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305" r:id="rId4"/>
    <p:sldId id="313" r:id="rId5"/>
    <p:sldId id="306" r:id="rId6"/>
    <p:sldId id="315" r:id="rId7"/>
    <p:sldId id="308" r:id="rId8"/>
    <p:sldId id="325" r:id="rId9"/>
    <p:sldId id="326" r:id="rId10"/>
    <p:sldId id="327" r:id="rId11"/>
    <p:sldId id="311" r:id="rId12"/>
    <p:sldId id="322" r:id="rId13"/>
    <p:sldId id="312" r:id="rId14"/>
    <p:sldId id="328" r:id="rId15"/>
    <p:sldId id="329" r:id="rId16"/>
    <p:sldId id="32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06DB5-D2D3-4881-8965-7F16C4162726}" type="datetimeFigureOut">
              <a:rPr lang="tr-TR" smtClean="0"/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66656-A419-4ECE-9C5A-98DD3247B8D0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9C24-C128-4E84-90C5-54D61F19EAE5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CB32-2B7D-4C8A-AAE3-786F1DC26475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4F71-C025-42FA-944B-F170E5811563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E7F4-15BB-45FA-B01E-128156C1D6F0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F4B-4837-491F-8166-1FB3D57EFC02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528F-B5BA-4ADD-8F4E-2F32D07EBA7D}" type="datetime1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447D-88A7-45EC-A950-0DF498FE788C}" type="datetime1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712B-08F5-49ED-9E63-026176F9FC4D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DFD-2B06-4BC9-948C-D5704C5E914F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8F4B-35EA-407E-89DB-58F0A2686A91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99B-F62A-4A66-93DA-3AF5220F3782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8372-1EB6-4104-BCA5-05DC0D942F0D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6E7D-D8B6-4006-9FEA-90C8B29F900A}" type="datetime1">
              <a:rPr lang="tr-TR" smtClean="0"/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EC74-00FF-4DAC-AF5B-34C039734D5C}" type="datetime1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E6AD-41F0-49FD-8C07-017C06AE7B54}" type="datetime1">
              <a:rPr lang="tr-TR" smtClean="0"/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562-4B98-4B37-9BE3-36D6CE1DB2CF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F625-A4D2-40DB-A072-C0398E2CD010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BAAE-A5C3-46D9-ADE0-619679447B0C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95120" y="2351405"/>
            <a:ext cx="9001760" cy="1456055"/>
          </a:xfrm>
        </p:spPr>
        <p:txBody>
          <a:bodyPr>
            <a:normAutofit fontScale="90000"/>
          </a:bodyPr>
          <a:lstStyle/>
          <a:p>
            <a:r>
              <a:rPr lang="tr-TR" dirty="0"/>
              <a:t>YURDUMA IŞIK OL PROJESİ</a:t>
            </a:r>
            <a:br>
              <a:rPr lang="tr-TR" dirty="0"/>
            </a:br>
            <a:r>
              <a:rPr lang="tr-TR" sz="3220" dirty="0"/>
              <a:t>BURSİYERLERE</a:t>
            </a:r>
            <a:r>
              <a:rPr lang="tr-TR" dirty="0"/>
              <a:t> </a:t>
            </a:r>
            <a:r>
              <a:rPr lang="tr-TR" sz="3200" dirty="0"/>
              <a:t>TANITIM</a:t>
            </a:r>
            <a:r>
              <a:rPr lang="tr-TR" sz="3200" dirty="0"/>
              <a:t> TOPLANTISI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130675"/>
            <a:ext cx="9144000" cy="185928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TÜRK ÜNİVERSİTELİ KADINLAR DERNEĞİ</a:t>
            </a:r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>
                <a:solidFill>
                  <a:srgbClr val="FFFF00"/>
                </a:solidFill>
              </a:rPr>
              <a:t>ANTALYA ŞUBESİ</a:t>
            </a:r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>
                <a:solidFill>
                  <a:srgbClr val="FFFF00"/>
                </a:solidFill>
              </a:rPr>
              <a:t>17 NİSAN 2024 </a:t>
            </a:r>
            <a:endParaRPr lang="tr-TR" b="1" dirty="0">
              <a:solidFill>
                <a:srgbClr val="FFFF00"/>
              </a:solidFill>
            </a:endParaRPr>
          </a:p>
          <a:p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FULYA SARVAN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5" y="800381"/>
            <a:ext cx="1228164" cy="1228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075690"/>
          </a:xfrm>
        </p:spPr>
        <p:txBody>
          <a:bodyPr/>
          <a:p>
            <a:r>
              <a:rPr lang="tr-TR" altLang="en-US">
                <a:sym typeface="+mn-ea"/>
              </a:rPr>
              <a:t>Gönüllü ÖğrencİlerİMİZE NASIL YARDIMCI OLACAĞIZ?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85" y="1750695"/>
            <a:ext cx="10536555" cy="4408170"/>
          </a:xfrm>
        </p:spPr>
        <p:txBody>
          <a:bodyPr>
            <a:normAutofit lnSpcReduction="20000"/>
          </a:bodyPr>
          <a:p>
            <a:r>
              <a:rPr lang="tr-TR" altLang="en-US" sz="2400"/>
              <a:t>1- Gönüllü Öğrenci Anketi</a:t>
            </a:r>
            <a:endParaRPr lang="tr-TR" altLang="en-US" sz="2400"/>
          </a:p>
          <a:p>
            <a:r>
              <a:rPr lang="tr-TR" altLang="en-US" sz="2400"/>
              <a:t>2- Yol ve etkinlik masraflarına destek </a:t>
            </a:r>
            <a:endParaRPr lang="tr-TR" altLang="en-US" sz="2400"/>
          </a:p>
          <a:p>
            <a:r>
              <a:rPr lang="tr-TR" altLang="en-US" sz="2400"/>
              <a:t>3- Gönüllü Öğrenci Etkinlik Planı (form hazırlanacak)</a:t>
            </a:r>
            <a:endParaRPr lang="tr-TR" altLang="en-US" sz="2400"/>
          </a:p>
          <a:p>
            <a:r>
              <a:rPr lang="tr-TR" altLang="en-US" sz="2400"/>
              <a:t>4-Gönüllü öğrencilerle yapılan izleme görüşmeleri</a:t>
            </a:r>
            <a:endParaRPr lang="tr-TR" altLang="en-US" sz="2400"/>
          </a:p>
          <a:p>
            <a:r>
              <a:rPr lang="tr-TR" altLang="en-US" sz="2400"/>
              <a:t>5- Gönüllü Öğrenci Etkinlik Raporu (form hazırlanacak)</a:t>
            </a:r>
            <a:r>
              <a:rPr lang="tr-TR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＊</a:t>
            </a:r>
            <a:r>
              <a:rPr lang="tr-TR" altLang="en-US" sz="2400"/>
              <a:t> </a:t>
            </a:r>
            <a:endParaRPr lang="tr-TR" altLang="en-US" sz="2400"/>
          </a:p>
          <a:p>
            <a:r>
              <a:rPr lang="tr-TR" altLang="en-US" sz="2400"/>
              <a:t>6- Proje değerlendirme toplantısı yorumları </a:t>
            </a:r>
            <a:endParaRPr lang="tr-TR" altLang="en-US" sz="2400"/>
          </a:p>
          <a:p>
            <a:endParaRPr lang="tr-TR" altLang="en-US" sz="2400"/>
          </a:p>
          <a:p>
            <a:r>
              <a:rPr lang="tr-TR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＊</a:t>
            </a:r>
            <a:r>
              <a:rPr lang="tr-TR" altLang="en-US" sz="2400">
                <a:ea typeface="SimSun" panose="02010600030101010101" pitchFamily="2" charset="-122"/>
                <a:cs typeface="+mn-lt"/>
              </a:rPr>
              <a:t> </a:t>
            </a:r>
            <a:r>
              <a:rPr lang="tr-TR" altLang="en-US" sz="2400">
                <a:solidFill>
                  <a:srgbClr val="FF0000"/>
                </a:solidFill>
                <a:ea typeface="SimSun" panose="02010600030101010101" pitchFamily="2" charset="-122"/>
                <a:cs typeface="+mn-lt"/>
              </a:rPr>
              <a:t>Sponsor bulunabilirse en iyi hazırlanmış belli sayıda rapora ödül verilecektir. </a:t>
            </a:r>
            <a:endParaRPr lang="tr-TR" altLang="en-US" sz="2400">
              <a:solidFill>
                <a:srgbClr val="FF0000"/>
              </a:solidFill>
              <a:ea typeface="SimSun" panose="02010600030101010101" pitchFamily="2" charset="-122"/>
              <a:cs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2000"/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952500"/>
          </a:xfrm>
        </p:spPr>
        <p:txBody>
          <a:bodyPr/>
          <a:p>
            <a:r>
              <a:rPr lang="tr-TR" altLang="en-US">
                <a:solidFill>
                  <a:srgbClr val="FF0000"/>
                </a:solidFill>
              </a:rPr>
              <a:t>İSTANBUL ŞUBE GÖNÜLLÜ KURALLARI</a:t>
            </a:r>
            <a:endParaRPr lang="tr-TR" alt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635" y="1301750"/>
            <a:ext cx="10413365" cy="40684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/>
              <a:t>karşılaşabİleceğİNİz sorunları nasıl çözeceğiz? 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2156460"/>
            <a:ext cx="10353675" cy="4247515"/>
          </a:xfrm>
        </p:spPr>
        <p:txBody>
          <a:bodyPr>
            <a:normAutofit/>
          </a:bodyPr>
          <a:p>
            <a:r>
              <a:rPr lang="tr-TR" altLang="en-US" sz="2400" b="1"/>
              <a:t>1- EĞİTİMLERE KATILMAYI BAŞARAMAZSANIZ </a:t>
            </a:r>
            <a:endParaRPr lang="tr-TR" altLang="en-US" sz="2400" b="1"/>
          </a:p>
          <a:p>
            <a:r>
              <a:rPr lang="tr-TR" altLang="en-US" sz="2400" b="1"/>
              <a:t>2- KENDİNİZİ HAZIR HİSSETMEZSENİZ</a:t>
            </a:r>
            <a:endParaRPr lang="tr-TR" altLang="en-US" sz="2400" b="1"/>
          </a:p>
          <a:p>
            <a:r>
              <a:rPr lang="tr-TR" altLang="en-US" sz="2400" b="1"/>
              <a:t>3-PROGRAMINIZI DEĞİŞTİRMEK ZORUNDA KALIRSANIZ</a:t>
            </a:r>
            <a:endParaRPr lang="tr-TR" altLang="en-US" sz="2400" b="1"/>
          </a:p>
          <a:p>
            <a:r>
              <a:rPr lang="tr-TR" altLang="en-US" sz="2400" b="1"/>
              <a:t>4- MEMLEKETİNİZDE  YETERLİ ÖĞRENCİ BULAMAZSANIZ</a:t>
            </a:r>
            <a:endParaRPr lang="tr-TR" altLang="en-US" sz="2400" b="1"/>
          </a:p>
          <a:p>
            <a:r>
              <a:rPr lang="tr-TR" altLang="en-US" sz="2400" b="1"/>
              <a:t>5- SİZİ ZORLAYAN BİR ÇOCUK OLURSA</a:t>
            </a:r>
            <a:endParaRPr lang="tr-TR" altLang="en-US" sz="2400" b="1"/>
          </a:p>
          <a:p>
            <a:endParaRPr lang="tr-TR" altLang="en-US" sz="2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099820"/>
          </a:xfrm>
        </p:spPr>
        <p:txBody>
          <a:bodyPr/>
          <a:p>
            <a:r>
              <a:rPr lang="tr-TR" altLang="en-US"/>
              <a:t>BU PROJEDEN NE KAZANIMLARINIZ OLUR?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3535"/>
            <a:ext cx="10353040" cy="4177665"/>
          </a:xfrm>
        </p:spPr>
        <p:txBody>
          <a:bodyPr/>
          <a:p>
            <a:pPr marL="0" indent="0">
              <a:buNone/>
            </a:pPr>
            <a:r>
              <a:rPr lang="tr-TR" altLang="en-US" sz="2400" b="1">
                <a:solidFill>
                  <a:srgbClr val="FF0000"/>
                </a:solidFill>
              </a:rPr>
              <a:t>KAZANACAĞINIZ BECERİLER</a:t>
            </a:r>
            <a:endParaRPr lang="tr-TR" altLang="en-US" sz="2400" b="1">
              <a:solidFill>
                <a:srgbClr val="FF0000"/>
              </a:solidFill>
            </a:endParaRPr>
          </a:p>
          <a:p>
            <a:r>
              <a:rPr lang="tr-TR" altLang="en-US" b="1"/>
              <a:t>1- SOSYAL SORUMLULUK</a:t>
            </a:r>
            <a:endParaRPr lang="tr-TR" altLang="en-US" b="1"/>
          </a:p>
          <a:p>
            <a:r>
              <a:rPr lang="tr-TR" altLang="en-US" b="1"/>
              <a:t>2- PLANLAMA </a:t>
            </a:r>
            <a:endParaRPr lang="tr-TR" altLang="en-US" b="1"/>
          </a:p>
          <a:p>
            <a:r>
              <a:rPr lang="tr-TR" altLang="en-US" b="1"/>
              <a:t>3- ZAMANLAMA </a:t>
            </a:r>
            <a:endParaRPr lang="tr-TR" altLang="en-US" b="1"/>
          </a:p>
          <a:p>
            <a:r>
              <a:rPr lang="tr-TR" altLang="en-US" b="1"/>
              <a:t>4- LİDERLİK </a:t>
            </a:r>
            <a:endParaRPr lang="tr-TR" altLang="en-US" b="1"/>
          </a:p>
          <a:p>
            <a:r>
              <a:rPr lang="tr-TR" altLang="en-US" b="1"/>
              <a:t>5- TAKIM ÇALIŞMASI</a:t>
            </a:r>
            <a:endParaRPr lang="tr-TR" altLang="en-US" b="1"/>
          </a:p>
          <a:p>
            <a:r>
              <a:rPr lang="tr-TR" altLang="en-US" b="1"/>
              <a:t>6- İLETİŞİM</a:t>
            </a:r>
            <a:endParaRPr lang="tr-TR" altLang="en-US" b="1"/>
          </a:p>
          <a:p>
            <a:r>
              <a:rPr lang="tr-TR" altLang="en-US" b="1"/>
              <a:t>7- ÖZGÜVEN</a:t>
            </a:r>
            <a:endParaRPr lang="tr-TR" altLang="en-US" b="1"/>
          </a:p>
          <a:p>
            <a:endParaRPr lang="tr-TR" altLang="en-US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045210"/>
          </a:xfrm>
        </p:spPr>
        <p:txBody>
          <a:bodyPr/>
          <a:p>
            <a:r>
              <a:rPr lang="tr-TR" altLang="en-US"/>
              <a:t>PROJEYE NASIL KATILabİLİRSİNİZ?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752600"/>
            <a:ext cx="10353675" cy="4130675"/>
          </a:xfrm>
        </p:spPr>
        <p:txBody>
          <a:bodyPr>
            <a:normAutofit lnSpcReduction="20000"/>
          </a:bodyPr>
          <a:p>
            <a:r>
              <a:rPr lang="tr-TR" altLang="en-US" sz="2400"/>
              <a:t>1-GÖNÜLLÜ ÖĞRENCİ ANKETİNİ DOLDURARAK ŞUBENİZİN  PROJE TEMSİLCİSİNE </a:t>
            </a:r>
            <a:r>
              <a:rPr lang="tr-TR" altLang="en-US" sz="2400">
                <a:solidFill>
                  <a:srgbClr val="FF0000"/>
                </a:solidFill>
              </a:rPr>
              <a:t>21 NİSAN’A KADAR</a:t>
            </a:r>
            <a:r>
              <a:rPr lang="tr-TR" altLang="en-US" sz="2400"/>
              <a:t> İLETMENİZ </a:t>
            </a:r>
            <a:endParaRPr lang="tr-TR" altLang="en-US" sz="2400"/>
          </a:p>
          <a:p>
            <a:r>
              <a:rPr lang="tr-TR" altLang="en-US" sz="2400"/>
              <a:t>2- GÖNÜLLÜ WHATSAPP GRUBUNDAN YAPILACAK TOPLU </a:t>
            </a:r>
            <a:r>
              <a:rPr lang="tr-TR" altLang="en-US" sz="2400">
                <a:solidFill>
                  <a:srgbClr val="FF0000"/>
                </a:solidFill>
              </a:rPr>
              <a:t>İLETİŞİMLERİ DİKKATLİ İZLEMENİZ </a:t>
            </a:r>
            <a:r>
              <a:rPr lang="tr-TR" altLang="en-US" sz="2400"/>
              <a:t>VE GEREKİRSE YANIT VERMENİZ</a:t>
            </a:r>
            <a:endParaRPr lang="tr-TR" altLang="en-US" sz="2400"/>
          </a:p>
          <a:p>
            <a:r>
              <a:rPr lang="tr-TR" altLang="en-US" sz="2400"/>
              <a:t>3- ŞUBENİZİN </a:t>
            </a:r>
            <a:r>
              <a:rPr lang="tr-TR" altLang="en-US" sz="2400">
                <a:solidFill>
                  <a:srgbClr val="FF0000"/>
                </a:solidFill>
              </a:rPr>
              <a:t>PROJE TEMSİLCİSİ İLE İLETİŞİMDE KALARAK</a:t>
            </a:r>
            <a:r>
              <a:rPr lang="tr-TR" altLang="en-US" sz="2400"/>
              <a:t> PROJE GÖREVİNİZ İLE İLGİLİ PLANLARINIZI PAYLAŞMANIZ</a:t>
            </a:r>
            <a:endParaRPr lang="tr-TR" altLang="en-US" sz="2400"/>
          </a:p>
          <a:p>
            <a:r>
              <a:rPr lang="tr-TR" altLang="en-US" sz="2400"/>
              <a:t>4- İLAN EDİLEN </a:t>
            </a:r>
            <a:r>
              <a:rPr lang="tr-TR" altLang="en-US" sz="2400">
                <a:solidFill>
                  <a:srgbClr val="FF0000"/>
                </a:solidFill>
              </a:rPr>
              <a:t>EĞİTİM PROGRAMINA DÜZENLİ </a:t>
            </a:r>
            <a:r>
              <a:rPr lang="tr-TR" altLang="en-US" sz="2400"/>
              <a:t>OLARAL KATILMAYA ÇALIŞMANIZ</a:t>
            </a:r>
            <a:endParaRPr lang="tr-TR" altLang="en-US" sz="2400"/>
          </a:p>
          <a:p>
            <a:r>
              <a:rPr lang="tr-TR" altLang="en-US" sz="2400"/>
              <a:t> </a:t>
            </a:r>
            <a:endParaRPr lang="tr-TR" altLang="en-US" sz="2400"/>
          </a:p>
          <a:p>
            <a:endParaRPr lang="tr-TR" alt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/>
              <a:t>YOLUMUZ AÇIK OLSUN </a:t>
            </a:r>
            <a:br>
              <a:rPr lang="tr-TR" altLang="en-US"/>
            </a:br>
            <a:br>
              <a:rPr lang="tr-TR" altLang="en-US"/>
            </a:br>
            <a:r>
              <a:rPr lang="tr-TR" altLang="en-US"/>
              <a:t>YURDUMA IŞIK OLUN </a:t>
            </a:r>
            <a:br>
              <a:rPr lang="tr-TR" altLang="en-US"/>
            </a:br>
            <a:br>
              <a:rPr lang="tr-TR" altLang="en-US"/>
            </a:br>
            <a:r>
              <a:rPr lang="tr-TR" altLang="en-US"/>
              <a:t>SEVGİLİ BURSİYERLERİMİZ</a:t>
            </a:r>
            <a:endParaRPr lang="tr-TR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tr-TR" altLang="en-US" sz="2800" b="1"/>
              <a:t>İYİ UYKULAR</a:t>
            </a:r>
            <a:endParaRPr lang="tr-TR" altLang="en-US" sz="28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102360"/>
          </a:xfrm>
        </p:spPr>
        <p:txBody>
          <a:bodyPr/>
          <a:p>
            <a:r>
              <a:rPr lang="tr-TR" altLang="en-US"/>
              <a:t>PROJENİN ANAHATLARI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711960"/>
            <a:ext cx="10353675" cy="4079240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tr-TR" altLang="en-US" sz="2400" b="1">
                <a:solidFill>
                  <a:schemeClr val="bg2">
                    <a:lumMod val="20000"/>
                    <a:lumOff val="80000"/>
                  </a:schemeClr>
                </a:solidFill>
              </a:rPr>
              <a:t>TÜKD ŞUBELERİNİN BURSİYERLERİYLE BİRLİKTE ORTAKLAŞA YÜRÜTECEKLERİ BİR SOSYAL SORUMLULUK PROJESİDİR. </a:t>
            </a:r>
            <a:endParaRPr lang="tr-TR" altLang="en-US" sz="2400" b="1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tr-TR" altLang="en-US" sz="2400" b="1">
                <a:solidFill>
                  <a:srgbClr val="FF0000"/>
                </a:solidFill>
              </a:rPr>
              <a:t>BURSİYERLERİMİZİN AİLE KÖKENLERİNİN BULUNDUĞU MEMLEKETLERİNDEKİ ÇOCUKLAR İÇİN ÇOK DEĞERLİ BİRER ROL MODEL OLABİLECEKLERİ İNANCINDAN YOLA ÇIKILMIŞTIR.</a:t>
            </a:r>
            <a:endParaRPr lang="tr-TR" altLang="en-US" sz="24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altLang="en-US" sz="2400" b="1">
                <a:solidFill>
                  <a:schemeClr val="bg2">
                    <a:lumMod val="20000"/>
                    <a:lumOff val="80000"/>
                  </a:schemeClr>
                </a:solidFill>
              </a:rPr>
              <a:t>GÖNÜLLÜ BURSİYERLERİN BU PROJE GÖREVİNE HAZIR HİSSETMELERİ İÇİN UYGUN BİR EĞİTİM PROGRAMI UYGULANACAKTIR. </a:t>
            </a:r>
            <a:endParaRPr lang="tr-TR" altLang="en-US" sz="2400" b="1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tr-TR" altLang="en-US" sz="2400" b="1">
                <a:solidFill>
                  <a:srgbClr val="FF0000"/>
                </a:solidFill>
              </a:rPr>
              <a:t>PROJE ETKİNLİKLERİ ÖĞRENCİLERİN YAZ TATİLLERİ SIRASINDA TEMMUZ VEYA AĞUSTOS AYINDA ONBEŞ GÜNLÜK BİR SÜRE İÇİNDE  GERÇEKLEŞTİRİLECEKTİR. </a:t>
            </a:r>
            <a:endParaRPr lang="tr-TR" altLang="en-US" sz="2400" b="1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339725"/>
            <a:ext cx="10353675" cy="947420"/>
          </a:xfrm>
        </p:spPr>
        <p:txBody>
          <a:bodyPr/>
          <a:p>
            <a:r>
              <a:rPr lang="tr-TR" altLang="en-US">
                <a:sym typeface="+mn-ea"/>
              </a:rPr>
              <a:t>Projenİn anahatları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187450"/>
            <a:ext cx="10353675" cy="5144770"/>
          </a:xfrm>
        </p:spPr>
        <p:txBody>
          <a:bodyPr>
            <a:noAutofit/>
          </a:bodyPr>
          <a:p>
            <a:r>
              <a:rPr lang="tr-TR" altLang="en-US" sz="2200" b="1">
                <a:highlight>
                  <a:srgbClr val="808000"/>
                </a:highlight>
              </a:rPr>
              <a:t>HEDEF GRUPLAR: </a:t>
            </a:r>
            <a:r>
              <a:rPr lang="tr-TR" altLang="en-US" sz="2200"/>
              <a:t>Gönüllü bursiyerler ve onların memleketlerinde birlikte etkinlik düzenleyebilecekleri 10-13 yaş grubunda kız ve erkek çocuklar veya 14-17 yaş grubunda kız çocuklar ( en az 5, en fazla 10 çocuk)</a:t>
            </a:r>
            <a:endParaRPr lang="tr-TR" altLang="en-US" sz="2200"/>
          </a:p>
          <a:p>
            <a:r>
              <a:rPr lang="tr-TR" altLang="en-US" sz="2200" b="1">
                <a:highlight>
                  <a:srgbClr val="808000"/>
                </a:highlight>
              </a:rPr>
              <a:t>PROJE MİSYONU:</a:t>
            </a:r>
            <a:r>
              <a:rPr lang="tr-TR" altLang="en-US" sz="2200"/>
              <a:t> Temmuz ve/veya Ağustos aylarında 15 günlük bir zaman diliminde etkinliğe katılmaya istekli ve ailelerinden izinli 5 -10 çocukla, 5 kez, yaklaşık 3 saatlik 5 etkinlik gerçekleştirmek. </a:t>
            </a:r>
            <a:endParaRPr lang="tr-TR" altLang="en-US" sz="2200"/>
          </a:p>
          <a:p>
            <a:r>
              <a:rPr lang="tr-TR" altLang="en-US" sz="2200" b="1">
                <a:highlight>
                  <a:srgbClr val="808000"/>
                </a:highlight>
              </a:rPr>
              <a:t>PROJE MİSYONUNA HAZIRLIK: </a:t>
            </a:r>
            <a:r>
              <a:rPr lang="tr-TR" altLang="en-US" sz="2200"/>
              <a:t>Gönüllüleri proje etkinliklerine hazırlamak için 12 modüllük bir eğitim programı, etkinlik seçenekleri tablosu ve örnek etkinlik yönergeleri hazırlanmıştır. </a:t>
            </a:r>
            <a:endParaRPr lang="tr-TR" altLang="en-US" sz="2200"/>
          </a:p>
          <a:p>
            <a:r>
              <a:rPr lang="tr-TR" altLang="en-US" sz="2200" b="1">
                <a:highlight>
                  <a:srgbClr val="808000"/>
                </a:highlight>
              </a:rPr>
              <a:t>PROJE DESTEĞİ:</a:t>
            </a:r>
            <a:r>
              <a:rPr lang="tr-TR" altLang="en-US" sz="2200">
                <a:highlight>
                  <a:srgbClr val="808000"/>
                </a:highlight>
              </a:rPr>
              <a:t> </a:t>
            </a:r>
            <a:r>
              <a:rPr lang="tr-TR" altLang="en-US" sz="2200"/>
              <a:t>Gönüllü öğrencilere memleketlerine gidiş dönüş yol masrafları ve yapacakları etkinliklerde harcanmak üzere maddi destek sağlanacaktır.  </a:t>
            </a:r>
            <a:endParaRPr lang="tr-TR" altLang="en-US" sz="2200"/>
          </a:p>
          <a:p>
            <a:endParaRPr lang="tr-TR" alt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210185"/>
            <a:ext cx="10353675" cy="538480"/>
          </a:xfrm>
        </p:spPr>
        <p:txBody>
          <a:bodyPr>
            <a:normAutofit fontScale="90000"/>
          </a:bodyPr>
          <a:p>
            <a:r>
              <a:rPr lang="tr-TR" altLang="en-US" sz="3110"/>
              <a:t>EĞİTİM PROGRAMI</a:t>
            </a:r>
            <a:endParaRPr lang="tr-TR" altLang="en-US" sz="311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  <p:graphicFrame>
        <p:nvGraphicFramePr>
          <p:cNvPr id="6" name="Content Placeholder 5"/>
          <p:cNvGraphicFramePr/>
          <p:nvPr>
            <p:ph idx="1"/>
            <p:custDataLst>
              <p:tags r:id="rId1"/>
            </p:custDataLst>
          </p:nvPr>
        </p:nvGraphicFramePr>
        <p:xfrm>
          <a:off x="567690" y="626745"/>
          <a:ext cx="11273790" cy="6231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510"/>
                <a:gridCol w="4050030"/>
                <a:gridCol w="4159250"/>
              </a:tblGrid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EĞİTİM MODÜLÜ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ALT BAŞLIKLAR 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EĞİTİMCİ </a:t>
                      </a:r>
                      <a:endParaRPr lang="tr-TR" alt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1.AÇILIŞ VE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GÖNÜLLÜLÜK</a:t>
                      </a:r>
                      <a:r>
                        <a:rPr lang="tr-TR" altLang="en-US"/>
                        <a:t> </a:t>
                      </a:r>
                      <a:r>
                        <a:rPr lang="en-US"/>
                        <a:t>( 1 ders)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Programın açılış konuşması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Gönüllülük anlamı, temel ilkeleri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Prof. Dr. Fulya Sarvan-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Fulya Erşen</a:t>
                      </a:r>
                      <a:endParaRPr lang="en-US"/>
                    </a:p>
                  </a:txBody>
                  <a:tcPr/>
                </a:tc>
              </a:tr>
              <a:tr h="20116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2.TEMALAR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(5 ders)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1.Çocuk Hakları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2.Toplumsal Cinsiyet Eşitliği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3.Medya ve sosyal medya okuryazarlığı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4.Sağlıklı yaşam ve sağlıklı beslenme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tr-TR" altLang="en-US"/>
                        <a:t>5.</a:t>
                      </a:r>
                      <a:r>
                        <a:rPr lang="en-US"/>
                        <a:t>Doğa ve çevreye saygılı yaşam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1.</a:t>
                      </a:r>
                      <a:r>
                        <a:rPr lang="en-US"/>
                        <a:t>Dr. Öğr. Üyesi Bilge Bingöl, Akdeniz Üniversitesi Hukuk Fakültesi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2.Prof. Dr. Fulya Sarvan,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3.Doç. Dr. Başak Kalkan, TÜKD Eskişehir Şube YK Üyesi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4.Diyetisyen Gül Şaldıran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tr-TR" altLang="en-US"/>
                        <a:t>5.</a:t>
                      </a:r>
                      <a:r>
                        <a:rPr lang="en-US"/>
                        <a:t>Ferah Kunut, TÜKD Antalya Şube</a:t>
                      </a:r>
                      <a:endParaRPr lang="en-US"/>
                    </a:p>
                  </a:txBody>
                  <a:tcPr/>
                </a:tc>
              </a:tr>
              <a:tr h="20116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3.ÇOCUKLARLA ÇALIŞMA, ÇOCUK DAVRANIŞLARINI ANLAMA VE DESTEKLEME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(5 ders)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1.Çocukların gelişim dönemleri, ergen çocuk özellikleri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2.Çocuklarla iletişim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3.Karakter Eğitimi ve Ailenin Önemi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4.Çocuk yetiştirme Konusunda Aile Tipleri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5.Değer Eğitiminde İlke ve Süreçler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1.Klinik Psikolog Öykü Çimen Mutlu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2.Klinik Psikolog Öykü Çimen Mutlu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3.Doç. Dr. Nursel Köksal, Akdeniz Üni. Eğitim Fakültesi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4.Doç. Dr. Nursel Köksal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tr-TR" altLang="en-US"/>
                        <a:t>5.</a:t>
                      </a:r>
                      <a:r>
                        <a:rPr lang="en-US"/>
                        <a:t>Doç. Dr. Nursel Köksal</a:t>
                      </a:r>
                      <a:endParaRPr lang="en-US"/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4.SOSYAL DUYGUSAL ÖĞRENME VE ETKİNLİK YÖNETİMİ</a:t>
                      </a:r>
                      <a:r>
                        <a:rPr lang="tr-TR" altLang="en-US"/>
                        <a:t> (</a:t>
                      </a:r>
                      <a:r>
                        <a:rPr lang="en-US"/>
                        <a:t>1 ders)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Sosyal, kültürel, sanatsal, bilimsel, doğal</a:t>
                      </a:r>
                      <a:r>
                        <a:rPr lang="tr-TR" altLang="en-US"/>
                        <a:t> </a:t>
                      </a:r>
                      <a:r>
                        <a:rPr lang="en-US"/>
                        <a:t>ve çevresel etkinliklerin öğrenme amaçlı nasıl yönetileceği?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Dr. Arzu Açar, TÜKD Antalya Şube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Gizem Cansever, Akdeniz Üniversitesi KATÇAM 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/>
              <a:t>ETKİNLİK SEÇENEKLERİ TABLOSU</a:t>
            </a:r>
            <a:endParaRPr lang="tr-TR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orient="vert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  <p:graphicFrame>
        <p:nvGraphicFramePr>
          <p:cNvPr id="8" name="Table 7"/>
          <p:cNvGraphicFramePr/>
          <p:nvPr>
            <p:custDataLst>
              <p:tags r:id="rId1"/>
            </p:custDataLst>
          </p:nvPr>
        </p:nvGraphicFramePr>
        <p:xfrm>
          <a:off x="208280" y="230505"/>
          <a:ext cx="11628755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940"/>
                <a:gridCol w="6407150"/>
                <a:gridCol w="290766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ETKİNLİK TÜRÜ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İÇERİK / YÖNTEM / MATERYAL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İŞLENEBİLECEK TEMA</a:t>
                      </a:r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SANATSAL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Resim Boyama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Çamurdan heykel yapma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Müzik yapma, müzik dinleme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Çocuk hakları</a:t>
                      </a:r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KÜLTÜREL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Kitap Okuma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Şiir Okuma 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Kütüphane ziyareti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Müze ziyareti vb.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Medya ve sosyal medya okuryazarlığı konusunda farkındalık</a:t>
                      </a:r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SOSYAL VE SPORTİF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Temel spor hareketleri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Bahçede açık hava oyunları 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Piknik 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Yaşlılara ziyaret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Toplumsal cinsiyet eşitliği</a:t>
                      </a:r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DOĞA VE ÇEVRE ODAKLI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Doğa Yürüyüşü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Bahçede tohum ekme, fidan dikme, fide dikme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Çevredeki atıkları toplama, bahçeyi temizleme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Kompost yapma 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Doğa ve çevreye saygılı yaşam</a:t>
                      </a:r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BİLİMSEL 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Basit bilimsel deneyler gerçekleştirerek  gözlem yapma, ilişki kurma, sonuç çıkarma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Sağlıklı yaşam ve sağlıklı beslenme ilkeleri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002665"/>
          </a:xfrm>
        </p:spPr>
        <p:txBody>
          <a:bodyPr>
            <a:normAutofit fontScale="90000"/>
          </a:bodyPr>
          <a:p>
            <a:r>
              <a:rPr lang="tr-TR" altLang="en-US">
                <a:sym typeface="+mn-ea"/>
              </a:rPr>
              <a:t>Proje takvİmİ </a:t>
            </a:r>
            <a:br>
              <a:rPr lang="tr-TR" alt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95" y="1268095"/>
            <a:ext cx="10709910" cy="5152390"/>
          </a:xfrm>
        </p:spPr>
        <p:txBody>
          <a:bodyPr>
            <a:normAutofit fontScale="90000" lnSpcReduction="10000"/>
          </a:bodyPr>
          <a:p>
            <a:r>
              <a:rPr lang="tr-TR" altLang="en-US" sz="2400" b="1">
                <a:highlight>
                  <a:srgbClr val="808000"/>
                </a:highlight>
              </a:rPr>
              <a:t>BURSİYERLERE İLK DUYURU:</a:t>
            </a:r>
            <a:r>
              <a:rPr lang="tr-TR" altLang="en-US" sz="2400" b="1"/>
              <a:t>  </a:t>
            </a:r>
            <a:r>
              <a:rPr lang="tr-TR" altLang="en-US" sz="2400" b="1"/>
              <a:t>8 NİSAN 2024 PAZARTESİ 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BURSİYERLERE TANITIM TOPLANTISI</a:t>
            </a:r>
            <a:r>
              <a:rPr lang="tr-TR" altLang="en-US" sz="2400" b="1"/>
              <a:t>: </a:t>
            </a:r>
            <a:r>
              <a:rPr lang="tr-TR" altLang="en-US" sz="2400" b="1"/>
              <a:t>17 NİSAN 2024 CUMA 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GÖNÜLLÜLERİ BELİRLEMEK/GÖNÜLLÜ ANKETİ İÇİN SON TARİH:</a:t>
            </a:r>
            <a:r>
              <a:rPr lang="tr-TR" altLang="en-US" sz="2400" b="1"/>
              <a:t> </a:t>
            </a:r>
            <a:r>
              <a:rPr lang="tr-TR" altLang="en-US" sz="2400" b="1"/>
              <a:t>21 NİSAN 2024 PAZAR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GÖNÜLLÜ ÖĞRENCİLER İÇİN WHATSAPP GRUBU</a:t>
            </a:r>
            <a:r>
              <a:rPr lang="tr-TR" altLang="en-US" sz="2400" b="1"/>
              <a:t>: </a:t>
            </a:r>
            <a:r>
              <a:rPr lang="tr-TR" altLang="en-US" sz="2400" b="1"/>
              <a:t>23 NİSAN 2024 SALI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EĞİTİM PROGRAMI:</a:t>
            </a:r>
            <a:r>
              <a:rPr lang="tr-TR" altLang="en-US" sz="2400" b="1"/>
              <a:t> </a:t>
            </a:r>
            <a:r>
              <a:rPr lang="tr-TR" altLang="en-US" sz="2400" b="1">
                <a:solidFill>
                  <a:srgbClr val="FF0000"/>
                </a:solidFill>
              </a:rPr>
              <a:t>1.SEÇENEK:</a:t>
            </a:r>
            <a:r>
              <a:rPr lang="tr-TR" altLang="en-US" sz="2400" b="1"/>
              <a:t> </a:t>
            </a:r>
            <a:r>
              <a:rPr lang="tr-TR" altLang="en-US" sz="2400" b="1"/>
              <a:t>İLK 2 MODÜL (6 DERS) MAYISTA / SON İKİ MODÜL (6 DERS) HAZİRANDA    </a:t>
            </a:r>
            <a:r>
              <a:rPr lang="tr-TR" altLang="en-US" sz="2400" b="1">
                <a:solidFill>
                  <a:srgbClr val="FF0000"/>
                </a:solidFill>
              </a:rPr>
              <a:t>2. SEÇENEK:</a:t>
            </a:r>
            <a:r>
              <a:rPr lang="tr-TR" altLang="en-US" sz="2400" b="1"/>
              <a:t> </a:t>
            </a:r>
            <a:r>
              <a:rPr lang="tr-TR" altLang="en-US" sz="2400" b="1"/>
              <a:t>TÜMÜ HAZİRANDA</a:t>
            </a:r>
            <a:endParaRPr lang="tr-TR" altLang="en-US" sz="2400" b="1"/>
          </a:p>
          <a:p>
            <a:r>
              <a:rPr lang="tr-TR" altLang="en-US" sz="2400" b="1"/>
              <a:t> </a:t>
            </a:r>
            <a:r>
              <a:rPr lang="tr-TR" altLang="en-US" sz="2400" b="1">
                <a:highlight>
                  <a:srgbClr val="808000"/>
                </a:highlight>
              </a:rPr>
              <a:t>PROJE UYGULAMASI:</a:t>
            </a:r>
            <a:r>
              <a:rPr lang="tr-TR" altLang="en-US" sz="2400" b="1"/>
              <a:t> TEMMUZ VEYA AĞUSTOS AYINDA GÖNÜLLÜNÜN SEÇECEĞİ 15 GÜN İÇİNDE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PROJE RAPORU GÖNDERİMİ:</a:t>
            </a:r>
            <a:r>
              <a:rPr lang="tr-TR" altLang="en-US" sz="2400" b="1"/>
              <a:t> EYLÜL AYI SONUNA KADAR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PROJE DEĞERLENDİRME TOPLANTISI: </a:t>
            </a:r>
            <a:r>
              <a:rPr lang="tr-TR" altLang="en-US" sz="2400" b="1"/>
              <a:t>EKİM AYI SONUNA KADAR</a:t>
            </a:r>
            <a:endParaRPr lang="tr-TR" altLang="en-US" sz="2400" b="1"/>
          </a:p>
          <a:p>
            <a:endParaRPr lang="tr-TR" altLang="en-US" sz="2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165225"/>
          </a:xfrm>
        </p:spPr>
        <p:txBody>
          <a:bodyPr/>
          <a:p>
            <a:r>
              <a:rPr lang="tr-TR" altLang="en-US"/>
              <a:t>PROJE ETKİNLİKLERİNİ NEREDE YAPABİLİRSİNİZ?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851660"/>
            <a:ext cx="10353675" cy="4031615"/>
          </a:xfrm>
        </p:spPr>
        <p:txBody>
          <a:bodyPr>
            <a:noAutofit/>
          </a:bodyPr>
          <a:p>
            <a:r>
              <a:rPr lang="tr-TR" altLang="en-US" sz="2800"/>
              <a:t>A-Üniversitenin bulunduğu kentin merkezindeki bir ilçede</a:t>
            </a:r>
            <a:endParaRPr lang="tr-TR" altLang="en-US" sz="2800"/>
          </a:p>
          <a:p>
            <a:r>
              <a:rPr lang="tr-TR" altLang="en-US" sz="2800"/>
              <a:t>B-Üniversitenin bulunduğu kentin kırsal bir ilçesinde</a:t>
            </a:r>
            <a:endParaRPr lang="tr-TR" altLang="en-US" sz="2800"/>
          </a:p>
          <a:p>
            <a:r>
              <a:rPr lang="tr-TR" altLang="en-US" sz="2800"/>
              <a:t>C-Ailenin veya akrabalarının yaşadığı başka bir kent merkezinde </a:t>
            </a:r>
            <a:endParaRPr lang="tr-TR" altLang="en-US" sz="2800"/>
          </a:p>
          <a:p>
            <a:r>
              <a:rPr lang="tr-TR" altLang="en-US" sz="2800"/>
              <a:t>D-Ailenin veya akrabalarının yaşadığı başka kentin kırsal ilçe veya köyünde</a:t>
            </a:r>
            <a:endParaRPr lang="tr-TR" altLang="en-US" sz="2800"/>
          </a:p>
          <a:p>
            <a:r>
              <a:rPr lang="tr-TR" altLang="en-US" sz="2800"/>
              <a:t>E-Diğer </a:t>
            </a:r>
            <a:endParaRPr lang="tr-TR" alt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609600"/>
            <a:ext cx="10721340" cy="1326515"/>
          </a:xfrm>
        </p:spPr>
        <p:txBody>
          <a:bodyPr>
            <a:normAutofit/>
          </a:bodyPr>
          <a:p>
            <a:r>
              <a:rPr lang="tr-TR" altLang="en-US"/>
              <a:t>ETKİNLİK PROGRAMINI BELİRLEMEDE NE KADAR ESNEK OLABİLİRSİNİZ?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804670"/>
            <a:ext cx="10353675" cy="3986530"/>
          </a:xfrm>
        </p:spPr>
        <p:txBody>
          <a:bodyPr/>
          <a:p>
            <a:pPr marL="0" indent="0">
              <a:buNone/>
            </a:pPr>
            <a:r>
              <a:rPr lang="tr-TR" altLang="en-US" sz="2400" b="1"/>
              <a:t>TASARLAYACAĞINIZ ETKİNLİK PROGRAMI</a:t>
            </a:r>
            <a:endParaRPr lang="tr-TR" altLang="en-US" sz="2400" b="1"/>
          </a:p>
          <a:p>
            <a:pPr marL="800100" lvl="1" indent="-342900">
              <a:buAutoNum type="arabicPeriod"/>
            </a:pPr>
            <a:r>
              <a:rPr lang="tr-TR" altLang="en-US" sz="2200"/>
              <a:t>Sahip olduğunuz yetkinliklere ve ilgi alanlarınıza</a:t>
            </a:r>
            <a:endParaRPr lang="tr-TR" altLang="en-US" sz="2200"/>
          </a:p>
          <a:p>
            <a:pPr marL="800100" lvl="1" indent="-342900">
              <a:buAutoNum type="arabicPeriod"/>
            </a:pPr>
            <a:r>
              <a:rPr lang="tr-TR" altLang="en-US" sz="2200"/>
              <a:t>Etkinliklerinizi yaptığınız yörenin coğrafi, sosyal, kültürel vb. imkanlarına</a:t>
            </a:r>
            <a:endParaRPr lang="tr-TR" altLang="en-US" sz="2200"/>
          </a:p>
          <a:p>
            <a:pPr marL="800100" lvl="1" indent="-342900">
              <a:buAutoNum type="arabicPeriod"/>
            </a:pPr>
            <a:r>
              <a:rPr lang="tr-TR" altLang="en-US" sz="2200"/>
              <a:t>Proje kurallarına en uygun ortamın nasıl sağlanabileceğine</a:t>
            </a:r>
            <a:endParaRPr lang="tr-TR" altLang="en-US" sz="2200"/>
          </a:p>
          <a:p>
            <a:pPr marL="800100" lvl="1" indent="-342900">
              <a:buAutoNum type="arabicPeriod"/>
            </a:pPr>
            <a:r>
              <a:rPr lang="tr-TR" altLang="en-US" sz="2200"/>
              <a:t>Proje çocuklarının ihtiyaç ve beklentilerine</a:t>
            </a:r>
            <a:endParaRPr lang="tr-TR" altLang="en-US" sz="2200"/>
          </a:p>
          <a:p>
            <a:pPr marL="800100" lvl="1" indent="-342900">
              <a:buAutoNum type="arabicPeriod"/>
            </a:pPr>
            <a:r>
              <a:rPr lang="tr-TR" altLang="en-US" sz="2200"/>
              <a:t>Proje etkinliklerine çevreden sağlanan başka desteklere </a:t>
            </a:r>
            <a:endParaRPr lang="tr-TR" altLang="en-US" sz="2200"/>
          </a:p>
          <a:p>
            <a:pPr marL="457200" lvl="1" indent="0">
              <a:buNone/>
            </a:pPr>
            <a:r>
              <a:rPr lang="tr-TR" altLang="en-US" sz="2200"/>
              <a:t> bağlı olarak en uygun şekilde tasarlanabilir. Ancak etkinlik türleri ne olursa olsun, her birinde mutlaka proje temaları işlenmelidir. </a:t>
            </a:r>
            <a:endParaRPr lang="tr-TR" altLang="en-US" sz="2200"/>
          </a:p>
          <a:p>
            <a:pPr marL="800100" lvl="1" indent="-342900">
              <a:buAutoNum type="arabicPeriod"/>
            </a:pPr>
            <a:endParaRPr lang="tr-TR" alt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045210"/>
          </a:xfrm>
        </p:spPr>
        <p:txBody>
          <a:bodyPr>
            <a:normAutofit fontScale="90000"/>
          </a:bodyPr>
          <a:p>
            <a:r>
              <a:rPr lang="tr-TR" altLang="en-US"/>
              <a:t>ÇOCUK GRUBUNA GÖRE FARKLILAŞMA </a:t>
            </a:r>
            <a:br>
              <a:rPr lang="tr-TR" altLang="en-US"/>
            </a:br>
            <a:r>
              <a:rPr lang="tr-TR" altLang="en-US"/>
              <a:t>OLUR MU?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906270"/>
            <a:ext cx="10353675" cy="3884930"/>
          </a:xfrm>
        </p:spPr>
        <p:txBody>
          <a:bodyPr/>
          <a:p>
            <a:r>
              <a:rPr lang="tr-TR" altLang="en-US" b="1"/>
              <a:t> </a:t>
            </a:r>
            <a:r>
              <a:rPr lang="tr-TR" altLang="en-US" b="1">
                <a:solidFill>
                  <a:schemeClr val="tx2"/>
                </a:solidFill>
              </a:rPr>
              <a:t>10-13 YAŞ ARASI KIZ VE ERKEK ÇOCUKLAR </a:t>
            </a:r>
            <a:r>
              <a:rPr lang="tr-TR" altLang="en-US" b="1">
                <a:solidFill>
                  <a:schemeClr val="tx1"/>
                </a:solidFill>
              </a:rPr>
              <a:t>KARIŞIK OLURSA NORMAL ETKİNLİK PROGRAMI UYGULANABİLİR. </a:t>
            </a:r>
            <a:endParaRPr lang="tr-TR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altLang="en-US" b="1">
                <a:solidFill>
                  <a:schemeClr val="tx1"/>
                </a:solidFill>
              </a:rPr>
              <a:t>  </a:t>
            </a:r>
            <a:endParaRPr lang="tr-TR" altLang="en-US" b="1">
              <a:solidFill>
                <a:schemeClr val="tx1"/>
              </a:solidFill>
            </a:endParaRPr>
          </a:p>
          <a:p>
            <a:r>
              <a:rPr lang="tr-TR" altLang="en-US">
                <a:solidFill>
                  <a:schemeClr val="tx2"/>
                </a:solidFill>
              </a:rPr>
              <a:t> </a:t>
            </a:r>
            <a:r>
              <a:rPr lang="tr-TR" altLang="en-US" b="1">
                <a:solidFill>
                  <a:schemeClr val="tx2"/>
                </a:solidFill>
              </a:rPr>
              <a:t>14-17 YAŞ ARASI KIZ ÇOCUKLAR</a:t>
            </a:r>
            <a:r>
              <a:rPr lang="tr-TR" altLang="en-US" b="1"/>
              <a:t> OLURSA  ETKİNLİK PROGRAMININ İÇERİĞİNE  KIZ ÇOCUKLARININ ERKEN EVLİLİK, FLÖRT ŞİDDETİ, ISRARLI TAKİP GİBİ KONULARDA TEMEL UYARILAR EKLENEBİLİR. </a:t>
            </a:r>
            <a:endParaRPr lang="tr-TR" altLang="en-US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87*491"/>
  <p:tag name="TABLE_ENDDRAG_RECT" val="44*49*887*491"/>
</p:tagLst>
</file>

<file path=ppt/tags/tag2.xml><?xml version="1.0" encoding="utf-8"?>
<p:tagLst xmlns:p="http://schemas.openxmlformats.org/presentationml/2006/main">
  <p:tag name="TABLE_ENDDRAG_ORIGIN_RECT" val="915*516"/>
  <p:tag name="TABLE_ENDDRAG_RECT" val="16*18*915*5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6618</Words>
  <Application>WPS Presentation</Application>
  <PresentationFormat>Geniş ekran</PresentationFormat>
  <Paragraphs>250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Bookman Old Style</vt:lpstr>
      <vt:lpstr>Rockwell</vt:lpstr>
      <vt:lpstr>Microsoft YaHei</vt:lpstr>
      <vt:lpstr>Arial Unicode MS</vt:lpstr>
      <vt:lpstr>Calibri</vt:lpstr>
      <vt:lpstr>Damask</vt:lpstr>
      <vt:lpstr>YURDUMA IŞIK OL PROJESİ BURSİYERLERE TANITIM TOPLANTISI</vt:lpstr>
      <vt:lpstr>PROJENİN ANAHATLARI</vt:lpstr>
      <vt:lpstr>Projenİn anahatları</vt:lpstr>
      <vt:lpstr>EĞİTİM PROGRAMI</vt:lpstr>
      <vt:lpstr>ETKİNLİK SEÇENEKLERİ TABLOSU</vt:lpstr>
      <vt:lpstr>Proje takvİmİ  </vt:lpstr>
      <vt:lpstr>PROJE ETKİNLİKLERİNİ NEREDE YAPABİLİRSİNİZ?</vt:lpstr>
      <vt:lpstr>ETKİNLİK PROGRAMINI BELİRLEMEDE NE KADAR ESNEK OLABİLİRSİNİZ?</vt:lpstr>
      <vt:lpstr>ÇOCUK GRUBUNA GÖRE FARKLILAŞMA  OLUR MU?</vt:lpstr>
      <vt:lpstr>Gönüllü ÖğrencİlerİMİZE NASIL YARDIMCI OLACAĞIZ?</vt:lpstr>
      <vt:lpstr>İSTANBUL ŞUBE GÖNÜLLÜ KURALLARI</vt:lpstr>
      <vt:lpstr>karşılaşabİleceğİNİz sorunları nasıl çözeceğiz? </vt:lpstr>
      <vt:lpstr>BU PROJEDEN NE KAZANIMLARINIZ OLUR?</vt:lpstr>
      <vt:lpstr>PROJEYE NASIL KATILabİLİRSİNİZ?</vt:lpstr>
      <vt:lpstr>YOLUMUZ AÇIK OLSUN   YURDUMA IŞIK OLUN   SEVGİLİ BURSİYERLERİMİZ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 Yüzyılda Kadın Liderliği</dc:title>
  <dc:creator>Hasan Sarvan</dc:creator>
  <cp:lastModifiedBy>tukd antalya</cp:lastModifiedBy>
  <cp:revision>27</cp:revision>
  <dcterms:created xsi:type="dcterms:W3CDTF">2022-10-13T18:40:00Z</dcterms:created>
  <dcterms:modified xsi:type="dcterms:W3CDTF">2024-08-26T15:09:24Z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B82A4405A86A4229BF4B1A594CF67F18_13</vt:lpwstr>
  </property>
  <property fmtid="{D5CDD505-2E9C-101B-9397-08002B2CF9AE}" pid="3" name="KSOProductBuildVer">
    <vt:lpwstr>1033-12.2.0.17562</vt:lpwstr>
  </property>
</Properties>
</file>