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3"/>
    <p:sldId id="306" r:id="rId4"/>
    <p:sldId id="315" r:id="rId5"/>
    <p:sldId id="334" r:id="rId6"/>
    <p:sldId id="308" r:id="rId7"/>
    <p:sldId id="338" r:id="rId8"/>
    <p:sldId id="311" r:id="rId9"/>
    <p:sldId id="33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B06DB5-D2D3-4881-8965-7F16C4162726}" type="datetimeFigureOut">
              <a:rPr lang="tr-TR" smtClean="0"/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66656-A419-4ECE-9C5A-98DD3247B8D0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99C24-C128-4E84-90C5-54D61F19EAE5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ACB32-2B7D-4C8A-AAE3-786F1DC26475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B4F71-C025-42FA-944B-F170E5811563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AE7F4-15BB-45FA-B01E-128156C1D6F0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3F4B-4837-491F-8166-1FB3D57EFC02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528F-B5BA-4ADD-8F4E-2F32D07EBA7D}" type="datetime1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 hasCustomPrompt="1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 hasCustomPrompt="1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447D-88A7-45EC-A950-0DF498FE788C}" type="datetime1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712B-08F5-49ED-9E63-026176F9FC4D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1DFD-2B06-4BC9-948C-D5704C5E914F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8F4B-35EA-407E-89DB-58F0A2686A91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799B-F62A-4A66-93DA-3AF5220F3782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08372-1EB6-4104-BCA5-05DC0D942F0D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B6E7D-D8B6-4006-9FEA-90C8B29F900A}" type="datetime1">
              <a:rPr lang="tr-TR" smtClean="0"/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AEC74-00FF-4DAC-AF5B-34C039734D5C}" type="datetime1">
              <a:rPr lang="tr-TR" smtClean="0"/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EE6AD-41F0-49FD-8C07-017C06AE7B54}" type="datetime1">
              <a:rPr lang="tr-TR" smtClean="0"/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B562-4B98-4B37-9BE3-36D6CE1DB2CF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0F625-A4D2-40DB-A072-C0398E2CD010}" type="datetime1">
              <a:rPr lang="tr-TR" smtClean="0"/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BBAAE-A5C3-46D9-ADE0-619679447B0C}" type="datetime1">
              <a:rPr lang="tr-TR" smtClean="0"/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PROF. DR. FULYA SARVAN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B44F8-8D4F-434C-8D39-6711B7286222}" type="slidenum">
              <a:rPr lang="tr-TR" smtClean="0"/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95120" y="2351405"/>
            <a:ext cx="9001760" cy="1456055"/>
          </a:xfrm>
        </p:spPr>
        <p:txBody>
          <a:bodyPr>
            <a:normAutofit fontScale="90000"/>
          </a:bodyPr>
          <a:lstStyle/>
          <a:p>
            <a:r>
              <a:rPr lang="tr-TR" dirty="0"/>
              <a:t>YURDUMA IŞIK OL PROJESİ</a:t>
            </a:r>
            <a:br>
              <a:rPr lang="tr-TR" dirty="0"/>
            </a:br>
            <a:r>
              <a:rPr lang="tr-TR" sz="3220" dirty="0"/>
              <a:t>KOORDİNASYON HAZIRLIK</a:t>
            </a:r>
            <a:r>
              <a:rPr lang="tr-TR" sz="3200" dirty="0"/>
              <a:t> TOPLANTISI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130675"/>
            <a:ext cx="9144000" cy="185928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00"/>
                </a:solidFill>
              </a:rPr>
              <a:t>TÜRK ÜNİVERSİTELİ KADINLAR DERNEĞİ</a:t>
            </a:r>
            <a:endParaRPr lang="tr-TR" b="1" dirty="0">
              <a:solidFill>
                <a:srgbClr val="FFFF00"/>
              </a:solidFill>
            </a:endParaRPr>
          </a:p>
          <a:p>
            <a:r>
              <a:rPr lang="tr-TR" b="1" dirty="0">
                <a:solidFill>
                  <a:srgbClr val="FFFF00"/>
                </a:solidFill>
              </a:rPr>
              <a:t>ANTALYA ŞUBESİ</a:t>
            </a:r>
            <a:endParaRPr lang="tr-TR" b="1" dirty="0">
              <a:solidFill>
                <a:srgbClr val="FFFF00"/>
              </a:solidFill>
            </a:endParaRPr>
          </a:p>
          <a:p>
            <a:r>
              <a:rPr lang="tr-TR" b="1" dirty="0">
                <a:solidFill>
                  <a:srgbClr val="FFFF00"/>
                </a:solidFill>
              </a:rPr>
              <a:t>23 MAYIS 2024 </a:t>
            </a:r>
            <a:endParaRPr lang="tr-TR" b="1" dirty="0">
              <a:solidFill>
                <a:srgbClr val="FFFF00"/>
              </a:solidFill>
            </a:endParaRP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965" y="800381"/>
            <a:ext cx="1228164" cy="12281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65" y="210185"/>
            <a:ext cx="10353675" cy="538480"/>
          </a:xfrm>
        </p:spPr>
        <p:txBody>
          <a:bodyPr>
            <a:normAutofit fontScale="90000"/>
          </a:bodyPr>
          <a:p>
            <a:r>
              <a:rPr lang="tr-TR" altLang="en-US" sz="3110"/>
              <a:t>EĞİTİM PROGRAMI</a:t>
            </a:r>
            <a:endParaRPr lang="tr-TR" altLang="en-US" sz="3110"/>
          </a:p>
        </p:txBody>
      </p:sp>
      <p:graphicFrame>
        <p:nvGraphicFramePr>
          <p:cNvPr id="6" name="Content Placeholder 5"/>
          <p:cNvGraphicFramePr/>
          <p:nvPr>
            <p:ph idx="1"/>
            <p:custDataLst>
              <p:tags r:id="rId1"/>
            </p:custDataLst>
          </p:nvPr>
        </p:nvGraphicFramePr>
        <p:xfrm>
          <a:off x="567690" y="626745"/>
          <a:ext cx="11273790" cy="6231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4510"/>
                <a:gridCol w="4050030"/>
                <a:gridCol w="4159250"/>
              </a:tblGrid>
              <a:tr h="3790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EĞİTİM MODÜLÜ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tr-TR" altLang="en-US"/>
                        <a:t>ALT BAŞLIKLAR </a:t>
                      </a:r>
                      <a:endParaRPr lang="tr-TR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tr-TR" altLang="en-US"/>
                        <a:t>EĞİTİMCİ </a:t>
                      </a:r>
                      <a:endParaRPr lang="tr-TR" altLang="en-US"/>
                    </a:p>
                  </a:txBody>
                  <a:tcPr/>
                </a:tc>
              </a:tr>
              <a:tr h="6400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1.AÇILIŞ VE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GÖNÜLLÜLÜK</a:t>
                      </a:r>
                      <a:r>
                        <a:rPr lang="tr-TR" altLang="en-US"/>
                        <a:t> </a:t>
                      </a:r>
                      <a:r>
                        <a:rPr lang="en-US"/>
                        <a:t>( 1 ders)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Programın açılış konuşması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Gönüllülük anlamı, temel ilkeleri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Prof. Dr. Fulya Sarvan-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Fulya Erşen</a:t>
                      </a:r>
                      <a:endParaRPr lang="en-US"/>
                    </a:p>
                  </a:txBody>
                  <a:tcPr/>
                </a:tc>
              </a:tr>
              <a:tr h="20116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2.TEMALAR 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(5 ders)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1.Çocuk Hakları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2.Toplumsal Cinsiyet Eşitliği 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3.Medya ve sosyal medya okuryazarlığı 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4.Sağlıklı yaşam ve sağlıklı beslenme 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tr-TR" altLang="en-US"/>
                        <a:t>5.</a:t>
                      </a:r>
                      <a:r>
                        <a:rPr lang="en-US"/>
                        <a:t>Doğa ve çevreye saygılı yaşam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tr-TR" altLang="en-US"/>
                        <a:t>1.</a:t>
                      </a:r>
                      <a:r>
                        <a:rPr lang="en-US"/>
                        <a:t>Dr. Öğr. Üyesi Bilge Bingöl, Akdeniz Üniversitesi Hukuk Fakültesi 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2.Prof. Dr. Fulya Sarvan, 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3.Doç. Dr. Başak Kalkan, TÜKD Eskişehir Şube YK Üyesi 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4.Diyetisyen Gül Şaldıran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tr-TR" altLang="en-US"/>
                        <a:t>5.</a:t>
                      </a:r>
                      <a:r>
                        <a:rPr lang="en-US"/>
                        <a:t>Ferah Kunut, TÜKD Antalya Şube</a:t>
                      </a:r>
                      <a:endParaRPr lang="en-US"/>
                    </a:p>
                  </a:txBody>
                  <a:tcPr/>
                </a:tc>
              </a:tr>
              <a:tr h="20116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3.ÇOCUKLARLA ÇALIŞMA, ÇOCUK DAVRANIŞLARINI ANLAMA VE DESTEKLEME 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(5 ders)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1.Çocukların gelişim dönemleri, ergen çocuk özellikleri 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2.Çocuklarla iletişim 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3.Karakter Eğitimi ve Ailenin Önemi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4.Çocuk yetiştirme Konusunda Aile Tipleri 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5.Değer Eğitiminde İlke ve Süreçler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1.Klinik Psikolog Öykü Çimen Mutlu</a:t>
                      </a: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2.Klinik Psikolog Öykü Çimen Mutlu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3.Doç. Dr. Nursel Köksal, Akdeniz Üni. Eğitim Fakültesi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4.Doç. Dr. Nursel Köksal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tr-TR" altLang="en-US"/>
                        <a:t>5.</a:t>
                      </a:r>
                      <a:r>
                        <a:rPr lang="en-US"/>
                        <a:t>Doç. Dr. Nursel Köksal</a:t>
                      </a:r>
                      <a:endParaRPr lang="en-US"/>
                    </a:p>
                  </a:txBody>
                  <a:tcPr/>
                </a:tc>
              </a:tr>
              <a:tr h="118872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4.SOSYAL DUYGUSAL ÖĞRENME VE ETKİNLİK YÖNETİMİ</a:t>
                      </a:r>
                      <a:r>
                        <a:rPr lang="tr-TR" altLang="en-US"/>
                        <a:t> (</a:t>
                      </a:r>
                      <a:r>
                        <a:rPr lang="en-US"/>
                        <a:t>1 ders)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Sosyal, kültürel, sanatsal, bilimsel, doğal</a:t>
                      </a:r>
                      <a:r>
                        <a:rPr lang="tr-TR" altLang="en-US"/>
                        <a:t> </a:t>
                      </a:r>
                      <a:r>
                        <a:rPr lang="en-US"/>
                        <a:t>ve çevresel etkinliklerin öğrenme amaçlı nasıl yönetileceği?</a:t>
                      </a: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Dr. Arzu Açar, TÜKD Antalya Şube 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Gizem Cansever, Akdeniz Üniversitesi KATÇAM 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/>
              <a:t>ETKİNLİK SEÇENEKLERİ TABLOSU</a:t>
            </a:r>
            <a:endParaRPr lang="tr-TR" alt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orient="vert" idx="1"/>
          </p:nvPr>
        </p:nvSpPr>
        <p:spPr/>
        <p:txBody>
          <a:bodyPr/>
          <a:p>
            <a:endParaRPr lang="en-US"/>
          </a:p>
        </p:txBody>
      </p:sp>
      <p:graphicFrame>
        <p:nvGraphicFramePr>
          <p:cNvPr id="8" name="Table 7"/>
          <p:cNvGraphicFramePr/>
          <p:nvPr>
            <p:custDataLst>
              <p:tags r:id="rId1"/>
            </p:custDataLst>
          </p:nvPr>
        </p:nvGraphicFramePr>
        <p:xfrm>
          <a:off x="208280" y="230505"/>
          <a:ext cx="11628755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3940"/>
                <a:gridCol w="6407150"/>
                <a:gridCol w="2907665"/>
              </a:tblGrid>
              <a:tr h="36576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ETKİNLİK TÜRÜ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İÇERİK / YÖNTEM / MATERYAL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İŞLENEBİLECEK TEMA</a:t>
                      </a:r>
                      <a:endParaRPr 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SANATSAL</a:t>
                      </a:r>
                      <a:endParaRPr lang="en-US"/>
                    </a:p>
                    <a:p>
                      <a:pPr>
                        <a:buNone/>
                      </a:pPr>
                      <a:r>
                        <a:rPr lang="en-US"/>
                        <a:t>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Resim Boyama</a:t>
                      </a:r>
                      <a:endParaRPr lang="en-US" sz="1800"/>
                    </a:p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Çamurdan heykel yapma</a:t>
                      </a:r>
                      <a:endParaRPr lang="en-US" sz="1800"/>
                    </a:p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Müzik yapma, müzik dinleme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Çocuk hakları</a:t>
                      </a:r>
                      <a:endParaRPr lang="en-US"/>
                    </a:p>
                  </a:txBody>
                  <a:tcPr/>
                </a:tc>
              </a:tr>
              <a:tr h="146304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KÜLTÜREL</a:t>
                      </a: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Kitap Okuma</a:t>
                      </a:r>
                      <a:endParaRPr lang="en-US" sz="1800"/>
                    </a:p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Şiir Okuma </a:t>
                      </a:r>
                      <a:endParaRPr lang="en-US" sz="1800"/>
                    </a:p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Kütüphane ziyareti</a:t>
                      </a:r>
                      <a:endParaRPr lang="en-US" sz="1800"/>
                    </a:p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Müze ziyareti vb.</a:t>
                      </a:r>
                      <a:endParaRPr lang="en-US" sz="1800"/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Medya ve sosyal medya okuryazarlığı konusunda farkındalık</a:t>
                      </a:r>
                      <a:endParaRPr lang="en-US"/>
                    </a:p>
                  </a:txBody>
                  <a:tcPr/>
                </a:tc>
              </a:tr>
              <a:tr h="146304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SOSYAL VE SPORTİF</a:t>
                      </a: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Temel spor hareketleri</a:t>
                      </a:r>
                      <a:endParaRPr lang="en-US" sz="1800"/>
                    </a:p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Bahçede açık hava oyunları </a:t>
                      </a:r>
                      <a:endParaRPr lang="en-US" sz="1800"/>
                    </a:p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Piknik </a:t>
                      </a:r>
                      <a:endParaRPr lang="en-US" sz="1800"/>
                    </a:p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Yaşlılara ziyaret</a:t>
                      </a:r>
                      <a:endParaRPr lang="en-US" sz="1800"/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Toplumsal cinsiyet eşitliği</a:t>
                      </a:r>
                      <a:endParaRPr lang="en-US"/>
                    </a:p>
                  </a:txBody>
                  <a:tcPr/>
                </a:tc>
              </a:tr>
              <a:tr h="146304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DOĞA VE ÇEVRE ODAKLI</a:t>
                      </a: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Doğa Yürüyüşü</a:t>
                      </a:r>
                      <a:endParaRPr lang="en-US" sz="1800"/>
                    </a:p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Bahçede tohum ekme, fidan dikme, fide dikme</a:t>
                      </a:r>
                      <a:endParaRPr lang="en-US" sz="1800"/>
                    </a:p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Çevredeki atıkları toplama, bahçeyi temizleme</a:t>
                      </a:r>
                      <a:endParaRPr lang="en-US" sz="1800"/>
                    </a:p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Kompost yapma </a:t>
                      </a:r>
                      <a:endParaRPr lang="en-US" sz="1800"/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Doğa ve çevreye saygılı yaşam</a:t>
                      </a:r>
                      <a:endParaRPr 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BİLİMSEL </a:t>
                      </a:r>
                      <a:endParaRPr lang="en-US"/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1800">
                          <a:sym typeface="+mn-ea"/>
                        </a:rPr>
                        <a:t>Basit bilimsel deneyler gerçekleştirerek  gözlem yapma, ilişki kurma, sonuç çıkarma</a:t>
                      </a:r>
                      <a:endParaRPr lang="en-US" sz="1800"/>
                    </a:p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Sağlıklı yaşam ve sağlıklı beslenme ilkeleri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/>
              <a:t>EĞİTİM MATERYALİ NASIL OLSUN</a:t>
            </a:r>
            <a:endParaRPr lang="tr-T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65" y="1778000"/>
            <a:ext cx="10353675" cy="4013200"/>
          </a:xfrm>
        </p:spPr>
        <p:txBody>
          <a:bodyPr>
            <a:normAutofit lnSpcReduction="10000"/>
          </a:bodyPr>
          <a:p>
            <a:r>
              <a:rPr lang="tr-TR" altLang="en-US"/>
              <a:t>1-Her konu başlığımız ile ilgili tercihan derste kullanılmak üzere bir PPT olsun. </a:t>
            </a:r>
            <a:endParaRPr lang="tr-TR" altLang="en-US"/>
          </a:p>
          <a:p>
            <a:r>
              <a:rPr lang="tr-TR" altLang="en-US"/>
              <a:t>2- Ek okuma listesi tavsiye edilebilir ama zorunlu tutmayalım</a:t>
            </a:r>
            <a:endParaRPr lang="tr-TR" altLang="en-US"/>
          </a:p>
          <a:p>
            <a:r>
              <a:rPr lang="tr-TR" altLang="en-US"/>
              <a:t>3- Her modül 60-90 dakika arasında olabilir, ancak anlatım kısmı 60 dakikayı aşmamalı. Ardından soru cevap  kısmında genişletme imkanı olabilir. </a:t>
            </a:r>
            <a:endParaRPr lang="tr-TR" altLang="en-US"/>
          </a:p>
          <a:p>
            <a:r>
              <a:rPr lang="tr-TR" altLang="en-US"/>
              <a:t>4- PPT dosyası önemli konuları kapsayıcı olmalı ancak 30 slaydı geçmesek iyi olur. </a:t>
            </a:r>
            <a:endParaRPr lang="tr-TR" altLang="en-US"/>
          </a:p>
          <a:p>
            <a:r>
              <a:rPr lang="tr-TR" altLang="en-US"/>
              <a:t>5- Tematik eğitimlerimizin son slaytında çocuklara o konuyla ilgili kazandırmak istediğimiz farkındalıklarla ilgili dört beş başlıkta hedeflerimizi belirtirsek iyi olur. </a:t>
            </a:r>
            <a:endParaRPr lang="tr-TR" altLang="en-US"/>
          </a:p>
          <a:p>
            <a:r>
              <a:rPr lang="tr-TR" altLang="en-US"/>
              <a:t>6- Tematik eğitimlerimizin sonunda o konuyla ilgili yönergeye atıfta bulunarak onlara yardımcı olmak üzere hazırlandığını vurgulamak yararlı olur. </a:t>
            </a:r>
            <a:endParaRPr lang="tr-T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65" y="262255"/>
            <a:ext cx="10353675" cy="890905"/>
          </a:xfrm>
        </p:spPr>
        <p:txBody>
          <a:bodyPr>
            <a:normAutofit fontScale="90000"/>
          </a:bodyPr>
          <a:p>
            <a:r>
              <a:rPr lang="tr-TR" altLang="en-US">
                <a:sym typeface="+mn-ea"/>
              </a:rPr>
              <a:t>EĞİTİM takvİmİ KISITLARIMIZ </a:t>
            </a:r>
            <a:br>
              <a:rPr lang="tr-TR" altLang="en-US"/>
            </a:br>
            <a:endParaRPr lang="en-US"/>
          </a:p>
        </p:txBody>
      </p:sp>
      <p:sp>
        <p:nvSpPr>
          <p:cNvPr id="5" name="Content Placeholder 4"/>
          <p:cNvSpPr/>
          <p:nvPr>
            <p:ph idx="1"/>
          </p:nvPr>
        </p:nvSpPr>
        <p:spPr>
          <a:xfrm>
            <a:off x="701675" y="786130"/>
            <a:ext cx="10565765" cy="5848350"/>
          </a:xfrm>
        </p:spPr>
        <p:txBody>
          <a:bodyPr>
            <a:normAutofit fontScale="40000"/>
          </a:bodyPr>
          <a:p>
            <a:pPr>
              <a:buNone/>
            </a:pPr>
            <a:r>
              <a:rPr lang="en-US" sz="4000">
                <a:sym typeface="+mn-ea"/>
              </a:rPr>
              <a:t>Programın açılış konuşması</a:t>
            </a:r>
            <a:r>
              <a:rPr lang="tr-TR" altLang="en-US" sz="4000">
                <a:sym typeface="+mn-ea"/>
              </a:rPr>
              <a:t>- Fulya Sarvan- </a:t>
            </a:r>
            <a:endParaRPr lang="en-US" sz="4000"/>
          </a:p>
          <a:p>
            <a:pPr>
              <a:buNone/>
            </a:pPr>
            <a:r>
              <a:rPr lang="en-US" sz="4000">
                <a:sym typeface="+mn-ea"/>
              </a:rPr>
              <a:t>Gönüllülük anlamı, temel ilkeleri</a:t>
            </a:r>
            <a:r>
              <a:rPr lang="tr-TR" altLang="en-US" sz="4000">
                <a:sym typeface="+mn-ea"/>
              </a:rPr>
              <a:t>- Fulya Erşen</a:t>
            </a:r>
            <a:endParaRPr lang="en-US" sz="4000"/>
          </a:p>
          <a:p>
            <a:pPr>
              <a:buNone/>
            </a:pPr>
            <a:r>
              <a:rPr lang="en-US" sz="4000">
                <a:sym typeface="+mn-ea"/>
              </a:rPr>
              <a:t>Karakter Eğitimi ve Ailenin Önemi</a:t>
            </a:r>
            <a:r>
              <a:rPr lang="tr-TR" altLang="en-US" sz="4000">
                <a:sym typeface="+mn-ea"/>
              </a:rPr>
              <a:t>-Nursel Köksal- </a:t>
            </a:r>
            <a:endParaRPr lang="en-US" sz="4000"/>
          </a:p>
          <a:p>
            <a:pPr>
              <a:buNone/>
            </a:pPr>
            <a:r>
              <a:rPr lang="en-US" sz="4000">
                <a:sym typeface="+mn-ea"/>
              </a:rPr>
              <a:t>Çocuk yetiştirme Konusunda Aile Tipleri</a:t>
            </a:r>
            <a:r>
              <a:rPr lang="tr-TR" altLang="en-US" sz="4000">
                <a:sym typeface="+mn-ea"/>
              </a:rPr>
              <a:t>-Nursel Köksal </a:t>
            </a:r>
            <a:endParaRPr lang="en-US" sz="4000"/>
          </a:p>
          <a:p>
            <a:pPr>
              <a:buNone/>
            </a:pPr>
            <a:r>
              <a:rPr lang="en-US" sz="4000">
                <a:sym typeface="+mn-ea"/>
              </a:rPr>
              <a:t>Değer Eğitiminde İlke ve Süreçler</a:t>
            </a:r>
            <a:r>
              <a:rPr lang="tr-TR" altLang="en-US" sz="4000">
                <a:sym typeface="+mn-ea"/>
              </a:rPr>
              <a:t>- Nursel Köksal</a:t>
            </a:r>
            <a:endParaRPr lang="en-US" sz="4000">
              <a:sym typeface="+mn-ea"/>
            </a:endParaRPr>
          </a:p>
          <a:p>
            <a:pPr>
              <a:buNone/>
            </a:pPr>
            <a:r>
              <a:rPr lang="en-US" sz="4000">
                <a:sym typeface="+mn-ea"/>
              </a:rPr>
              <a:t>Çocukların gelişim dönemleri, ergen çocuk özellikleri</a:t>
            </a:r>
            <a:r>
              <a:rPr lang="tr-TR" altLang="en-US" sz="4000">
                <a:sym typeface="+mn-ea"/>
              </a:rPr>
              <a:t>- Öykü Çimen Mutlu</a:t>
            </a:r>
            <a:r>
              <a:rPr lang="en-US" sz="4000">
                <a:sym typeface="+mn-ea"/>
              </a:rPr>
              <a:t> </a:t>
            </a:r>
            <a:endParaRPr lang="en-US" sz="4000"/>
          </a:p>
          <a:p>
            <a:pPr>
              <a:buNone/>
            </a:pPr>
            <a:r>
              <a:rPr lang="en-US" sz="4000">
                <a:sym typeface="+mn-ea"/>
              </a:rPr>
              <a:t>Çocuklarla iletişim</a:t>
            </a:r>
            <a:r>
              <a:rPr lang="tr-TR" altLang="en-US" sz="4000">
                <a:sym typeface="+mn-ea"/>
              </a:rPr>
              <a:t>-Öykü Çimen Mutlu</a:t>
            </a:r>
            <a:endParaRPr lang="tr-TR" altLang="en-US" sz="4000">
              <a:sym typeface="+mn-ea"/>
            </a:endParaRPr>
          </a:p>
          <a:p>
            <a:pPr>
              <a:buNone/>
            </a:pPr>
            <a:r>
              <a:rPr lang="en-US" sz="4000">
                <a:sym typeface="+mn-ea"/>
              </a:rPr>
              <a:t>Çocuk Hakları</a:t>
            </a:r>
            <a:r>
              <a:rPr lang="tr-TR" altLang="en-US" sz="4000">
                <a:sym typeface="+mn-ea"/>
              </a:rPr>
              <a:t>- Bilge Bingöl</a:t>
            </a:r>
            <a:endParaRPr lang="en-US" sz="4000"/>
          </a:p>
          <a:p>
            <a:pPr>
              <a:buNone/>
            </a:pPr>
            <a:r>
              <a:rPr lang="en-US" sz="4000">
                <a:sym typeface="+mn-ea"/>
              </a:rPr>
              <a:t>Toplumsal Cinsiyet Eşitliği </a:t>
            </a:r>
            <a:r>
              <a:rPr lang="tr-TR" altLang="en-US" sz="4000">
                <a:sym typeface="+mn-ea"/>
              </a:rPr>
              <a:t>- Fulya Sarvan-</a:t>
            </a:r>
            <a:r>
              <a:rPr lang="tr-TR" altLang="en-US" sz="4000">
                <a:sym typeface="+mn-ea"/>
              </a:rPr>
              <a:t>10-21 Haziran uygun değil </a:t>
            </a:r>
            <a:endParaRPr lang="en-US" sz="4000"/>
          </a:p>
          <a:p>
            <a:pPr>
              <a:buNone/>
            </a:pPr>
            <a:r>
              <a:rPr lang="en-US" sz="4000">
                <a:sym typeface="+mn-ea"/>
              </a:rPr>
              <a:t>Medya ve sosyal medya okuryazarlığı </a:t>
            </a:r>
            <a:r>
              <a:rPr lang="tr-TR" altLang="en-US" sz="4000">
                <a:sym typeface="+mn-ea"/>
              </a:rPr>
              <a:t>- Başak Kalkan</a:t>
            </a:r>
            <a:endParaRPr lang="en-US" sz="4000"/>
          </a:p>
          <a:p>
            <a:pPr>
              <a:buNone/>
            </a:pPr>
            <a:r>
              <a:rPr lang="en-US" sz="4000">
                <a:sym typeface="+mn-ea"/>
              </a:rPr>
              <a:t>Sağlıklı yaşam ve sağlıklı beslenme </a:t>
            </a:r>
            <a:r>
              <a:rPr lang="tr-TR" altLang="en-US" sz="4000">
                <a:sym typeface="+mn-ea"/>
              </a:rPr>
              <a:t>- Gül Şaldıran</a:t>
            </a:r>
            <a:endParaRPr lang="en-US" sz="4000"/>
          </a:p>
          <a:p>
            <a:pPr>
              <a:buNone/>
            </a:pPr>
            <a:r>
              <a:rPr lang="en-US" sz="4000">
                <a:sym typeface="+mn-ea"/>
              </a:rPr>
              <a:t>Doğa ve çevreye saygılı yaşam</a:t>
            </a:r>
            <a:r>
              <a:rPr lang="tr-TR" altLang="en-US" sz="4000">
                <a:sym typeface="+mn-ea"/>
              </a:rPr>
              <a:t>- Ferah Kunut</a:t>
            </a:r>
            <a:endParaRPr lang="en-US" sz="4000">
              <a:sym typeface="+mn-ea"/>
            </a:endParaRPr>
          </a:p>
          <a:p>
            <a:pPr>
              <a:buNone/>
            </a:pPr>
            <a:r>
              <a:rPr lang="tr-TR" altLang="en-US" sz="4000">
                <a:sym typeface="+mn-ea"/>
              </a:rPr>
              <a:t>Etkinlik Yönergeleri- Arzu Açar</a:t>
            </a:r>
            <a:endParaRPr lang="en-US" sz="4000"/>
          </a:p>
          <a:p>
            <a:pPr>
              <a:buNone/>
            </a:pPr>
            <a:endParaRPr lang="tr-TR" altLang="en-US" sz="4000">
              <a:sym typeface="+mn-ea"/>
            </a:endParaRPr>
          </a:p>
          <a:p>
            <a:pPr>
              <a:buNone/>
            </a:pPr>
            <a:endParaRPr lang="en-US"/>
          </a:p>
          <a:p>
            <a:pPr>
              <a:buNone/>
            </a:pP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65" y="349250"/>
            <a:ext cx="10353675" cy="998220"/>
          </a:xfrm>
        </p:spPr>
        <p:txBody>
          <a:bodyPr/>
          <a:p>
            <a:r>
              <a:rPr lang="tr-TR" altLang="en-US"/>
              <a:t>YOL HARİTAMIZ NE OLSUN?</a:t>
            </a:r>
            <a:endParaRPr lang="tr-T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410" y="1174115"/>
            <a:ext cx="10527030" cy="5088890"/>
          </a:xfrm>
        </p:spPr>
        <p:txBody>
          <a:bodyPr>
            <a:normAutofit lnSpcReduction="20000"/>
          </a:bodyPr>
          <a:p>
            <a:r>
              <a:rPr lang="tr-TR" altLang="en-US" sz="2400"/>
              <a:t>1- Bu akşam eğitim takvimi ile ilgili eğitmenlerimizin kısıtlarını belirleyerek taslak bir program oluşturalım. </a:t>
            </a:r>
            <a:endParaRPr lang="tr-TR" altLang="en-US" sz="2400"/>
          </a:p>
          <a:p>
            <a:r>
              <a:rPr lang="tr-TR" altLang="en-US" sz="2400"/>
              <a:t>2- Gönüllü bursiyerlerimiz ile ayrı bir whatsapp grubu oluşturalım. Bizleri de dahil edelim.</a:t>
            </a:r>
            <a:endParaRPr lang="tr-TR" altLang="en-US" sz="2400"/>
          </a:p>
          <a:p>
            <a:r>
              <a:rPr lang="tr-TR" altLang="en-US" sz="2400"/>
              <a:t>3- Bursiyerlerimizin kısıtlarını da belirleyelim</a:t>
            </a:r>
            <a:endParaRPr lang="tr-TR" altLang="en-US" sz="2400"/>
          </a:p>
          <a:p>
            <a:r>
              <a:rPr lang="tr-TR" altLang="en-US" sz="2400"/>
              <a:t>4- Eğitmenlerimize uygun ve gönüllülerin çoğunluğuna uyacak bir eğitim takvimi oluşturalım. </a:t>
            </a:r>
            <a:endParaRPr lang="tr-TR" altLang="en-US" sz="2400"/>
          </a:p>
          <a:p>
            <a:r>
              <a:rPr lang="tr-TR" altLang="en-US" sz="2400"/>
              <a:t>5- Haziranın ilk haftasında gönüllü bursiyerlerle bir saatlik bir açılış/bilgilendirme toplantısı yapalım (İlk modül olarak)</a:t>
            </a:r>
            <a:endParaRPr lang="tr-TR" altLang="en-US" sz="2400"/>
          </a:p>
          <a:p>
            <a:r>
              <a:rPr lang="tr-TR" altLang="en-US" sz="2400"/>
              <a:t>6- Şube koordinatörlerimiz mümkünse gönüllüleri ile buluşarak onların muhtemel planları üzerinde konuşarak yardımcı olabilirler. </a:t>
            </a:r>
            <a:endParaRPr lang="tr-TR" alt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65" y="609600"/>
            <a:ext cx="10353675" cy="1075690"/>
          </a:xfrm>
        </p:spPr>
        <p:txBody>
          <a:bodyPr/>
          <a:p>
            <a:r>
              <a:rPr lang="tr-TR" altLang="en-US">
                <a:sym typeface="+mn-ea"/>
              </a:rPr>
              <a:t>Gönüllü ÖğrencİlerİMİZE NASIL YARDIMCI OLACAĞIZ?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885" y="1750695"/>
            <a:ext cx="10536555" cy="4408170"/>
          </a:xfrm>
        </p:spPr>
        <p:txBody>
          <a:bodyPr>
            <a:normAutofit lnSpcReduction="20000"/>
          </a:bodyPr>
          <a:p>
            <a:r>
              <a:rPr lang="tr-TR" altLang="en-US" sz="2400"/>
              <a:t>1- Gönüllü Öğrenci Anketi</a:t>
            </a:r>
            <a:endParaRPr lang="tr-TR" altLang="en-US" sz="2400"/>
          </a:p>
          <a:p>
            <a:r>
              <a:rPr lang="tr-TR" altLang="en-US" sz="2400"/>
              <a:t>2- Yol ve etkinlik masraflarına destek </a:t>
            </a:r>
            <a:endParaRPr lang="tr-TR" altLang="en-US" sz="2400"/>
          </a:p>
          <a:p>
            <a:r>
              <a:rPr lang="tr-TR" altLang="en-US" sz="2400"/>
              <a:t>3- Gönüllü Öğrenci Etkinlik Planı (form hazırlanacak)</a:t>
            </a:r>
            <a:endParaRPr lang="tr-TR" altLang="en-US" sz="2400"/>
          </a:p>
          <a:p>
            <a:r>
              <a:rPr lang="tr-TR" altLang="en-US" sz="2400"/>
              <a:t>4-Gönüllü öğrencilerle yapılan izleme görüşmeleri</a:t>
            </a:r>
            <a:endParaRPr lang="tr-TR" altLang="en-US" sz="2400"/>
          </a:p>
          <a:p>
            <a:r>
              <a:rPr lang="tr-TR" altLang="en-US" sz="2400"/>
              <a:t>5- Gönüllü Öğrenci Etkinlik Raporu (form hazırlanacak)</a:t>
            </a:r>
            <a:r>
              <a:rPr lang="tr-TR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＊</a:t>
            </a:r>
            <a:r>
              <a:rPr lang="tr-TR" altLang="en-US" sz="2400"/>
              <a:t> </a:t>
            </a:r>
            <a:endParaRPr lang="tr-TR" altLang="en-US" sz="2400"/>
          </a:p>
          <a:p>
            <a:r>
              <a:rPr lang="tr-TR" altLang="en-US" sz="2400"/>
              <a:t>6- Proje değerlendirme toplantısı yorumları </a:t>
            </a:r>
            <a:endParaRPr lang="tr-TR" altLang="en-US" sz="2400"/>
          </a:p>
          <a:p>
            <a:endParaRPr lang="tr-TR" altLang="en-US" sz="2400"/>
          </a:p>
          <a:p>
            <a:r>
              <a:rPr lang="tr-TR" altLang="en-US" sz="2400">
                <a:latin typeface="SimSun" panose="02010600030101010101" pitchFamily="2" charset="-122"/>
                <a:ea typeface="SimSun" panose="02010600030101010101" pitchFamily="2" charset="-122"/>
              </a:rPr>
              <a:t>＊</a:t>
            </a:r>
            <a:r>
              <a:rPr lang="tr-TR" altLang="en-US" sz="2400">
                <a:ea typeface="SimSun" panose="02010600030101010101" pitchFamily="2" charset="-122"/>
                <a:cs typeface="+mn-lt"/>
              </a:rPr>
              <a:t> </a:t>
            </a:r>
            <a:r>
              <a:rPr lang="tr-TR" altLang="en-US" sz="2400">
                <a:solidFill>
                  <a:srgbClr val="FF0000"/>
                </a:solidFill>
                <a:ea typeface="SimSun" panose="02010600030101010101" pitchFamily="2" charset="-122"/>
                <a:cs typeface="+mn-lt"/>
              </a:rPr>
              <a:t>Sponsor bulunabilirse en iyi hazırlanmış belli sayıda rapora ödül verilecektir. </a:t>
            </a:r>
            <a:endParaRPr lang="tr-TR" altLang="en-US" sz="2400">
              <a:solidFill>
                <a:srgbClr val="FF0000"/>
              </a:solidFill>
              <a:ea typeface="SimSun" panose="02010600030101010101" pitchFamily="2" charset="-122"/>
              <a:cs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65" y="262890"/>
            <a:ext cx="10353675" cy="834390"/>
          </a:xfrm>
        </p:spPr>
        <p:txBody>
          <a:bodyPr>
            <a:normAutofit fontScale="90000"/>
          </a:bodyPr>
          <a:p>
            <a:r>
              <a:rPr lang="tr-TR" altLang="en-US"/>
              <a:t>ŞUBE KOORDİNATÖRLERİMİZ NE YAPABİLİR? </a:t>
            </a:r>
            <a:endParaRPr lang="tr-T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210" y="1097280"/>
            <a:ext cx="11174095" cy="5137150"/>
          </a:xfrm>
        </p:spPr>
        <p:txBody>
          <a:bodyPr>
            <a:noAutofit/>
          </a:bodyPr>
          <a:p>
            <a:r>
              <a:rPr lang="tr-TR" altLang="en-US" sz="2400"/>
              <a:t>1- Gönüllüleri ile buluşarak muhtemel proje planları üzerinde çalışabilirler</a:t>
            </a:r>
            <a:endParaRPr lang="tr-TR" altLang="en-US" sz="2400"/>
          </a:p>
          <a:p>
            <a:r>
              <a:rPr lang="tr-TR" altLang="en-US" sz="2400"/>
              <a:t>2- Etkinlik yönergelerinin bir çıktısını alarak gönüllülerine verebilirler. </a:t>
            </a:r>
            <a:endParaRPr lang="tr-TR" altLang="en-US" sz="2400"/>
          </a:p>
          <a:p>
            <a:r>
              <a:rPr lang="tr-TR" altLang="en-US" sz="2400"/>
              <a:t>3- Gönüllülerin etkinlik planlarında kullanmayı tercih ettikleri bir okuma veya eğitim materyalinin önceden temin edilmesi gerekiyorsa onları temin edebilirler</a:t>
            </a:r>
            <a:endParaRPr lang="tr-TR" altLang="en-US" sz="2400"/>
          </a:p>
          <a:p>
            <a:r>
              <a:rPr lang="tr-TR" altLang="en-US" sz="2400"/>
              <a:t>4- Gönüllünün proje görevini nerede yapacağı ve nasıl bir çevrede yapacağı belli olduğunda öğrencinin yaklaşık yol masrafını ve ihtiyaç duyacağı etkinlik bütçesini tahmin etmeye çalışabilirler</a:t>
            </a:r>
            <a:endParaRPr lang="tr-TR" altLang="en-US" sz="2400"/>
          </a:p>
          <a:p>
            <a:r>
              <a:rPr lang="tr-TR" altLang="en-US" sz="2400"/>
              <a:t>5- Gönüllü öğrenci şubenin bulunduğu ilde görev yapmak istiyor ve çocuklara nasıl ulaşacağını bilemiyorsa, çocuklara ulaşım konusunda fikir üreterek yardımcı olmamız gerekebilir.  </a:t>
            </a:r>
            <a:endParaRPr lang="tr-TR" altLang="en-US" sz="24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887*491"/>
  <p:tag name="TABLE_ENDDRAG_RECT" val="44*49*887*491"/>
</p:tagLst>
</file>

<file path=ppt/tags/tag2.xml><?xml version="1.0" encoding="utf-8"?>
<p:tagLst xmlns:p="http://schemas.openxmlformats.org/presentationml/2006/main">
  <p:tag name="TABLE_ENDDRAG_ORIGIN_RECT" val="915*516"/>
  <p:tag name="TABLE_ENDDRAG_RECT" val="16*18*915*5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0</TotalTime>
  <Words>5142</Words>
  <Application>WPS Presentation</Application>
  <PresentationFormat>Geniş ekran</PresentationFormat>
  <Paragraphs>178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Bookman Old Style</vt:lpstr>
      <vt:lpstr>Rockwell</vt:lpstr>
      <vt:lpstr>Microsoft YaHei</vt:lpstr>
      <vt:lpstr>Arial Unicode MS</vt:lpstr>
      <vt:lpstr>Calibri</vt:lpstr>
      <vt:lpstr>Damask</vt:lpstr>
      <vt:lpstr>YURDUMA IŞIK OL PROJESİ KOORDİNASYON HAZIRLIK TOPLANTISI</vt:lpstr>
      <vt:lpstr>EĞİTİM PROGRAMI</vt:lpstr>
      <vt:lpstr>ETKİNLİK SEÇENEKLERİ TABLOSU</vt:lpstr>
      <vt:lpstr>EĞİTİM MATERYALİ NASIL OLSUN</vt:lpstr>
      <vt:lpstr>EĞİTİM takvİmİ KISITLARIMIZ  </vt:lpstr>
      <vt:lpstr>YOL HARİTAMIZ NE OLSUN?</vt:lpstr>
      <vt:lpstr>Gönüllü ÖğrencİlerİMİZE NASIL YARDIMCI OLACAĞIZ?</vt:lpstr>
      <vt:lpstr>ŞUBE KOORDİNATÖRLERİMİZ NE YAPABİLİR?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21. Yüzyılda Kadın Liderliği</dc:title>
  <dc:creator>Hasan Sarvan</dc:creator>
  <cp:lastModifiedBy>tukd antalya</cp:lastModifiedBy>
  <cp:revision>33</cp:revision>
  <dcterms:created xsi:type="dcterms:W3CDTF">2022-10-13T18:40:00Z</dcterms:created>
  <dcterms:modified xsi:type="dcterms:W3CDTF">2024-08-26T15:09:12Z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9B5CFA16C19D47369173EC822C4364A9_13</vt:lpwstr>
  </property>
  <property fmtid="{D5CDD505-2E9C-101B-9397-08002B2CF9AE}" pid="3" name="KSOProductBuildVer">
    <vt:lpwstr>1033-12.2.0.17562</vt:lpwstr>
  </property>
</Properties>
</file>