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334" r:id="rId4"/>
    <p:sldId id="348" r:id="rId5"/>
    <p:sldId id="313" r:id="rId6"/>
    <p:sldId id="359" r:id="rId7"/>
    <p:sldId id="315" r:id="rId8"/>
    <p:sldId id="325" r:id="rId9"/>
    <p:sldId id="326" r:id="rId10"/>
    <p:sldId id="327" r:id="rId11"/>
    <p:sldId id="311" r:id="rId12"/>
    <p:sldId id="322" r:id="rId13"/>
    <p:sldId id="312" r:id="rId14"/>
    <p:sldId id="328" r:id="rId15"/>
    <p:sldId id="32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06DB5-D2D3-4881-8965-7F16C4162726}" type="datetimeFigureOut">
              <a:rPr lang="tr-TR" smtClean="0"/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66656-A419-4ECE-9C5A-98DD3247B8D0}" type="slidenum">
              <a:rPr lang="tr-TR" smtClean="0"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9C24-C128-4E84-90C5-54D61F19EAE5}" type="datetime1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CB32-2B7D-4C8A-AAE3-786F1DC26475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4F71-C025-42FA-944B-F170E5811563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E7F4-15BB-45FA-B01E-128156C1D6F0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3F4B-4837-491F-8166-1FB3D57EFC02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528F-B5BA-4ADD-8F4E-2F32D07EBA7D}" type="datetime1">
              <a:rPr lang="tr-TR" smtClean="0"/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447D-88A7-45EC-A950-0DF498FE788C}" type="datetime1">
              <a:rPr lang="tr-TR" smtClean="0"/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712B-08F5-49ED-9E63-026176F9FC4D}" type="datetime1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1DFD-2B06-4BC9-948C-D5704C5E914F}" type="datetime1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8F4B-35EA-407E-89DB-58F0A2686A91}" type="datetime1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99B-F62A-4A66-93DA-3AF5220F3782}" type="datetime1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8372-1EB6-4104-BCA5-05DC0D942F0D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6E7D-D8B6-4006-9FEA-90C8B29F900A}" type="datetime1">
              <a:rPr lang="tr-TR" smtClean="0"/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EC74-00FF-4DAC-AF5B-34C039734D5C}" type="datetime1">
              <a:rPr lang="tr-TR" smtClean="0"/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E6AD-41F0-49FD-8C07-017C06AE7B54}" type="datetime1">
              <a:rPr lang="tr-TR" smtClean="0"/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562-4B98-4B37-9BE3-36D6CE1DB2CF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F625-A4D2-40DB-A072-C0398E2CD010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BBAAE-A5C3-46D9-ADE0-619679447B0C}" type="datetime1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95120" y="2351405"/>
            <a:ext cx="9001760" cy="1456055"/>
          </a:xfrm>
        </p:spPr>
        <p:txBody>
          <a:bodyPr>
            <a:normAutofit fontScale="90000"/>
          </a:bodyPr>
          <a:lstStyle/>
          <a:p>
            <a:r>
              <a:rPr lang="tr-TR" dirty="0"/>
              <a:t>YURDUMA IŞIK OL PROJESİ</a:t>
            </a:r>
            <a:br>
              <a:rPr lang="tr-TR" dirty="0"/>
            </a:br>
            <a:r>
              <a:rPr lang="tr-TR" sz="3220" dirty="0"/>
              <a:t>AÇILIŞ</a:t>
            </a:r>
            <a:r>
              <a:rPr lang="tr-TR" sz="3200" dirty="0"/>
              <a:t> DERSİ</a:t>
            </a:r>
            <a:endParaRPr lang="tr-TR" sz="3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130675"/>
            <a:ext cx="9144000" cy="185928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TÜRK ÜNİVERSİTELİ KADINLAR DERNEĞİ</a:t>
            </a:r>
            <a:endParaRPr lang="tr-TR" b="1" dirty="0">
              <a:solidFill>
                <a:srgbClr val="FFFF00"/>
              </a:solidFill>
            </a:endParaRPr>
          </a:p>
          <a:p>
            <a:r>
              <a:rPr lang="tr-TR" b="1" dirty="0">
                <a:solidFill>
                  <a:srgbClr val="FFFF00"/>
                </a:solidFill>
              </a:rPr>
              <a:t>ANTALYA ŞUBESİ</a:t>
            </a:r>
            <a:endParaRPr lang="tr-TR" b="1" dirty="0">
              <a:solidFill>
                <a:srgbClr val="FFFF00"/>
              </a:solidFill>
            </a:endParaRPr>
          </a:p>
          <a:p>
            <a:r>
              <a:rPr lang="tr-TR" b="1" dirty="0">
                <a:solidFill>
                  <a:srgbClr val="FFFF00"/>
                </a:solidFill>
              </a:rPr>
              <a:t>2 HAZİRAN 2024 </a:t>
            </a:r>
            <a:endParaRPr lang="tr-TR" b="1" dirty="0">
              <a:solidFill>
                <a:srgbClr val="FFFF00"/>
              </a:solidFill>
            </a:endParaRPr>
          </a:p>
          <a:p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PROF. DR. FULYA SARVAN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65" y="800381"/>
            <a:ext cx="1228164" cy="12281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09600"/>
            <a:ext cx="10353675" cy="1075690"/>
          </a:xfrm>
        </p:spPr>
        <p:txBody>
          <a:bodyPr/>
          <a:p>
            <a:r>
              <a:rPr lang="tr-TR" altLang="en-US">
                <a:sym typeface="+mn-ea"/>
              </a:rPr>
              <a:t>Gönüllü ÖğrencİlerİMİZE NASIL YARDIMCI OLACAĞIZ?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885" y="1750695"/>
            <a:ext cx="10536555" cy="4408170"/>
          </a:xfrm>
        </p:spPr>
        <p:txBody>
          <a:bodyPr>
            <a:normAutofit lnSpcReduction="20000"/>
          </a:bodyPr>
          <a:p>
            <a:r>
              <a:rPr lang="tr-TR" altLang="en-US" sz="2400"/>
              <a:t>1- Yol ve etkinlik masraflarına destek </a:t>
            </a:r>
            <a:endParaRPr lang="tr-TR" altLang="en-US" sz="2400"/>
          </a:p>
          <a:p>
            <a:r>
              <a:rPr lang="tr-TR" altLang="en-US" sz="2400"/>
              <a:t>2- Gönüllü Öğrenci Etkinlik Planı (form hazırlanacak)</a:t>
            </a:r>
            <a:endParaRPr lang="tr-TR" altLang="en-US" sz="2400"/>
          </a:p>
          <a:p>
            <a:r>
              <a:rPr lang="tr-TR" altLang="en-US" sz="2400"/>
              <a:t>3-Gönüllü öğrencilerle yapılan izleme görüşmeleri</a:t>
            </a:r>
            <a:endParaRPr lang="tr-TR" altLang="en-US" sz="2400"/>
          </a:p>
          <a:p>
            <a:r>
              <a:rPr lang="tr-TR" altLang="en-US" sz="2400"/>
              <a:t>4- Gönüllü Öğrenci Etkinlik Raporu (form hazırlanacak)</a:t>
            </a:r>
            <a:r>
              <a:rPr lang="tr-TR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＊</a:t>
            </a:r>
            <a:r>
              <a:rPr lang="tr-TR" altLang="en-US" sz="2400"/>
              <a:t> </a:t>
            </a:r>
            <a:endParaRPr lang="tr-TR" altLang="en-US" sz="2400"/>
          </a:p>
          <a:p>
            <a:r>
              <a:rPr lang="tr-TR" altLang="en-US" sz="2400"/>
              <a:t>5- Proje değerlendirme toplantısı yorumları </a:t>
            </a:r>
            <a:endParaRPr lang="tr-TR" altLang="en-US" sz="2400"/>
          </a:p>
          <a:p>
            <a:endParaRPr lang="tr-TR" altLang="en-US" sz="2400"/>
          </a:p>
          <a:p>
            <a:r>
              <a:rPr lang="tr-TR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＊</a:t>
            </a:r>
            <a:r>
              <a:rPr lang="tr-TR" altLang="en-US" sz="2400">
                <a:ea typeface="SimSun" panose="02010600030101010101" pitchFamily="2" charset="-122"/>
                <a:cs typeface="+mn-lt"/>
              </a:rPr>
              <a:t> </a:t>
            </a:r>
            <a:r>
              <a:rPr lang="tr-TR" altLang="en-US" sz="2400">
                <a:solidFill>
                  <a:srgbClr val="FF0000"/>
                </a:solidFill>
                <a:ea typeface="SimSun" panose="02010600030101010101" pitchFamily="2" charset="-122"/>
                <a:cs typeface="+mn-lt"/>
              </a:rPr>
              <a:t>Sponsor bulunabilirse en iyi hazırlanmış belli sayıda rapora ödül verilecektir. </a:t>
            </a:r>
            <a:endParaRPr lang="tr-TR" altLang="en-US" sz="2400">
              <a:solidFill>
                <a:srgbClr val="FF0000"/>
              </a:solidFill>
              <a:ea typeface="SimSun" panose="02010600030101010101" pitchFamily="2" charset="-122"/>
              <a:cs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2000"/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09600"/>
            <a:ext cx="10353675" cy="952500"/>
          </a:xfrm>
        </p:spPr>
        <p:txBody>
          <a:bodyPr/>
          <a:p>
            <a:r>
              <a:rPr lang="tr-TR" altLang="en-US">
                <a:solidFill>
                  <a:srgbClr val="FF0000"/>
                </a:solidFill>
              </a:rPr>
              <a:t>İSTANBUL ŞUBE GÖNÜLLÜ KURALLARI</a:t>
            </a:r>
            <a:endParaRPr lang="tr-TR" altLang="en-US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635" y="1301750"/>
            <a:ext cx="10413365" cy="40684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/>
              <a:t>karşılaşabİleceğİNİz sorunları nasıl çözeceğiz? </a:t>
            </a:r>
            <a:endParaRPr lang="tr-T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65" y="2156460"/>
            <a:ext cx="10353675" cy="4247515"/>
          </a:xfrm>
        </p:spPr>
        <p:txBody>
          <a:bodyPr>
            <a:normAutofit/>
          </a:bodyPr>
          <a:p>
            <a:r>
              <a:rPr lang="tr-TR" altLang="en-US" sz="2400" b="1"/>
              <a:t>1- EĞİTİMLERE KATILMAYI BAŞARAMAZSANIZ </a:t>
            </a:r>
            <a:endParaRPr lang="tr-TR" altLang="en-US" sz="2400" b="1"/>
          </a:p>
          <a:p>
            <a:r>
              <a:rPr lang="tr-TR" altLang="en-US" sz="2400" b="1"/>
              <a:t>2- KENDİNİZİ HAZIR HİSSETMEZSENİZ</a:t>
            </a:r>
            <a:endParaRPr lang="tr-TR" altLang="en-US" sz="2400" b="1"/>
          </a:p>
          <a:p>
            <a:r>
              <a:rPr lang="tr-TR" altLang="en-US" sz="2400" b="1"/>
              <a:t>3-PROGRAMINIZI DEĞİŞTİRMEK ZORUNDA KALIRSANIZ</a:t>
            </a:r>
            <a:endParaRPr lang="tr-TR" altLang="en-US" sz="2400" b="1"/>
          </a:p>
          <a:p>
            <a:r>
              <a:rPr lang="tr-TR" altLang="en-US" sz="2400" b="1"/>
              <a:t>4- MEMLEKETİNİZDE  YETERLİ ÖĞRENCİ BULAMAZSANIZ</a:t>
            </a:r>
            <a:endParaRPr lang="tr-TR" altLang="en-US" sz="2400" b="1"/>
          </a:p>
          <a:p>
            <a:r>
              <a:rPr lang="tr-TR" altLang="en-US" sz="2400" b="1"/>
              <a:t>5- SİZİ ZORLAYAN BİR ÇOCUK OLURSA</a:t>
            </a:r>
            <a:endParaRPr lang="tr-TR" altLang="en-US" sz="2400" b="1"/>
          </a:p>
          <a:p>
            <a:endParaRPr lang="tr-TR" altLang="en-US" sz="240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09600"/>
            <a:ext cx="10353675" cy="1099820"/>
          </a:xfrm>
        </p:spPr>
        <p:txBody>
          <a:bodyPr/>
          <a:p>
            <a:r>
              <a:rPr lang="tr-TR" altLang="en-US"/>
              <a:t>BU PROJEDEN NE KAZANIMLARINIZ OLUR?</a:t>
            </a:r>
            <a:endParaRPr lang="tr-T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13535"/>
            <a:ext cx="10353040" cy="4177665"/>
          </a:xfrm>
        </p:spPr>
        <p:txBody>
          <a:bodyPr/>
          <a:p>
            <a:pPr marL="0" indent="0">
              <a:buNone/>
            </a:pPr>
            <a:r>
              <a:rPr lang="tr-TR" altLang="en-US" sz="2400" b="1">
                <a:solidFill>
                  <a:srgbClr val="FF0000"/>
                </a:solidFill>
              </a:rPr>
              <a:t>KAZANACAĞINIZ BECERİLER</a:t>
            </a:r>
            <a:endParaRPr lang="tr-TR" altLang="en-US" sz="2400" b="1">
              <a:solidFill>
                <a:srgbClr val="FF0000"/>
              </a:solidFill>
            </a:endParaRPr>
          </a:p>
          <a:p>
            <a:r>
              <a:rPr lang="tr-TR" altLang="en-US" b="1"/>
              <a:t>1- SOSYAL SORUMLULUK</a:t>
            </a:r>
            <a:endParaRPr lang="tr-TR" altLang="en-US" b="1"/>
          </a:p>
          <a:p>
            <a:r>
              <a:rPr lang="tr-TR" altLang="en-US" b="1"/>
              <a:t>2- PLANLAMA </a:t>
            </a:r>
            <a:endParaRPr lang="tr-TR" altLang="en-US" b="1"/>
          </a:p>
          <a:p>
            <a:r>
              <a:rPr lang="tr-TR" altLang="en-US" b="1"/>
              <a:t>3- ZAMANLAMA </a:t>
            </a:r>
            <a:endParaRPr lang="tr-TR" altLang="en-US" b="1"/>
          </a:p>
          <a:p>
            <a:r>
              <a:rPr lang="tr-TR" altLang="en-US" b="1"/>
              <a:t>4- LİDERLİK </a:t>
            </a:r>
            <a:endParaRPr lang="tr-TR" altLang="en-US" b="1"/>
          </a:p>
          <a:p>
            <a:r>
              <a:rPr lang="tr-TR" altLang="en-US" b="1"/>
              <a:t>5- TAKIM ÇALIŞMASI</a:t>
            </a:r>
            <a:endParaRPr lang="tr-TR" altLang="en-US" b="1"/>
          </a:p>
          <a:p>
            <a:r>
              <a:rPr lang="tr-TR" altLang="en-US" b="1"/>
              <a:t>6- İLETİŞİM</a:t>
            </a:r>
            <a:endParaRPr lang="tr-TR" altLang="en-US" b="1"/>
          </a:p>
          <a:p>
            <a:r>
              <a:rPr lang="tr-TR" altLang="en-US" b="1"/>
              <a:t>7- ÖZGÜVEN</a:t>
            </a:r>
            <a:endParaRPr lang="tr-TR" altLang="en-US" b="1"/>
          </a:p>
          <a:p>
            <a:endParaRPr lang="tr-TR" altLang="en-US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65" y="609600"/>
            <a:ext cx="10353675" cy="4292600"/>
          </a:xfrm>
        </p:spPr>
        <p:txBody>
          <a:bodyPr/>
          <a:p>
            <a:r>
              <a:rPr lang="tr-TR" altLang="en-US"/>
              <a:t>YOLUMUZ AÇIK OLSUN </a:t>
            </a:r>
            <a:br>
              <a:rPr lang="tr-TR" altLang="en-US"/>
            </a:br>
            <a:br>
              <a:rPr lang="tr-TR" altLang="en-US"/>
            </a:br>
            <a:r>
              <a:rPr lang="tr-TR" altLang="en-US"/>
              <a:t>YURDUMUZA IŞIK OLUN </a:t>
            </a:r>
            <a:br>
              <a:rPr lang="tr-TR" altLang="en-US"/>
            </a:br>
            <a:br>
              <a:rPr lang="tr-TR" altLang="en-US"/>
            </a:br>
            <a:r>
              <a:rPr lang="tr-TR" altLang="en-US"/>
              <a:t>SEVGİLİ GÖNÜLLÜLERİMİZ</a:t>
            </a:r>
            <a:endParaRPr lang="tr-TR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tr-TR" altLang="en-US" sz="280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417830"/>
            <a:ext cx="10353675" cy="1103630"/>
          </a:xfrm>
        </p:spPr>
        <p:txBody>
          <a:bodyPr/>
          <a:p>
            <a:r>
              <a:rPr lang="tr-TR" altLang="en-US"/>
              <a:t>GÖNÜLLÜLERİMİZ İÇİN YOL HARİTASI</a:t>
            </a:r>
            <a:endParaRPr lang="tr-T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65" y="1585595"/>
            <a:ext cx="10450195" cy="4297680"/>
          </a:xfrm>
        </p:spPr>
        <p:txBody>
          <a:bodyPr>
            <a:normAutofit lnSpcReduction="10000"/>
          </a:bodyPr>
          <a:p>
            <a:r>
              <a:rPr lang="tr-TR" altLang="en-US"/>
              <a:t>1- </a:t>
            </a:r>
            <a:r>
              <a:rPr lang="tr-TR" altLang="en-US">
                <a:sym typeface="+mn-ea"/>
              </a:rPr>
              <a:t>Yurduma Işık Ol Projesinin bilgilendirme dosyalarını gözden geçirelim </a:t>
            </a:r>
            <a:r>
              <a:rPr lang="tr-TR" altLang="en-US" b="1">
                <a:solidFill>
                  <a:srgbClr val="FF0000"/>
                </a:solidFill>
                <a:sym typeface="+mn-ea"/>
              </a:rPr>
              <a:t>(BİLGİ)</a:t>
            </a:r>
            <a:endParaRPr lang="tr-TR" altLang="en-US" b="1">
              <a:solidFill>
                <a:srgbClr val="FF0000"/>
              </a:solidFill>
            </a:endParaRPr>
          </a:p>
          <a:p>
            <a:r>
              <a:rPr lang="tr-TR" altLang="en-US"/>
              <a:t>2- Projenin gönüllüsü olma kararlılığımızı gözden geçirelim </a:t>
            </a:r>
            <a:r>
              <a:rPr lang="tr-TR" altLang="en-US" b="1">
                <a:solidFill>
                  <a:srgbClr val="FF0000"/>
                </a:solidFill>
              </a:rPr>
              <a:t>(NİYET )</a:t>
            </a:r>
            <a:endParaRPr lang="tr-TR" altLang="en-US" b="1">
              <a:solidFill>
                <a:srgbClr val="FF0000"/>
              </a:solidFill>
            </a:endParaRPr>
          </a:p>
          <a:p>
            <a:r>
              <a:rPr lang="tr-TR" altLang="en-US"/>
              <a:t>3- Eğitim Programı modüllerini mümkünse canlı olarak izleyelim. </a:t>
            </a:r>
            <a:r>
              <a:rPr lang="tr-TR" altLang="en-US" b="1">
                <a:solidFill>
                  <a:srgbClr val="FF0000"/>
                </a:solidFill>
              </a:rPr>
              <a:t>(EĞİTİM)</a:t>
            </a:r>
            <a:endParaRPr lang="tr-TR" altLang="en-US" b="1">
              <a:solidFill>
                <a:srgbClr val="FF0000"/>
              </a:solidFill>
            </a:endParaRPr>
          </a:p>
          <a:p>
            <a:r>
              <a:rPr lang="tr-TR" altLang="en-US"/>
              <a:t>3- Şartlarımızı gözden geçirerek yaz ayları için planımızı netleştirelim </a:t>
            </a:r>
            <a:r>
              <a:rPr lang="tr-TR" altLang="en-US" b="1">
                <a:solidFill>
                  <a:srgbClr val="FF0000"/>
                </a:solidFill>
              </a:rPr>
              <a:t>(PLAN)</a:t>
            </a:r>
            <a:endParaRPr lang="tr-TR" altLang="en-US" b="1">
              <a:solidFill>
                <a:srgbClr val="FF0000"/>
              </a:solidFill>
            </a:endParaRPr>
          </a:p>
          <a:p>
            <a:r>
              <a:rPr lang="tr-TR" altLang="en-US"/>
              <a:t>4- Ne zaman, nerede, ne şartlarda bulunacağımıza karar verdikten sonra Şube Koordinatörünüz ile görüşerek planımızı paylaşalım </a:t>
            </a:r>
            <a:r>
              <a:rPr lang="tr-TR" altLang="en-US" b="1">
                <a:solidFill>
                  <a:srgbClr val="FF0000"/>
                </a:solidFill>
              </a:rPr>
              <a:t>(ŞUBE ONAYI)</a:t>
            </a:r>
            <a:endParaRPr lang="tr-TR" altLang="en-US" b="1">
              <a:solidFill>
                <a:srgbClr val="FF0000"/>
              </a:solidFill>
            </a:endParaRPr>
          </a:p>
          <a:p>
            <a:r>
              <a:rPr lang="tr-TR" altLang="en-US"/>
              <a:t>5- Eğer çocuklara ulaşım konusunda desteğe ihtiyacınız varsa yine Şube Koordinatörünüz ile görüşerek olasılıkları birlikte değerlendirin </a:t>
            </a:r>
            <a:r>
              <a:rPr lang="tr-TR" altLang="en-US" b="1">
                <a:solidFill>
                  <a:srgbClr val="FF0000"/>
                </a:solidFill>
              </a:rPr>
              <a:t>(DANIŞMA)</a:t>
            </a:r>
            <a:endParaRPr lang="tr-TR" altLang="en-US" b="1">
              <a:solidFill>
                <a:srgbClr val="FF0000"/>
              </a:solidFill>
            </a:endParaRPr>
          </a:p>
          <a:p>
            <a:r>
              <a:rPr lang="tr-TR" altLang="en-US"/>
              <a:t>6- Gönüllü Etkinlik Yönergesi ve Etkinlik Bütçesi Listesinden yararlanarak kendi Etkinlik Programınızı tasarlayın.</a:t>
            </a:r>
            <a:r>
              <a:rPr lang="tr-TR" altLang="en-US" b="1">
                <a:solidFill>
                  <a:srgbClr val="FF0000"/>
                </a:solidFill>
              </a:rPr>
              <a:t> (ETKİNLİK PLANI)</a:t>
            </a:r>
            <a:endParaRPr lang="tr-TR" altLang="en-US" b="1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224155"/>
            <a:ext cx="10353675" cy="702310"/>
          </a:xfrm>
        </p:spPr>
        <p:txBody>
          <a:bodyPr/>
          <a:p>
            <a:r>
              <a:rPr lang="tr-TR" altLang="en-US" sz="2800"/>
              <a:t>EĞİTİM PROGRAMI</a:t>
            </a:r>
            <a:endParaRPr lang="tr-TR" altLang="en-US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  <p:graphicFrame>
        <p:nvGraphicFramePr>
          <p:cNvPr id="8" name="Content Placeholder 7"/>
          <p:cNvGraphicFramePr/>
          <p:nvPr>
            <p:ph idx="1"/>
          </p:nvPr>
        </p:nvGraphicFramePr>
        <p:xfrm>
          <a:off x="595630" y="820420"/>
          <a:ext cx="11231880" cy="573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305"/>
                <a:gridCol w="5981065"/>
                <a:gridCol w="2683510"/>
              </a:tblGrid>
              <a:tr h="5321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highlight>
                            <a:srgbClr val="00008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EĞİTİM MODÜLÜ</a:t>
                      </a:r>
                      <a:endParaRPr lang="en-US" sz="1600" b="1">
                        <a:highlight>
                          <a:srgbClr val="00008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highlight>
                            <a:srgbClr val="00008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ALT BAŞLIKLAR </a:t>
                      </a:r>
                      <a:endParaRPr lang="en-US" sz="1600" b="1">
                        <a:highlight>
                          <a:srgbClr val="00008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highlight>
                            <a:srgbClr val="000080"/>
                          </a:highlight>
                          <a:latin typeface="Calibri" panose="020F0502020204030204" charset="0"/>
                          <a:cs typeface="Calibri" panose="020F0502020204030204" charset="0"/>
                        </a:rPr>
                        <a:t>TARİH /SAAT /ORTAM</a:t>
                      </a:r>
                      <a:endParaRPr lang="en-US" sz="1600" b="1">
                        <a:highlight>
                          <a:srgbClr val="000080"/>
                        </a:highlight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7270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tr-TR" alt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1.</a:t>
                      </a: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AÇILIŞ VEGÖNÜLLÜLÜK</a:t>
                      </a: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Programın açılış konuşması,</a:t>
                      </a:r>
                      <a:r>
                        <a:rPr lang="en-US" sz="1400" b="0" i="1">
                          <a:latin typeface="Calibri" panose="020F0502020204030204" charset="0"/>
                          <a:cs typeface="Calibri" panose="020F0502020204030204" charset="0"/>
                        </a:rPr>
                        <a:t>Prof. Dr. Fulya Sarvan</a:t>
                      </a: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-TÜKD Antalya Şube Başkanı, Proje KoordinatörüGönüllülük anlamı, temel ilkeleri</a:t>
                      </a:r>
                      <a:r>
                        <a:rPr lang="en-US" sz="1400" b="0" i="1">
                          <a:latin typeface="Calibri" panose="020F0502020204030204" charset="0"/>
                          <a:cs typeface="Calibri" panose="020F0502020204030204" charset="0"/>
                        </a:rPr>
                        <a:t>Fulya Erşen</a:t>
                      </a: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, TÜKD Antalya Burs Komisyonu Başkanı, Proje Koordinatör Yardımcısı 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2 Haziran 2024Saat 18:00-20.00 TEAMS</a:t>
                      </a:r>
                      <a:r>
                        <a:rPr lang="tr-TR" alt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    Pazar</a:t>
                      </a:r>
                      <a:endParaRPr lang="tr-TR" alt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7264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2.ÇOCUKLARLA ÇALIŞMA</a:t>
                      </a:r>
                      <a:endParaRPr 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Karakter Eğitimi ve Ailenin ÖnemiÇocuk yetiştirme Konusunda Aile Tipleri Değer Eğitiminde İlke ve Süreçler</a:t>
                      </a:r>
                      <a:r>
                        <a:rPr lang="en-US" sz="1400" b="0" i="1">
                          <a:latin typeface="Calibri" panose="020F0502020204030204" charset="0"/>
                          <a:cs typeface="Calibri" panose="020F0502020204030204" charset="0"/>
                        </a:rPr>
                        <a:t>Doç. Dr. Nursel Köksal, Akdeniz Üni. Eğitim Fakültes</a:t>
                      </a:r>
                      <a:r>
                        <a:rPr lang="tr-TR" altLang="en-US" sz="1400" b="0" i="1">
                          <a:latin typeface="Calibri" panose="020F0502020204030204" charset="0"/>
                          <a:cs typeface="Calibri" panose="020F0502020204030204" charset="0"/>
                        </a:rPr>
                        <a:t>İ</a:t>
                      </a:r>
                      <a:endParaRPr lang="tr-TR" altLang="en-US" sz="1400" b="0" i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13 Haziran 2024 Saat 17.00-20.00TEAMS </a:t>
                      </a:r>
                      <a:r>
                        <a:rPr lang="tr-TR" alt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Perşembe</a:t>
                      </a:r>
                      <a:endParaRPr lang="tr-TR" alt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5454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3.ÇOCUK DAVRANIŞLARINI ANLAMA VE DESTEKLEME </a:t>
                      </a:r>
                      <a:endParaRPr 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Çocukların gelişim dönemleri, ergen çocuk özellikleri , </a:t>
                      </a:r>
                      <a:r>
                        <a:rPr lang="en-US" sz="1400" b="0" i="1">
                          <a:latin typeface="Calibri" panose="020F0502020204030204" charset="0"/>
                          <a:cs typeface="Calibri" panose="020F0502020204030204" charset="0"/>
                        </a:rPr>
                        <a:t>Klinik Psikolog Öykü Çimen Mutlu</a:t>
                      </a: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Çocuklarla iletişim,</a:t>
                      </a:r>
                      <a:r>
                        <a:rPr lang="en-US" sz="1400" b="0" i="1">
                          <a:latin typeface="Calibri" panose="020F0502020204030204" charset="0"/>
                          <a:cs typeface="Calibri" panose="020F0502020204030204" charset="0"/>
                        </a:rPr>
                        <a:t>Klinik Psikolog Öykü Çimen Mutlu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23 Haziran 2024Saat 19.00-21.00TEAMS</a:t>
                      </a:r>
                      <a:r>
                        <a:rPr lang="tr-TR" alt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   Pazar</a:t>
                      </a:r>
                      <a:endParaRPr lang="tr-TR" alt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532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tr-TR" alt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4. </a:t>
                      </a: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TEMA 1</a:t>
                      </a:r>
                      <a:endParaRPr 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Çocuk Hakları-</a:t>
                      </a:r>
                      <a:r>
                        <a:rPr lang="en-US" sz="1400" b="0" i="1">
                          <a:latin typeface="Calibri" panose="020F0502020204030204" charset="0"/>
                          <a:cs typeface="Calibri" panose="020F0502020204030204" charset="0"/>
                        </a:rPr>
                        <a:t>Dr. Öğr. Üyesi Bilge Bingöl</a:t>
                      </a: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, Akdeniz Üniversitesi Hukuk Fakültesi 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25 Haziran 2023Saat 20.00-21.30 TEAMS </a:t>
                      </a:r>
                      <a:r>
                        <a:rPr lang="tr-TR" alt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  Salı</a:t>
                      </a:r>
                      <a:endParaRPr lang="tr-TR" alt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5321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tr-TR" alt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5. </a:t>
                      </a: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TEMA 2</a:t>
                      </a:r>
                      <a:endParaRPr 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Toplumsal Cinsiyet Eşitliği,</a:t>
                      </a:r>
                      <a:r>
                        <a:rPr lang="en-US" sz="1400" b="0" i="1">
                          <a:latin typeface="Calibri" panose="020F0502020204030204" charset="0"/>
                          <a:cs typeface="Calibri" panose="020F0502020204030204" charset="0"/>
                        </a:rPr>
                        <a:t>Prof. Dr. Fulya Sarvan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27 Haziran 2024Saat 20.00-21.30 TEAMS </a:t>
                      </a:r>
                      <a:r>
                        <a:rPr lang="tr-TR" alt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Perşembe</a:t>
                      </a:r>
                      <a:endParaRPr lang="tr-TR" alt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532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tr-TR" alt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6. </a:t>
                      </a: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TEMA 3 </a:t>
                      </a:r>
                      <a:endParaRPr 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Medya ve sosyal medya okuryazarlığı,</a:t>
                      </a:r>
                      <a:r>
                        <a:rPr lang="en-US" sz="1400" b="0" i="1">
                          <a:latin typeface="Calibri" panose="020F0502020204030204" charset="0"/>
                          <a:cs typeface="Calibri" panose="020F0502020204030204" charset="0"/>
                        </a:rPr>
                        <a:t>Doç. Dr. Başak Kalkan</a:t>
                      </a: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, TÜKD Eskişehir Şube YK Üyesi 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30 Haziran 2023Saat 20.00-21.30 TEAMS </a:t>
                      </a:r>
                      <a:r>
                        <a:rPr lang="tr-TR" alt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 Pazar</a:t>
                      </a:r>
                      <a:endParaRPr lang="tr-TR" alt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532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tr-TR" alt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7. </a:t>
                      </a: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TEMA 4</a:t>
                      </a:r>
                      <a:endParaRPr 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Sağlıklı yaşam ve sağlıklı beslenme, Diyetisyen Gül Şaldıran 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2 Temmuz 2024Saat 20.00-21.30 TEAMS</a:t>
                      </a:r>
                      <a:r>
                        <a:rPr lang="tr-TR" alt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  Salı</a:t>
                      </a:r>
                      <a:endParaRPr lang="tr-TR" alt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532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tr-TR" alt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8. </a:t>
                      </a: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TEMA 5</a:t>
                      </a:r>
                      <a:endParaRPr 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Doğa ve çevreye saygılı yaşam, </a:t>
                      </a:r>
                      <a:r>
                        <a:rPr lang="en-US" sz="1400" b="0" i="1">
                          <a:latin typeface="Calibri" panose="020F0502020204030204" charset="0"/>
                          <a:cs typeface="Calibri" panose="020F0502020204030204" charset="0"/>
                        </a:rPr>
                        <a:t>Ferah Kunut, TÜKD Antalya Şube Üyesi</a:t>
                      </a:r>
                      <a:endParaRPr 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4 Temmuz 2024Saat 20.00-21.30 TEAMS</a:t>
                      </a:r>
                      <a:r>
                        <a:rPr lang="tr-TR" alt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 Perşembe</a:t>
                      </a:r>
                      <a:endParaRPr lang="tr-TR" alt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5448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9.ETKİNLİK YÖNETİMİ </a:t>
                      </a:r>
                      <a:endParaRPr 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 i="1">
                          <a:latin typeface="Calibri" panose="020F0502020204030204" charset="0"/>
                          <a:cs typeface="Calibri" panose="020F0502020204030204" charset="0"/>
                        </a:rPr>
                        <a:t>YİO Gönüllü Etkinlikleri Yönerge Kitapçığının nasıl kullanılacağıDr. Arzu Açar</a:t>
                      </a: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, TÜKD Antalya Şube Gizem Cansever, Akdeniz Üniversitesi KATÇAM </a:t>
                      </a:r>
                      <a:endParaRPr lang="en-US" sz="1400" b="0" i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7 Temmuz 2024Saat 19.00-21.00TEAMS </a:t>
                      </a:r>
                      <a:r>
                        <a:rPr lang="tr-TR" altLang="en-US" sz="1400" b="0">
                          <a:latin typeface="Calibri" panose="020F0502020204030204" charset="0"/>
                          <a:cs typeface="Calibri" panose="020F0502020204030204" charset="0"/>
                        </a:rPr>
                        <a:t> Pazar</a:t>
                      </a:r>
                      <a:endParaRPr lang="tr-TR" altLang="en-US" sz="1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339725"/>
            <a:ext cx="10353675" cy="947420"/>
          </a:xfrm>
        </p:spPr>
        <p:txBody>
          <a:bodyPr/>
          <a:p>
            <a:r>
              <a:rPr lang="tr-TR" altLang="en-US">
                <a:sym typeface="+mn-ea"/>
              </a:rPr>
              <a:t>Projenİn anahatları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65" y="1187450"/>
            <a:ext cx="10353675" cy="5144770"/>
          </a:xfrm>
        </p:spPr>
        <p:txBody>
          <a:bodyPr>
            <a:noAutofit/>
          </a:bodyPr>
          <a:p>
            <a:r>
              <a:rPr lang="tr-TR" altLang="en-US" sz="2200" b="1">
                <a:highlight>
                  <a:srgbClr val="808000"/>
                </a:highlight>
              </a:rPr>
              <a:t>HEDEF GRUPLAR: </a:t>
            </a:r>
            <a:r>
              <a:rPr lang="tr-TR" altLang="en-US" sz="2200"/>
              <a:t>Gönüllü bursiyerler ve onların memleketlerinde birlikte etkinlik düzenleyebilecekleri 10-13 yaş grubunda kız ve erkek çocuklar veya 14-17 yaş grubunda kız çocuklar ( en az 5, en fazla 10 çocuk)</a:t>
            </a:r>
            <a:endParaRPr lang="tr-TR" altLang="en-US" sz="2200"/>
          </a:p>
          <a:p>
            <a:r>
              <a:rPr lang="tr-TR" altLang="en-US" sz="2200" b="1">
                <a:highlight>
                  <a:srgbClr val="808000"/>
                </a:highlight>
              </a:rPr>
              <a:t>PROJE MİSYONU:</a:t>
            </a:r>
            <a:r>
              <a:rPr lang="tr-TR" altLang="en-US" sz="2200"/>
              <a:t> Temmuz ve/veya Ağustos aylarında 15 günlük bir zaman diliminde etkinliğe katılmaya istekli ve ailelerinden izinli 5 -10 çocukla, 5 kez, yaklaşık 3 saatlik 5 etkinlik gerçekleştirmek. </a:t>
            </a:r>
            <a:endParaRPr lang="tr-TR" altLang="en-US" sz="2200"/>
          </a:p>
          <a:p>
            <a:r>
              <a:rPr lang="tr-TR" altLang="en-US" sz="2200" b="1">
                <a:highlight>
                  <a:srgbClr val="808000"/>
                </a:highlight>
              </a:rPr>
              <a:t>PROJE MİSYONUNA HAZIRLIK: </a:t>
            </a:r>
            <a:r>
              <a:rPr lang="tr-TR" altLang="en-US" sz="2200"/>
              <a:t>Gönüllüleri proje etkinliklerine hazırlamak için 9 modüllük bir eğitim programı, etkinlik seçenekleri tablosu ve örnek etkinlik yönergeleri hazırlanmıştır. </a:t>
            </a:r>
            <a:endParaRPr lang="tr-TR" altLang="en-US" sz="2200"/>
          </a:p>
          <a:p>
            <a:r>
              <a:rPr lang="tr-TR" altLang="en-US" sz="2200" b="1">
                <a:highlight>
                  <a:srgbClr val="808000"/>
                </a:highlight>
              </a:rPr>
              <a:t>PROJE DESTEĞİ:</a:t>
            </a:r>
            <a:r>
              <a:rPr lang="tr-TR" altLang="en-US" sz="2200">
                <a:highlight>
                  <a:srgbClr val="808000"/>
                </a:highlight>
              </a:rPr>
              <a:t> </a:t>
            </a:r>
            <a:r>
              <a:rPr lang="tr-TR" altLang="en-US" sz="2200"/>
              <a:t>Gönüllü öğrencilere memleketlerine gidiş dönüş yol masrafları ve yapacakları etkinliklerde harcanmak üzere maddi destek sağlanacaktır.  </a:t>
            </a:r>
            <a:endParaRPr lang="tr-TR" altLang="en-US" sz="2200"/>
          </a:p>
          <a:p>
            <a:endParaRPr lang="tr-TR" altLang="en-US" sz="2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493395"/>
            <a:ext cx="10353675" cy="720090"/>
          </a:xfrm>
        </p:spPr>
        <p:txBody>
          <a:bodyPr/>
          <a:p>
            <a:r>
              <a:rPr lang="tr-TR" altLang="en-US"/>
              <a:t>ETKİNLİK PLANLAMA FORMU</a:t>
            </a:r>
            <a:endParaRPr lang="tr-TR" altLang="en-US"/>
          </a:p>
        </p:txBody>
      </p:sp>
      <p:graphicFrame>
        <p:nvGraphicFramePr>
          <p:cNvPr id="5" name="Content Placeholder 4"/>
          <p:cNvGraphicFramePr/>
          <p:nvPr>
            <p:ph idx="1"/>
          </p:nvPr>
        </p:nvGraphicFramePr>
        <p:xfrm>
          <a:off x="913765" y="1329690"/>
          <a:ext cx="10356850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20"/>
                <a:gridCol w="1555750"/>
                <a:gridCol w="1489075"/>
                <a:gridCol w="1701800"/>
                <a:gridCol w="1894205"/>
                <a:gridCol w="1479550"/>
                <a:gridCol w="1479550"/>
              </a:tblGrid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NO</a:t>
                      </a:r>
                      <a:endParaRPr 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ETKİNLİK TÜRÜ</a:t>
                      </a:r>
                      <a:endParaRPr 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ETKİNLİK YERİ</a:t>
                      </a:r>
                      <a:endParaRPr 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TARİH SAAT</a:t>
                      </a:r>
                      <a:endParaRPr 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ETKİNLİK İÇERİĞİ  </a:t>
                      </a:r>
                      <a:endParaRPr 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MATERYAL</a:t>
                      </a:r>
                      <a:endParaRPr 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Calibri" panose="020F0502020204030204" charset="0"/>
                          <a:cs typeface="Calibri" panose="020F0502020204030204" charset="0"/>
                        </a:rPr>
                        <a:t>TAHMİNİ BÜTÇE</a:t>
                      </a:r>
                      <a:endParaRPr 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38100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tr-TR" altLang="en-US" sz="1800" b="1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tr-TR" altLang="en-US" sz="18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Calibri" panose="020F0502020204030204" charset="0"/>
                          <a:cs typeface="Calibri" panose="020F0502020204030204" charset="0"/>
                        </a:rPr>
                        <a:t>Sanatsal Hayallerimi Boyuyorum resim etkinliği</a:t>
                      </a:r>
                      <a:endParaRPr lang="en-US" sz="18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Calibri" panose="020F0502020204030204" charset="0"/>
                          <a:cs typeface="Calibri" panose="020F0502020204030204" charset="0"/>
                        </a:rPr>
                        <a:t>Evin bahçesi</a:t>
                      </a:r>
                      <a:endParaRPr lang="en-US" sz="18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Calibri" panose="020F0502020204030204" charset="0"/>
                          <a:cs typeface="Calibri" panose="020F0502020204030204" charset="0"/>
                        </a:rPr>
                        <a:t>15 Temmuz</a:t>
                      </a:r>
                      <a:endParaRPr lang="en-US" sz="1800" b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tr-TR" altLang="en-US" sz="1800" b="0">
                          <a:latin typeface="Calibri" panose="020F0502020204030204" charset="0"/>
                          <a:cs typeface="Calibri" panose="020F0502020204030204" charset="0"/>
                        </a:rPr>
                        <a:t>SAAT:</a:t>
                      </a:r>
                      <a:r>
                        <a:rPr lang="en-US" sz="1800" b="0">
                          <a:latin typeface="Calibri" panose="020F0502020204030204" charset="0"/>
                          <a:cs typeface="Calibri" panose="020F0502020204030204" charset="0"/>
                        </a:rPr>
                        <a:t>14-17</a:t>
                      </a:r>
                      <a:endParaRPr lang="en-US" sz="18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Çocuk Hakları Beyin Fırtınası ve Söz Küçüğün Kutu Oyunu</a:t>
                      </a:r>
                      <a:r>
                        <a:rPr lang="en-US" sz="18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800" b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Calibri" panose="020F0502020204030204" charset="0"/>
                          <a:cs typeface="Calibri" panose="020F0502020204030204" charset="0"/>
                        </a:rPr>
                        <a:t>Resim kağıdı Pastel boya Söz Küçüğün Kutu Oyunu Atıştırmalık</a:t>
                      </a:r>
                      <a:endParaRPr lang="en-US" sz="18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2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tr-TR" altLang="en-US"/>
                        <a:t>2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tr-TR" altLang="en-US"/>
                        <a:t>3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tr-TR" altLang="en-US"/>
                        <a:t>4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tr-TR" altLang="en-US"/>
                        <a:t>5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tr-TR" altLang="en-US"/>
                        <a:t>EK 1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tr-TR" altLang="en-US"/>
                        <a:t>EK 2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/>
              <a:t>ETKİNLİK SEÇENEKLERİ TABLOSU</a:t>
            </a:r>
            <a:endParaRPr lang="tr-TR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orient="vert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  <p:graphicFrame>
        <p:nvGraphicFramePr>
          <p:cNvPr id="8" name="Table 7"/>
          <p:cNvGraphicFramePr/>
          <p:nvPr>
            <p:custDataLst>
              <p:tags r:id="rId1"/>
            </p:custDataLst>
          </p:nvPr>
        </p:nvGraphicFramePr>
        <p:xfrm>
          <a:off x="208280" y="230505"/>
          <a:ext cx="11628755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940"/>
                <a:gridCol w="6407150"/>
                <a:gridCol w="290766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ETKİNLİK TÜRÜ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İÇERİK / YÖNTEM / MATERYAL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İŞLENEBİLECEK TEMA</a:t>
                      </a:r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SANATSAL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Resim Boyama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Çamurdan heykel yapma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Müzik yapma, müzik dinleme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Çocuk hakları</a:t>
                      </a:r>
                      <a:endParaRPr lang="en-US"/>
                    </a:p>
                  </a:txBody>
                  <a:tcPr/>
                </a:tc>
              </a:tr>
              <a:tr h="1463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KÜLTÜREL</a:t>
                      </a: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Kitap Okuma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Şiir Okuma 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Kütüphane ziyareti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Müze ziyareti vb.</a:t>
                      </a:r>
                      <a:endParaRPr lang="en-US" sz="1800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Medya ve sosyal medya okuryazarlığı konusunda farkındalık</a:t>
                      </a:r>
                      <a:endParaRPr lang="en-US"/>
                    </a:p>
                  </a:txBody>
                  <a:tcPr/>
                </a:tc>
              </a:tr>
              <a:tr h="1463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SOSYAL VE SPORTİF</a:t>
                      </a: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Temel spor hareketleri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Bahçede açık hava oyunları 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Piknik 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Yaşlılara ziyaret</a:t>
                      </a:r>
                      <a:endParaRPr lang="en-US" sz="1800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Toplumsal cinsiyet eşitliği</a:t>
                      </a:r>
                      <a:endParaRPr lang="en-US"/>
                    </a:p>
                  </a:txBody>
                  <a:tcPr/>
                </a:tc>
              </a:tr>
              <a:tr h="1463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DOĞA VE ÇEVRE ODAKLI</a:t>
                      </a: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Doğa Yürüyüşü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Bahçede tohum ekme, fidan dikme, fide dikme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Çevredeki atıkları toplama, bahçeyi temizleme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Kompost yapma </a:t>
                      </a:r>
                      <a:endParaRPr lang="en-US" sz="1800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Doğa ve çevreye saygılı yaşam</a:t>
                      </a:r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BİLİMSEL </a:t>
                      </a: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Basit bilimsel deneyler gerçekleştirerek  gözlem yapma, ilişki kurma, sonuç çıkarma</a:t>
                      </a:r>
                      <a:endParaRPr lang="en-US" sz="1800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Sağlıklı yaşam ve sağlıklı beslenme ilkeleri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09600"/>
            <a:ext cx="10353675" cy="1165225"/>
          </a:xfrm>
        </p:spPr>
        <p:txBody>
          <a:bodyPr/>
          <a:p>
            <a:r>
              <a:rPr lang="tr-TR" altLang="en-US"/>
              <a:t>PROJE ETKİNLİKLERİNİ NEREDE YAPABİLİRSİNİZ?</a:t>
            </a:r>
            <a:endParaRPr lang="tr-T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65" y="1851660"/>
            <a:ext cx="10353675" cy="4031615"/>
          </a:xfrm>
        </p:spPr>
        <p:txBody>
          <a:bodyPr>
            <a:noAutofit/>
          </a:bodyPr>
          <a:p>
            <a:r>
              <a:rPr lang="tr-TR" altLang="en-US" sz="2800"/>
              <a:t>A-Üniversitenin bulunduğu kentin merkezindeki bir ilçede</a:t>
            </a:r>
            <a:endParaRPr lang="tr-TR" altLang="en-US" sz="2800"/>
          </a:p>
          <a:p>
            <a:r>
              <a:rPr lang="tr-TR" altLang="en-US" sz="2800"/>
              <a:t>B-Üniversitenin bulunduğu kentin kırsal bir ilçesinde</a:t>
            </a:r>
            <a:endParaRPr lang="tr-TR" altLang="en-US" sz="2800"/>
          </a:p>
          <a:p>
            <a:r>
              <a:rPr lang="tr-TR" altLang="en-US" sz="2800"/>
              <a:t>C-Ailenin veya akrabalarının yaşadığı başka bir kent merkezinde </a:t>
            </a:r>
            <a:endParaRPr lang="tr-TR" altLang="en-US" sz="2800"/>
          </a:p>
          <a:p>
            <a:r>
              <a:rPr lang="tr-TR" altLang="en-US" sz="2800"/>
              <a:t>D-Ailenin veya akrabalarının yaşadığı başka kentin kırsal ilçe veya köyünde</a:t>
            </a:r>
            <a:endParaRPr lang="tr-TR" altLang="en-US" sz="2800"/>
          </a:p>
          <a:p>
            <a:r>
              <a:rPr lang="tr-TR" altLang="en-US" sz="2800"/>
              <a:t>E-Diğer </a:t>
            </a:r>
            <a:endParaRPr lang="tr-TR" altLang="en-US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609600"/>
            <a:ext cx="10721340" cy="1326515"/>
          </a:xfrm>
        </p:spPr>
        <p:txBody>
          <a:bodyPr>
            <a:normAutofit/>
          </a:bodyPr>
          <a:p>
            <a:r>
              <a:rPr lang="tr-TR" altLang="en-US"/>
              <a:t>ETKİNLİK PROGRAMINI BELİRLEMEDE NE KADAR ESNEK OLABİLİRSİNİZ?</a:t>
            </a:r>
            <a:endParaRPr lang="tr-T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65" y="1804670"/>
            <a:ext cx="10353675" cy="3986530"/>
          </a:xfrm>
        </p:spPr>
        <p:txBody>
          <a:bodyPr/>
          <a:p>
            <a:pPr marL="0" indent="0">
              <a:buNone/>
            </a:pPr>
            <a:r>
              <a:rPr lang="tr-TR" altLang="en-US" sz="2400" b="1"/>
              <a:t>TASARLAYACAĞINIZ ETKİNLİK PROGRAMI</a:t>
            </a:r>
            <a:endParaRPr lang="tr-TR" altLang="en-US" sz="2400" b="1"/>
          </a:p>
          <a:p>
            <a:pPr marL="800100" lvl="1" indent="-342900">
              <a:buAutoNum type="arabicPeriod"/>
            </a:pPr>
            <a:r>
              <a:rPr lang="tr-TR" altLang="en-US" sz="2200"/>
              <a:t>Sahip olduğunuz yetkinliklere ve ilgi alanlarınıza</a:t>
            </a:r>
            <a:endParaRPr lang="tr-TR" altLang="en-US" sz="2200"/>
          </a:p>
          <a:p>
            <a:pPr marL="800100" lvl="1" indent="-342900">
              <a:buAutoNum type="arabicPeriod"/>
            </a:pPr>
            <a:r>
              <a:rPr lang="tr-TR" altLang="en-US" sz="2200"/>
              <a:t>Etkinliklerinizi yaptığınız yörenin coğrafi, sosyal, kültürel vb. imkanlarına</a:t>
            </a:r>
            <a:endParaRPr lang="tr-TR" altLang="en-US" sz="2200"/>
          </a:p>
          <a:p>
            <a:pPr marL="800100" lvl="1" indent="-342900">
              <a:buAutoNum type="arabicPeriod"/>
            </a:pPr>
            <a:r>
              <a:rPr lang="tr-TR" altLang="en-US" sz="2200"/>
              <a:t>Proje kurallarına en uygun ortamın nasıl sağlanabileceğine</a:t>
            </a:r>
            <a:endParaRPr lang="tr-TR" altLang="en-US" sz="2200"/>
          </a:p>
          <a:p>
            <a:pPr marL="800100" lvl="1" indent="-342900">
              <a:buAutoNum type="arabicPeriod"/>
            </a:pPr>
            <a:r>
              <a:rPr lang="tr-TR" altLang="en-US" sz="2200"/>
              <a:t>Proje çocuklarının ihtiyaç ve beklentilerine</a:t>
            </a:r>
            <a:endParaRPr lang="tr-TR" altLang="en-US" sz="2200"/>
          </a:p>
          <a:p>
            <a:pPr marL="800100" lvl="1" indent="-342900">
              <a:buAutoNum type="arabicPeriod"/>
            </a:pPr>
            <a:r>
              <a:rPr lang="tr-TR" altLang="en-US" sz="2200"/>
              <a:t>Proje etkinliklerine çevreden sağlanan başka desteklere </a:t>
            </a:r>
            <a:endParaRPr lang="tr-TR" altLang="en-US" sz="2200"/>
          </a:p>
          <a:p>
            <a:pPr marL="457200" lvl="1" indent="0">
              <a:buNone/>
            </a:pPr>
            <a:r>
              <a:rPr lang="tr-TR" altLang="en-US" sz="2200"/>
              <a:t> bağlı olarak en uygun şekilde tasarlanabilir. Ancak etkinlik türleri ne olursa olsun, her birinde mutlaka proje temaları işlenmelidir. </a:t>
            </a:r>
            <a:endParaRPr lang="tr-TR" altLang="en-US" sz="2200"/>
          </a:p>
          <a:p>
            <a:pPr marL="800100" lvl="1" indent="-342900">
              <a:buAutoNum type="arabicPeriod"/>
            </a:pPr>
            <a:endParaRPr lang="tr-TR" altLang="en-US" sz="2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09600"/>
            <a:ext cx="10353675" cy="1045210"/>
          </a:xfrm>
        </p:spPr>
        <p:txBody>
          <a:bodyPr>
            <a:normAutofit fontScale="90000"/>
          </a:bodyPr>
          <a:p>
            <a:r>
              <a:rPr lang="tr-TR" altLang="en-US"/>
              <a:t>ÇOCUK GRUBUNA GÖRE FARKLILAŞMA </a:t>
            </a:r>
            <a:br>
              <a:rPr lang="tr-TR" altLang="en-US"/>
            </a:br>
            <a:r>
              <a:rPr lang="tr-TR" altLang="en-US"/>
              <a:t>OLUR MU?</a:t>
            </a:r>
            <a:endParaRPr lang="tr-T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65" y="1906270"/>
            <a:ext cx="10353675" cy="3884930"/>
          </a:xfrm>
        </p:spPr>
        <p:txBody>
          <a:bodyPr/>
          <a:p>
            <a:r>
              <a:rPr lang="tr-TR" altLang="en-US" b="1"/>
              <a:t> </a:t>
            </a:r>
            <a:r>
              <a:rPr lang="tr-TR" altLang="en-US" b="1">
                <a:solidFill>
                  <a:schemeClr val="tx2"/>
                </a:solidFill>
              </a:rPr>
              <a:t>10-13 YAŞ ARASI KIZ VE ERKEK ÇOCUKLAR </a:t>
            </a:r>
            <a:r>
              <a:rPr lang="tr-TR" altLang="en-US" b="1">
                <a:solidFill>
                  <a:schemeClr val="tx1"/>
                </a:solidFill>
              </a:rPr>
              <a:t>KARIŞIK OLURSA NORMAL ETKİNLİK PROGRAMI UYGULANABİLİR. </a:t>
            </a:r>
            <a:endParaRPr lang="tr-TR" altLang="en-US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altLang="en-US" b="1">
                <a:solidFill>
                  <a:schemeClr val="tx1"/>
                </a:solidFill>
              </a:rPr>
              <a:t>  </a:t>
            </a:r>
            <a:endParaRPr lang="tr-TR" altLang="en-US" b="1">
              <a:solidFill>
                <a:schemeClr val="tx1"/>
              </a:solidFill>
            </a:endParaRPr>
          </a:p>
          <a:p>
            <a:r>
              <a:rPr lang="tr-TR" altLang="en-US">
                <a:solidFill>
                  <a:schemeClr val="tx2"/>
                </a:solidFill>
              </a:rPr>
              <a:t> </a:t>
            </a:r>
            <a:r>
              <a:rPr lang="tr-TR" altLang="en-US" b="1">
                <a:solidFill>
                  <a:schemeClr val="tx2"/>
                </a:solidFill>
              </a:rPr>
              <a:t>14-17 YAŞ ARASI KIZ ÇOCUKLAR</a:t>
            </a:r>
            <a:r>
              <a:rPr lang="tr-TR" altLang="en-US" b="1"/>
              <a:t> OLURSA  ETKİNLİK PROGRAMININ İÇERİĞİNE  KIZ ÇOCUKLARININ ERKEN EVLİLİK, FLÖRT ŞİDDETİ, ISRARLI TAKİP GİBİ KONULARDA TEMEL UYARILAR EKLENEBİLİR. </a:t>
            </a:r>
            <a:endParaRPr lang="tr-TR" altLang="en-US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915*516"/>
  <p:tag name="TABLE_ENDDRAG_RECT" val="16*18*915*51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0</TotalTime>
  <Words>6527</Words>
  <Application>WPS Presentation</Application>
  <PresentationFormat>Geniş ekran</PresentationFormat>
  <Paragraphs>282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Bookman Old Style</vt:lpstr>
      <vt:lpstr>Rockwell</vt:lpstr>
      <vt:lpstr>Microsoft YaHei</vt:lpstr>
      <vt:lpstr>Arial Unicode MS</vt:lpstr>
      <vt:lpstr>Damask</vt:lpstr>
      <vt:lpstr>YURDUMA IŞIK OL PROJESİ AÇILIŞ DERSİ</vt:lpstr>
      <vt:lpstr>GÖNÜLLÜLERİMİZ İÇİN YOL HARİTASI</vt:lpstr>
      <vt:lpstr>EĞİTİM PROGRAMI</vt:lpstr>
      <vt:lpstr>Projenİn anahatları</vt:lpstr>
      <vt:lpstr>ETKİNLİK PLANLAMA FORMU</vt:lpstr>
      <vt:lpstr>ETKİNLİK SEÇENEKLERİ TABLOSU</vt:lpstr>
      <vt:lpstr>PROJE ETKİNLİKLERİNİ NEREDE YAPABİLİRSİNİZ?</vt:lpstr>
      <vt:lpstr>ETKİNLİK PROGRAMINI BELİRLEMEDE NE KADAR ESNEK OLABİLİRSİNİZ?</vt:lpstr>
      <vt:lpstr>ÇOCUK GRUBUNA GÖRE FARKLILAŞMA  OLUR MU?</vt:lpstr>
      <vt:lpstr>Gönüllü ÖğrencİlerİMİZE NASIL YARDIMCI OLACAĞIZ?</vt:lpstr>
      <vt:lpstr>İSTANBUL ŞUBE GÖNÜLLÜ KURALLARI</vt:lpstr>
      <vt:lpstr>karşılaşabİleceğİNİz sorunları nasıl çözeceğiz? </vt:lpstr>
      <vt:lpstr>BU PROJEDEN NE KAZANIMLARINIZ OLUR?</vt:lpstr>
      <vt:lpstr>YOLUMUZ AÇIK OLSUN   YURDUMUZA IŞIK OLUN   SEVGİLİ GÖNÜLLÜLERİMİZ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21. Yüzyılda Kadın Liderliği</dc:title>
  <dc:creator>Hasan Sarvan</dc:creator>
  <cp:lastModifiedBy>tukd antalya</cp:lastModifiedBy>
  <cp:revision>33</cp:revision>
  <dcterms:created xsi:type="dcterms:W3CDTF">2022-10-13T18:40:00Z</dcterms:created>
  <dcterms:modified xsi:type="dcterms:W3CDTF">2024-08-26T15:08:56Z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CC284521FB0F4B76994BA2C075A30FBC_13</vt:lpwstr>
  </property>
  <property fmtid="{D5CDD505-2E9C-101B-9397-08002B2CF9AE}" pid="3" name="KSOProductBuildVer">
    <vt:lpwstr>1033-12.2.0.17562</vt:lpwstr>
  </property>
</Properties>
</file>