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305" r:id="rId4"/>
    <p:sldId id="313" r:id="rId5"/>
    <p:sldId id="306" r:id="rId6"/>
    <p:sldId id="315" r:id="rId7"/>
    <p:sldId id="308" r:id="rId8"/>
    <p:sldId id="309" r:id="rId9"/>
    <p:sldId id="314" r:id="rId10"/>
    <p:sldId id="310" r:id="rId11"/>
    <p:sldId id="311" r:id="rId12"/>
    <p:sldId id="322" r:id="rId13"/>
    <p:sldId id="312" r:id="rId14"/>
    <p:sldId id="32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06DB5-D2D3-4881-8965-7F16C4162726}" type="datetimeFigureOut">
              <a:rPr lang="tr-TR" smtClean="0"/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6656-A419-4ECE-9C5A-98DD3247B8D0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9C24-C128-4E84-90C5-54D61F19EAE5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CB32-2B7D-4C8A-AAE3-786F1DC26475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4F71-C025-42FA-944B-F170E5811563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E7F4-15BB-45FA-B01E-128156C1D6F0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F4B-4837-491F-8166-1FB3D57EFC02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528F-B5BA-4ADD-8F4E-2F32D07EBA7D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447D-88A7-45EC-A950-0DF498FE788C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712B-08F5-49ED-9E63-026176F9FC4D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1DFD-2B06-4BC9-948C-D5704C5E914F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8F4B-35EA-407E-89DB-58F0A2686A91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799B-F62A-4A66-93DA-3AF5220F3782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8372-1EB6-4104-BCA5-05DC0D942F0D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6E7D-D8B6-4006-9FEA-90C8B29F900A}" type="datetime1">
              <a:rPr lang="tr-TR" smtClean="0"/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EC74-00FF-4DAC-AF5B-34C039734D5C}" type="datetime1">
              <a:rPr lang="tr-TR" smtClean="0"/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E6AD-41F0-49FD-8C07-017C06AE7B54}" type="datetime1">
              <a:rPr lang="tr-TR" smtClean="0"/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562-4B98-4B37-9BE3-36D6CE1DB2CF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F625-A4D2-40DB-A072-C0398E2CD010}" type="datetime1">
              <a:rPr lang="tr-TR" smtClean="0"/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BAAE-A5C3-46D9-ADE0-619679447B0C}" type="datetime1">
              <a:rPr lang="tr-TR" smtClean="0"/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PROF. DR. FULYA SARVAN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44F8-8D4F-434C-8D39-6711B7286222}" type="slidenum">
              <a:rPr lang="tr-TR" smtClean="0"/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95120" y="2351405"/>
            <a:ext cx="9001760" cy="1456055"/>
          </a:xfrm>
        </p:spPr>
        <p:txBody>
          <a:bodyPr>
            <a:normAutofit fontScale="90000"/>
          </a:bodyPr>
          <a:lstStyle/>
          <a:p>
            <a:r>
              <a:rPr lang="tr-TR" dirty="0"/>
              <a:t>YURDUMA IŞIK OL PROJESİ</a:t>
            </a:r>
            <a:br>
              <a:rPr lang="tr-TR" dirty="0"/>
            </a:br>
            <a:r>
              <a:rPr lang="tr-TR" sz="3200" dirty="0"/>
              <a:t>KOORDİNASYON KURULU TOPLANTISI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130675"/>
            <a:ext cx="9144000" cy="185928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TÜRK ÜNİVERSİTELİ KADINLAR DERNEĞİ</a:t>
            </a:r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rgbClr val="FFFF00"/>
                </a:solidFill>
              </a:rPr>
              <a:t>ANTALYA ŞUBESİ</a:t>
            </a:r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rgbClr val="FFFF00"/>
                </a:solidFill>
              </a:rPr>
              <a:t>24 MART 2024 </a:t>
            </a:r>
            <a:endParaRPr lang="tr-TR" b="1" dirty="0">
              <a:solidFill>
                <a:srgbClr val="FFFF00"/>
              </a:solidFill>
            </a:endParaRPr>
          </a:p>
          <a:p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FULYA SARVAN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5" y="800381"/>
            <a:ext cx="1228164" cy="1228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>
                <a:sym typeface="+mn-ea"/>
              </a:rPr>
              <a:t>Gönüllü Öğrencİlerİ İzleme ARAÇLARI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85" y="1685290"/>
            <a:ext cx="10536555" cy="4473575"/>
          </a:xfrm>
        </p:spPr>
        <p:txBody>
          <a:bodyPr/>
          <a:p>
            <a:r>
              <a:rPr lang="tr-TR" altLang="en-US" sz="2400"/>
              <a:t>1- Gönüllü Öğrenci Anketi</a:t>
            </a:r>
            <a:endParaRPr lang="tr-TR" altLang="en-US" sz="2400"/>
          </a:p>
          <a:p>
            <a:r>
              <a:rPr lang="tr-TR" altLang="en-US" sz="2400"/>
              <a:t>2- Gönüllü Öğrenci Etkinlik Planı (form hazırlanacak)</a:t>
            </a:r>
            <a:endParaRPr lang="tr-TR" altLang="en-US" sz="2400"/>
          </a:p>
          <a:p>
            <a:r>
              <a:rPr lang="tr-TR" altLang="en-US" sz="2400"/>
              <a:t>3-Gönüllü öğrencilerle yapılan izleme görüşmeleri</a:t>
            </a:r>
            <a:endParaRPr lang="tr-TR" altLang="en-US" sz="2400"/>
          </a:p>
          <a:p>
            <a:r>
              <a:rPr lang="tr-TR" altLang="en-US" sz="2400"/>
              <a:t>4- Gönüllü Öğrenci Etkinlik Raporu (form hazırlanacak)</a:t>
            </a:r>
            <a:r>
              <a:rPr lang="tr-TR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＊</a:t>
            </a:r>
            <a:r>
              <a:rPr lang="tr-TR" altLang="en-US" sz="2400"/>
              <a:t> </a:t>
            </a:r>
            <a:endParaRPr lang="tr-TR" altLang="en-US" sz="2400"/>
          </a:p>
          <a:p>
            <a:r>
              <a:rPr lang="tr-TR" altLang="en-US" sz="2400"/>
              <a:t>5- Proje değerlendirme toplantısı yorumları </a:t>
            </a:r>
            <a:endParaRPr lang="tr-TR" altLang="en-US" sz="2400"/>
          </a:p>
          <a:p>
            <a:endParaRPr lang="tr-TR" altLang="en-US" sz="2400"/>
          </a:p>
          <a:p>
            <a:r>
              <a:rPr lang="tr-TR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＊</a:t>
            </a:r>
            <a:r>
              <a:rPr lang="tr-TR" altLang="en-US" sz="2400">
                <a:ea typeface="SimSun" panose="02010600030101010101" pitchFamily="2" charset="-122"/>
                <a:cs typeface="+mn-lt"/>
              </a:rPr>
              <a:t> </a:t>
            </a:r>
            <a:r>
              <a:rPr lang="tr-TR" altLang="en-US" sz="2400">
                <a:solidFill>
                  <a:srgbClr val="FF0000"/>
                </a:solidFill>
                <a:ea typeface="SimSun" panose="02010600030101010101" pitchFamily="2" charset="-122"/>
                <a:cs typeface="+mn-lt"/>
              </a:rPr>
              <a:t>Sponsor bulunabilirse en iyi hazırlanmış üç rapora ödül verilecektir. </a:t>
            </a:r>
            <a:endParaRPr lang="tr-TR" altLang="en-US" sz="2400">
              <a:solidFill>
                <a:srgbClr val="FF0000"/>
              </a:solidFill>
              <a:ea typeface="SimSun" panose="02010600030101010101" pitchFamily="2" charset="-122"/>
              <a:cs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2000"/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952500"/>
          </a:xfrm>
        </p:spPr>
        <p:txBody>
          <a:bodyPr/>
          <a:p>
            <a:r>
              <a:rPr lang="tr-TR" altLang="en-US"/>
              <a:t>İSTANBUL ŞUBE GÖNÜLLÜ KURALLARI</a:t>
            </a:r>
            <a:endParaRPr lang="tr-T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505" y="1301750"/>
            <a:ext cx="10273030" cy="4068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karşılaşabİleceğİmİz sorunlar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724660"/>
            <a:ext cx="10353675" cy="4441825"/>
          </a:xfrm>
        </p:spPr>
        <p:txBody>
          <a:bodyPr>
            <a:normAutofit fontScale="80000"/>
          </a:bodyPr>
          <a:p>
            <a:r>
              <a:rPr lang="tr-TR" altLang="en-US" b="1"/>
              <a:t>1- YETERLİ ÖĞRENCİ BULAMAZSAK</a:t>
            </a:r>
            <a:endParaRPr lang="tr-TR" altLang="en-US" b="1"/>
          </a:p>
          <a:p>
            <a:r>
              <a:rPr lang="tr-TR" altLang="en-US" b="1"/>
              <a:t>2- FİNANSE EDEBİLECEĞİMİZDEN FAZLA ÖĞRENCİ BAŞVURURSA</a:t>
            </a:r>
            <a:endParaRPr lang="tr-TR" altLang="en-US" b="1"/>
          </a:p>
          <a:p>
            <a:r>
              <a:rPr lang="tr-TR" altLang="en-US" b="1"/>
              <a:t>3- EĞİTİMLERE KATILMAYI BAŞARAMAZLARSA </a:t>
            </a:r>
            <a:endParaRPr lang="tr-TR" altLang="en-US" b="1"/>
          </a:p>
          <a:p>
            <a:r>
              <a:rPr lang="tr-TR" altLang="en-US" b="1"/>
              <a:t>4- KENDİLERİNİ HAZIR HİSSETMEZLERSE</a:t>
            </a:r>
            <a:endParaRPr lang="tr-TR" altLang="en-US" b="1"/>
          </a:p>
          <a:p>
            <a:r>
              <a:rPr lang="tr-TR" altLang="en-US" b="1"/>
              <a:t>5- MALİ DESTEK BULAMAZSAK</a:t>
            </a:r>
            <a:endParaRPr lang="tr-TR" altLang="en-US" b="1"/>
          </a:p>
          <a:p>
            <a:r>
              <a:rPr lang="tr-TR" altLang="en-US" b="1"/>
              <a:t>6- GÖNÜLLÜ ÖĞRENCİ YARI YOLDA BIRAKIRSA</a:t>
            </a:r>
            <a:endParaRPr lang="tr-TR" altLang="en-US" b="1"/>
          </a:p>
          <a:p>
            <a:r>
              <a:rPr lang="tr-TR" altLang="en-US" b="1"/>
              <a:t>7- MADDİ DESTEĞİ ALIP PROJE MİSYONUNU YERİNE GETİRMEZSE</a:t>
            </a:r>
            <a:endParaRPr lang="tr-TR" altLang="en-US" b="1"/>
          </a:p>
          <a:p>
            <a:r>
              <a:rPr lang="tr-TR" altLang="en-US" b="1"/>
              <a:t>8- MEMLEKETİNDE YETERLİ ÖĞRENCİ BULAMAZSA</a:t>
            </a:r>
            <a:endParaRPr lang="tr-TR" altLang="en-US" b="1"/>
          </a:p>
          <a:p>
            <a:r>
              <a:rPr lang="tr-TR" altLang="en-US" b="1"/>
              <a:t>9- ETKİNLİK RAPORU YAZMAYI İHMAL EDERSE</a:t>
            </a:r>
            <a:endParaRPr lang="tr-TR" altLang="en-US" b="1"/>
          </a:p>
          <a:p>
            <a:r>
              <a:rPr lang="tr-TR" altLang="en-US" b="1"/>
              <a:t>10- KURALLARI İHLAL EDERSE</a:t>
            </a:r>
            <a:endParaRPr lang="tr-TR" altLang="en-U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YOLUMUZ AÇIK OLSUN </a:t>
            </a:r>
            <a:br>
              <a:rPr lang="tr-TR" altLang="en-US"/>
            </a:br>
            <a:br>
              <a:rPr lang="tr-TR" altLang="en-US"/>
            </a:br>
            <a:r>
              <a:rPr lang="tr-TR" altLang="en-US"/>
              <a:t>YURDUMA IŞIK OLSUN </a:t>
            </a:r>
            <a:br>
              <a:rPr lang="tr-TR" altLang="en-US"/>
            </a:br>
            <a:br>
              <a:rPr lang="tr-TR" altLang="en-US"/>
            </a:br>
            <a:r>
              <a:rPr lang="tr-TR" altLang="en-US"/>
              <a:t>ARKADAŞLARIM</a:t>
            </a:r>
            <a:endParaRPr lang="tr-TR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tr-TR" altLang="en-US" sz="2800" b="1"/>
              <a:t>İYİ UYKULAR</a:t>
            </a:r>
            <a:endParaRPr lang="tr-TR" altLang="en-US" sz="28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102360"/>
          </a:xfrm>
        </p:spPr>
        <p:txBody>
          <a:bodyPr/>
          <a:p>
            <a:r>
              <a:rPr lang="tr-TR" altLang="en-US"/>
              <a:t>TOPLANTI GÜNDEMİ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711960"/>
            <a:ext cx="10353675" cy="4079240"/>
          </a:xfrm>
        </p:spPr>
        <p:txBody>
          <a:bodyPr>
            <a:normAutofit lnSpcReduction="20000"/>
          </a:bodyPr>
          <a:p>
            <a:r>
              <a:rPr lang="tr-TR" altLang="en-US" sz="2400"/>
              <a:t>1- Projenin anahatlarının gözden geçirilmesi</a:t>
            </a:r>
            <a:endParaRPr lang="tr-TR" altLang="en-US" sz="2400"/>
          </a:p>
          <a:p>
            <a:r>
              <a:rPr lang="tr-TR" altLang="en-US" sz="2400"/>
              <a:t>2- Projenin eğitim programının gözden geçirilmesi</a:t>
            </a:r>
            <a:endParaRPr lang="tr-TR" altLang="en-US" sz="2400"/>
          </a:p>
          <a:p>
            <a:r>
              <a:rPr lang="tr-TR" altLang="en-US" sz="2400"/>
              <a:t>3- Proje takviminin görüşülmesi</a:t>
            </a:r>
            <a:endParaRPr lang="tr-TR" altLang="en-US" sz="2400"/>
          </a:p>
          <a:p>
            <a:r>
              <a:rPr lang="tr-TR" altLang="en-US" sz="2400"/>
              <a:t>4- Duyuru stratejisinin gözden geçirilmesi </a:t>
            </a:r>
            <a:endParaRPr lang="tr-TR" altLang="en-US" sz="2400"/>
          </a:p>
          <a:p>
            <a:r>
              <a:rPr lang="tr-TR" altLang="en-US" sz="2400"/>
              <a:t>5- Şube temsilcilerinin görevleri</a:t>
            </a:r>
            <a:endParaRPr lang="tr-TR" altLang="en-US" sz="2400"/>
          </a:p>
          <a:p>
            <a:r>
              <a:rPr lang="tr-TR" altLang="en-US" sz="2400"/>
              <a:t>6- Koordinasyon Kurulunun Görevleri</a:t>
            </a:r>
            <a:endParaRPr lang="tr-TR" altLang="en-US" sz="2400"/>
          </a:p>
          <a:p>
            <a:r>
              <a:rPr lang="tr-TR" altLang="en-US" sz="2400"/>
              <a:t>7-Gönüllü Öğrencileri İzleme Yöntemi</a:t>
            </a:r>
            <a:endParaRPr lang="tr-TR" altLang="en-US" sz="2400"/>
          </a:p>
          <a:p>
            <a:r>
              <a:rPr lang="tr-TR" altLang="en-US" sz="2400"/>
              <a:t>8- Karşılaşabileceğimiz problemler</a:t>
            </a:r>
            <a:endParaRPr lang="tr-TR" alt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339725"/>
            <a:ext cx="10353675" cy="947420"/>
          </a:xfrm>
        </p:spPr>
        <p:txBody>
          <a:bodyPr/>
          <a:p>
            <a:r>
              <a:rPr lang="tr-TR" altLang="en-US">
                <a:sym typeface="+mn-ea"/>
              </a:rPr>
              <a:t>Projenİn anahatları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122680"/>
            <a:ext cx="10353675" cy="4949825"/>
          </a:xfrm>
        </p:spPr>
        <p:txBody>
          <a:bodyPr>
            <a:noAutofit/>
          </a:bodyPr>
          <a:p>
            <a:r>
              <a:rPr lang="tr-TR" altLang="en-US" sz="1900" b="1">
                <a:highlight>
                  <a:srgbClr val="808000"/>
                </a:highlight>
              </a:rPr>
              <a:t>AMAÇ:</a:t>
            </a:r>
            <a:r>
              <a:rPr lang="tr-TR" altLang="en-US" sz="1900">
                <a:highlight>
                  <a:srgbClr val="808000"/>
                </a:highlight>
              </a:rPr>
              <a:t> </a:t>
            </a:r>
            <a:r>
              <a:rPr lang="tr-TR" altLang="en-US" sz="1900"/>
              <a:t>TÜKD’nin en az 15 şubesinden toplam 50 civarında gönüllü bursiyere eğitim verilerek yaz aylarında memleketlerinde bir sosyal sorumluluk projesi yürütmelerini sağlamak</a:t>
            </a:r>
            <a:endParaRPr lang="tr-TR" altLang="en-US" sz="1900"/>
          </a:p>
          <a:p>
            <a:r>
              <a:rPr lang="tr-TR" altLang="en-US" sz="1900" b="1">
                <a:highlight>
                  <a:srgbClr val="808000"/>
                </a:highlight>
              </a:rPr>
              <a:t>HEDEF GRUPLAR: </a:t>
            </a:r>
            <a:r>
              <a:rPr lang="tr-TR" altLang="en-US" sz="1900"/>
              <a:t>Gönüllü bursiyerler ve onların memleketlerinde birlikte etkinlik düzenleyebilecekleri 10-13 yaş grubunda kız ve erkek çocuklar veya 14-17 yaş grubunda kız çocuklar ( en az 5, en fazla 10 çocuk)</a:t>
            </a:r>
            <a:endParaRPr lang="tr-TR" altLang="en-US" sz="1900"/>
          </a:p>
          <a:p>
            <a:r>
              <a:rPr lang="tr-TR" altLang="en-US" sz="1900" b="1">
                <a:highlight>
                  <a:srgbClr val="808000"/>
                </a:highlight>
              </a:rPr>
              <a:t>PROJE MİSYONU:</a:t>
            </a:r>
            <a:r>
              <a:rPr lang="tr-TR" altLang="en-US" sz="1900"/>
              <a:t> Temmuz ve/veya Ağustos aylarında 15 günlük bir zaman diliminde etkinliğe katılmaya istekli ve ailelerinden izinli 5 -10 çocukla, 5 kez, yaklaşık 3 saatlik 5 etkinlik gerçekleştirmek. </a:t>
            </a:r>
            <a:endParaRPr lang="tr-TR" altLang="en-US" sz="1900"/>
          </a:p>
          <a:p>
            <a:r>
              <a:rPr lang="tr-TR" altLang="en-US" sz="1900" b="1">
                <a:highlight>
                  <a:srgbClr val="808000"/>
                </a:highlight>
              </a:rPr>
              <a:t>PROJE MİSYONUNA HAZIRLIK: </a:t>
            </a:r>
            <a:r>
              <a:rPr lang="tr-TR" altLang="en-US" sz="1900"/>
              <a:t>Gönüllüleri proje etkinliklerine hazırlamak için 12 modüllük bir eğitim programı, etkinlik seçenekleri tablosu ve örnek etkinlik yönergeleri hazırlanmıştır. </a:t>
            </a:r>
            <a:endParaRPr lang="tr-TR" altLang="en-US" sz="1900"/>
          </a:p>
          <a:p>
            <a:r>
              <a:rPr lang="tr-TR" altLang="en-US" sz="1900" b="1">
                <a:highlight>
                  <a:srgbClr val="808000"/>
                </a:highlight>
              </a:rPr>
              <a:t>PROJE DESTEĞİ:</a:t>
            </a:r>
            <a:r>
              <a:rPr lang="tr-TR" altLang="en-US" sz="1900">
                <a:highlight>
                  <a:srgbClr val="808000"/>
                </a:highlight>
              </a:rPr>
              <a:t> </a:t>
            </a:r>
            <a:r>
              <a:rPr lang="tr-TR" altLang="en-US" sz="1900"/>
              <a:t>Gönüllü öğrencilere memleketlerine gidiş dönüş yol masrafları ve yapacakları etkinliklerde harcanmak üzere yaklaşık 7 bin liralık bir maddi destek </a:t>
            </a:r>
            <a:endParaRPr lang="tr-TR" altLang="en-US" sz="1900"/>
          </a:p>
          <a:p>
            <a:endParaRPr lang="tr-TR" altLang="en-US" sz="17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210185"/>
            <a:ext cx="10353675" cy="538480"/>
          </a:xfrm>
        </p:spPr>
        <p:txBody>
          <a:bodyPr>
            <a:normAutofit fontScale="90000"/>
          </a:bodyPr>
          <a:p>
            <a:r>
              <a:rPr lang="tr-TR" altLang="en-US" sz="3110"/>
              <a:t>EĞİTİM PROGRAMI</a:t>
            </a:r>
            <a:endParaRPr lang="tr-TR" altLang="en-US" sz="311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graphicFrame>
        <p:nvGraphicFramePr>
          <p:cNvPr id="6" name="Content Placeholder 5"/>
          <p:cNvGraphicFramePr/>
          <p:nvPr>
            <p:ph idx="1"/>
            <p:custDataLst>
              <p:tags r:id="rId1"/>
            </p:custDataLst>
          </p:nvPr>
        </p:nvGraphicFramePr>
        <p:xfrm>
          <a:off x="567690" y="626745"/>
          <a:ext cx="11273790" cy="6231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510"/>
                <a:gridCol w="4050030"/>
                <a:gridCol w="4159250"/>
              </a:tblGrid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EĞİTİM MODÜLÜ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ALT BAŞLIKLAR </a:t>
                      </a:r>
                      <a:endParaRPr lang="tr-T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EĞİTİMCİ </a:t>
                      </a:r>
                      <a:endParaRPr lang="tr-TR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1.AÇILIŞ VE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GÖNÜLLÜLÜK</a:t>
                      </a:r>
                      <a:r>
                        <a:rPr lang="tr-TR" altLang="en-US"/>
                        <a:t> </a:t>
                      </a:r>
                      <a:r>
                        <a:rPr lang="en-US"/>
                        <a:t>( 1 ders)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Programın açılış konuşması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Gönüllülük anlamı, temel ilkeleri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Prof. Dr. Fulya Sarvan-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Fulya Erşen</a:t>
                      </a:r>
                      <a:endParaRPr lang="en-US"/>
                    </a:p>
                  </a:txBody>
                  <a:tcPr/>
                </a:tc>
              </a:tr>
              <a:tr h="20116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2.TEMALAR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(5 ders)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1.Çocuk Hakları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2.Toplumsal Cinsiyet Eşitliği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3.Medya ve sosyal medya okuryazarlığı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4.Sağlıklı yaşam ve sağlıklı beslenme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tr-TR" altLang="en-US"/>
                        <a:t>5.</a:t>
                      </a:r>
                      <a:r>
                        <a:rPr lang="en-US"/>
                        <a:t>Doğa ve çevreye saygılı yaşam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tr-TR" altLang="en-US"/>
                        <a:t>1.</a:t>
                      </a:r>
                      <a:r>
                        <a:rPr lang="en-US"/>
                        <a:t>Dr. Öğr. Üyesi Bilge Bingöl, Akdeniz Üniversitesi Hukuk Fakültesi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2.Prof. Dr. Fulya Sarvan,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3.Doç. Dr. Başak Kalkan, TÜKD Eskişehir Şube YK Üyesi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4.Diyetisyen Gül Şaldıran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tr-TR" altLang="en-US"/>
                        <a:t>5.</a:t>
                      </a:r>
                      <a:r>
                        <a:rPr lang="en-US"/>
                        <a:t>Ferah Kunut, TÜKD Antalya Şube</a:t>
                      </a:r>
                      <a:endParaRPr lang="en-US"/>
                    </a:p>
                  </a:txBody>
                  <a:tcPr/>
                </a:tc>
              </a:tr>
              <a:tr h="20116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3.ÇOCUKLARLA ÇALIŞMA, ÇOCUK DAVRANIŞLARINI ANLAMA VE DESTEKLEME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(5 ders)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1.Çocukların gelişim dönemleri, ergen çocuk özellikleri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2.Çocuklarla iletişim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3.Karakter Eğitimi ve Ailenin Önemi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4.Çocuk yetiştirme Konusunda Aile Tipleri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5.Değer Eğitiminde İlke ve Süreçler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1.Klinik Psikolog Öykü Çimen Mutlu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2.Klinik Psikolog Öykü Çimen Mutlu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3.Doç. Dr. Nursel Köksal, Akdeniz Üni. Eğitim Fakültesi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4.Doç. Dr. Nursel Köksal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tr-TR" altLang="en-US"/>
                        <a:t>5.</a:t>
                      </a:r>
                      <a:r>
                        <a:rPr lang="en-US"/>
                        <a:t>Doç. Dr. Nursel Köksal</a:t>
                      </a:r>
                      <a:endParaRPr lang="en-US"/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4.SOSYAL DUYGUSAL ÖĞRENME VE ETKİNLİK YÖNETİMİ</a:t>
                      </a:r>
                      <a:r>
                        <a:rPr lang="tr-TR" altLang="en-US"/>
                        <a:t> (</a:t>
                      </a:r>
                      <a:r>
                        <a:rPr lang="en-US"/>
                        <a:t>1 ders)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Sosyal, kültürel, sanatsal, bilimsel, doğal</a:t>
                      </a:r>
                      <a:r>
                        <a:rPr lang="tr-TR" altLang="en-US"/>
                        <a:t> </a:t>
                      </a:r>
                      <a:r>
                        <a:rPr lang="en-US"/>
                        <a:t>ve çevresel etkinliklerin öğrenme amaçlı nasıl yönetileceği?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Dr. Arzu Açar, TÜKD Antalya Şube 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Gizem Cansever, Akdeniz Üniversitesi KATÇAM 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altLang="en-US"/>
              <a:t>ETKİNLİK SEÇENEKLERİ TABLOSU</a:t>
            </a:r>
            <a:endParaRPr lang="tr-TR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orient="vert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  <p:graphicFrame>
        <p:nvGraphicFramePr>
          <p:cNvPr id="8" name="Table 7"/>
          <p:cNvGraphicFramePr/>
          <p:nvPr>
            <p:custDataLst>
              <p:tags r:id="rId1"/>
            </p:custDataLst>
          </p:nvPr>
        </p:nvGraphicFramePr>
        <p:xfrm>
          <a:off x="208280" y="230505"/>
          <a:ext cx="11628755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940"/>
                <a:gridCol w="6407150"/>
                <a:gridCol w="290766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ETKİNLİK TÜRÜ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İÇERİK / YÖNTEM / MATERYAL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İŞLENEBİLECEK TEMA</a:t>
                      </a:r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SANATSAL</a:t>
                      </a:r>
                      <a:endParaRPr lang="en-US"/>
                    </a:p>
                    <a:p>
                      <a:pPr>
                        <a:buNone/>
                      </a:pPr>
                      <a:r>
                        <a:rPr lang="en-US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Resim Boyama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Çamurdan heykel yapma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Müzik yapma, müzik dinleme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Çocuk hakları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KÜLTÜREL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Kitap Okuma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Şiir Okuma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Kütüphane ziyareti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Müze ziyareti vb.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Medya ve sosyal medya okuryazarlığı konusunda farkındalık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SOSYAL VE SPORTİF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Temel spor hareketleri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Bahçede açık hava oyunları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Piknik 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Yaşlılara ziyaret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Toplumsal cinsiyet eşitliği</a:t>
                      </a:r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DOĞA VE ÇEVRE ODAKLI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Doğa Yürüyüşü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Bahçede tohum ekme, fidan dikme, fide dikme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Çevredeki atıkları toplama, bahçeyi temizleme</a:t>
                      </a:r>
                      <a:endParaRPr lang="en-US" sz="1800"/>
                    </a:p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Kompost yapma 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Doğa ve çevreye saygılı yaşam</a:t>
                      </a:r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BİLİMSEL </a:t>
                      </a:r>
                      <a:endParaRPr lang="en-US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Basit bilimsel deneyler gerçekleştirerek  gözlem yapma, ilişki kurma, sonuç çıkarma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Sağlıklı yaşam ve sağlıklı beslenme ilkeleri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609600"/>
            <a:ext cx="10353675" cy="1002665"/>
          </a:xfrm>
        </p:spPr>
        <p:txBody>
          <a:bodyPr>
            <a:normAutofit fontScale="90000"/>
          </a:bodyPr>
          <a:p>
            <a:r>
              <a:rPr lang="tr-TR" altLang="en-US">
                <a:sym typeface="+mn-ea"/>
              </a:rPr>
              <a:t>Proje takvİmİ </a:t>
            </a:r>
            <a:br>
              <a:rPr lang="tr-TR" alt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95" y="1268095"/>
            <a:ext cx="10709910" cy="5152390"/>
          </a:xfrm>
        </p:spPr>
        <p:txBody>
          <a:bodyPr>
            <a:normAutofit fontScale="90000" lnSpcReduction="10000"/>
          </a:bodyPr>
          <a:p>
            <a:r>
              <a:rPr lang="tr-TR" altLang="en-US" sz="2400" b="1">
                <a:highlight>
                  <a:srgbClr val="808000"/>
                </a:highlight>
              </a:rPr>
              <a:t>BURSİYERLERE İLK DUYURU:</a:t>
            </a:r>
            <a:r>
              <a:rPr lang="tr-TR" altLang="en-US" sz="2400" b="1"/>
              <a:t>  </a:t>
            </a:r>
            <a:r>
              <a:rPr lang="tr-TR" altLang="en-US" sz="2400" b="1"/>
              <a:t>8 NİSAN 2024 PAZARTESİ 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BURSİYERLERE TANITIM TOPLANTISI</a:t>
            </a:r>
            <a:r>
              <a:rPr lang="tr-TR" altLang="en-US" sz="2400" b="1"/>
              <a:t>: </a:t>
            </a:r>
            <a:r>
              <a:rPr lang="tr-TR" altLang="en-US" sz="2400" b="1"/>
              <a:t>12 NİSAN 2024 CUMA 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GÖNÜLLÜLERİ BELİRLEMEK/GÖNÜLLÜ ANKETİ İÇİN SON TARİH:</a:t>
            </a:r>
            <a:r>
              <a:rPr lang="tr-TR" altLang="en-US" sz="2400" b="1"/>
              <a:t> </a:t>
            </a:r>
            <a:r>
              <a:rPr lang="tr-TR" altLang="en-US" sz="2400" b="1"/>
              <a:t>21 NİSAN 2024 PAZAR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GÖNÜLLÜ ÖĞRENCİLER İÇİN WHATSAPP GRUBU</a:t>
            </a:r>
            <a:r>
              <a:rPr lang="tr-TR" altLang="en-US" sz="2400" b="1"/>
              <a:t>: </a:t>
            </a:r>
            <a:r>
              <a:rPr lang="tr-TR" altLang="en-US" sz="2400" b="1"/>
              <a:t>23 NİSAN 2024 SALI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EĞİTİM PROGRAMI:</a:t>
            </a:r>
            <a:r>
              <a:rPr lang="tr-TR" altLang="en-US" sz="2400" b="1"/>
              <a:t> </a:t>
            </a:r>
            <a:r>
              <a:rPr lang="tr-TR" altLang="en-US" sz="2400" b="1">
                <a:solidFill>
                  <a:srgbClr val="FF0000"/>
                </a:solidFill>
              </a:rPr>
              <a:t>1.SEÇENEK:</a:t>
            </a:r>
            <a:r>
              <a:rPr lang="tr-TR" altLang="en-US" sz="2400" b="1"/>
              <a:t> </a:t>
            </a:r>
            <a:r>
              <a:rPr lang="tr-TR" altLang="en-US" sz="2400" b="1"/>
              <a:t>İLK 2 MODÜL (6 DERS) MAYISTA / SON İKİ MODÜL (6 DERS) HAZİRANDA    </a:t>
            </a:r>
            <a:r>
              <a:rPr lang="tr-TR" altLang="en-US" sz="2400" b="1">
                <a:solidFill>
                  <a:srgbClr val="FF0000"/>
                </a:solidFill>
              </a:rPr>
              <a:t>2. SEÇENEK:</a:t>
            </a:r>
            <a:r>
              <a:rPr lang="tr-TR" altLang="en-US" sz="2400" b="1"/>
              <a:t> </a:t>
            </a:r>
            <a:r>
              <a:rPr lang="tr-TR" altLang="en-US" sz="2400" b="1"/>
              <a:t>TÜMÜ HAZİRANDA</a:t>
            </a:r>
            <a:endParaRPr lang="tr-TR" altLang="en-US" sz="2400" b="1"/>
          </a:p>
          <a:p>
            <a:r>
              <a:rPr lang="tr-TR" altLang="en-US" sz="2400" b="1"/>
              <a:t> </a:t>
            </a:r>
            <a:r>
              <a:rPr lang="tr-TR" altLang="en-US" sz="2400" b="1">
                <a:highlight>
                  <a:srgbClr val="808000"/>
                </a:highlight>
              </a:rPr>
              <a:t>PROJE UYGULAMASI:</a:t>
            </a:r>
            <a:r>
              <a:rPr lang="tr-TR" altLang="en-US" sz="2400" b="1"/>
              <a:t> TEMMUZ VEYA AĞUSTOS AYINDA GÖNÜLLÜNÜN SEÇECEĞİ 15 GÜN İÇİNDE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PROJE RAPORU GÖNDERİMİ:</a:t>
            </a:r>
            <a:r>
              <a:rPr lang="tr-TR" altLang="en-US" sz="2400" b="1"/>
              <a:t> EYLÜL AYI SONUNA KADAR</a:t>
            </a:r>
            <a:endParaRPr lang="tr-TR" altLang="en-US" sz="2400" b="1"/>
          </a:p>
          <a:p>
            <a:r>
              <a:rPr lang="tr-TR" altLang="en-US" sz="2400" b="1">
                <a:highlight>
                  <a:srgbClr val="808000"/>
                </a:highlight>
              </a:rPr>
              <a:t>PROJE DEĞERLENDİRME TOPLANTISI: </a:t>
            </a:r>
            <a:r>
              <a:rPr lang="tr-TR" altLang="en-US" sz="2400" b="1"/>
              <a:t>EKİM AYI SONUNA KADAR</a:t>
            </a:r>
            <a:endParaRPr lang="tr-TR" altLang="en-US" sz="2400" b="1"/>
          </a:p>
          <a:p>
            <a:endParaRPr lang="tr-TR" altLang="en-US" sz="2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382905"/>
            <a:ext cx="10353675" cy="1153160"/>
          </a:xfrm>
        </p:spPr>
        <p:txBody>
          <a:bodyPr/>
          <a:p>
            <a:r>
              <a:rPr lang="tr-TR" altLang="en-US">
                <a:sym typeface="+mn-ea"/>
              </a:rPr>
              <a:t>Duyuru stratejİsİnİn gözden geçİrİlMESİ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85" y="1535430"/>
            <a:ext cx="10893425" cy="4712970"/>
          </a:xfrm>
        </p:spPr>
        <p:txBody>
          <a:bodyPr>
            <a:normAutofit lnSpcReduction="10000"/>
          </a:bodyPr>
          <a:p>
            <a:r>
              <a:rPr lang="tr-TR" altLang="en-US" b="1">
                <a:highlight>
                  <a:srgbClr val="808000"/>
                </a:highlight>
              </a:rPr>
              <a:t>DUYURU ZAMANI:</a:t>
            </a:r>
            <a:r>
              <a:rPr lang="tr-TR" altLang="en-US"/>
              <a:t> Öğrencilerin nispeten rahatladıkları bir tarihte </a:t>
            </a:r>
            <a:r>
              <a:rPr lang="tr-TR" altLang="en-US" b="1">
                <a:solidFill>
                  <a:srgbClr val="FF0000"/>
                </a:solidFill>
              </a:rPr>
              <a:t>(8 NİSAN)</a:t>
            </a:r>
            <a:r>
              <a:rPr lang="tr-TR" altLang="en-US"/>
              <a:t> aynı zamanda yapılmalı, </a:t>
            </a:r>
            <a:endParaRPr lang="tr-TR" altLang="en-US"/>
          </a:p>
          <a:p>
            <a:r>
              <a:rPr lang="tr-TR" altLang="en-US" b="1">
                <a:highlight>
                  <a:srgbClr val="808000"/>
                </a:highlight>
              </a:rPr>
              <a:t>DUYURU İÇERİĞİ: </a:t>
            </a:r>
            <a:r>
              <a:rPr lang="tr-TR" altLang="en-US"/>
              <a:t> Öğrencinin ilgisini çekecek bir </a:t>
            </a:r>
            <a:r>
              <a:rPr lang="tr-TR" altLang="en-US">
                <a:solidFill>
                  <a:srgbClr val="FF0000"/>
                </a:solidFill>
              </a:rPr>
              <a:t>ön mesaj</a:t>
            </a:r>
            <a:r>
              <a:rPr lang="tr-TR" altLang="en-US"/>
              <a:t>, proje ile ilgili </a:t>
            </a:r>
            <a:r>
              <a:rPr lang="tr-TR" altLang="en-US">
                <a:solidFill>
                  <a:srgbClr val="FF0000"/>
                </a:solidFill>
              </a:rPr>
              <a:t>tanıtım bilgisi</a:t>
            </a:r>
            <a:r>
              <a:rPr lang="tr-TR" altLang="en-US"/>
              <a:t>, </a:t>
            </a:r>
            <a:r>
              <a:rPr lang="tr-TR" altLang="en-US">
                <a:solidFill>
                  <a:srgbClr val="FF0000"/>
                </a:solidFill>
              </a:rPr>
              <a:t>Eğitim Programı</a:t>
            </a:r>
            <a:r>
              <a:rPr lang="tr-TR" altLang="en-US"/>
              <a:t>, </a:t>
            </a:r>
            <a:r>
              <a:rPr lang="tr-TR" altLang="en-US">
                <a:solidFill>
                  <a:srgbClr val="FF0000"/>
                </a:solidFill>
              </a:rPr>
              <a:t>Etkinlik Seçenekleri Listesi</a:t>
            </a:r>
            <a:r>
              <a:rPr lang="tr-TR" altLang="en-US"/>
              <a:t>, </a:t>
            </a:r>
            <a:r>
              <a:rPr lang="tr-TR" altLang="en-US">
                <a:solidFill>
                  <a:srgbClr val="FF0000"/>
                </a:solidFill>
              </a:rPr>
              <a:t>Gönüllü Öğrenci Anketi</a:t>
            </a:r>
            <a:endParaRPr lang="tr-TR" altLang="en-US">
              <a:solidFill>
                <a:srgbClr val="FF0000"/>
              </a:solidFill>
            </a:endParaRPr>
          </a:p>
          <a:p>
            <a:r>
              <a:rPr lang="tr-TR" altLang="en-US" b="1">
                <a:highlight>
                  <a:srgbClr val="808000"/>
                </a:highlight>
              </a:rPr>
              <a:t>TANITIM TOPLANTISI:</a:t>
            </a:r>
            <a:r>
              <a:rPr lang="tr-TR" altLang="en-US"/>
              <a:t> </a:t>
            </a:r>
            <a:r>
              <a:rPr lang="tr-TR" altLang="en-US" b="1">
                <a:solidFill>
                  <a:srgbClr val="FF0000"/>
                </a:solidFill>
                <a:sym typeface="+mn-ea"/>
              </a:rPr>
              <a:t>12 NİSAN’da</a:t>
            </a:r>
            <a:r>
              <a:rPr lang="tr-TR" altLang="en-US">
                <a:sym typeface="+mn-ea"/>
              </a:rPr>
              <a:t> çevrimiçi bir tanıtım toplantısında öğrencilerin muhtemel sorularının yanıtları verilmeli</a:t>
            </a:r>
            <a:endParaRPr lang="tr-TR" altLang="en-US"/>
          </a:p>
          <a:p>
            <a:r>
              <a:rPr lang="tr-TR" altLang="en-US" b="1">
                <a:highlight>
                  <a:srgbClr val="808000"/>
                </a:highlight>
              </a:rPr>
              <a:t>DUYURU HATIRLATMA:</a:t>
            </a:r>
            <a:r>
              <a:rPr lang="tr-TR" altLang="en-US" b="1"/>
              <a:t> </a:t>
            </a:r>
            <a:r>
              <a:rPr lang="tr-TR" altLang="en-US"/>
              <a:t> </a:t>
            </a:r>
            <a:r>
              <a:rPr lang="tr-TR" altLang="en-US" b="1">
                <a:solidFill>
                  <a:srgbClr val="FF0000"/>
                </a:solidFill>
              </a:rPr>
              <a:t>21 NİSAN’a kadar</a:t>
            </a:r>
            <a:r>
              <a:rPr lang="tr-TR" altLang="en-US"/>
              <a:t> gönüllü anketini doldurarak göndermeleri hatırlatılmalı</a:t>
            </a:r>
            <a:endParaRPr lang="tr-TR" altLang="en-US"/>
          </a:p>
          <a:p>
            <a:r>
              <a:rPr lang="tr-TR" altLang="en-US" b="1">
                <a:highlight>
                  <a:srgbClr val="808000"/>
                </a:highlight>
              </a:rPr>
              <a:t>ULAŞIM MASRAFLARI VE ETKİNLİK BÜTÇESİ:</a:t>
            </a:r>
            <a:r>
              <a:rPr lang="tr-TR" altLang="en-US"/>
              <a:t> </a:t>
            </a:r>
            <a:r>
              <a:rPr lang="tr-TR" altLang="en-US">
                <a:solidFill>
                  <a:srgbClr val="FF0000"/>
                </a:solidFill>
              </a:rPr>
              <a:t>Maddi destek</a:t>
            </a:r>
            <a:r>
              <a:rPr lang="tr-TR" altLang="en-US"/>
              <a:t> vurgulanmalı</a:t>
            </a:r>
            <a:endParaRPr lang="tr-TR" altLang="en-US"/>
          </a:p>
          <a:p>
            <a:r>
              <a:rPr lang="tr-TR" altLang="en-US" b="1">
                <a:highlight>
                  <a:srgbClr val="808000"/>
                </a:highlight>
              </a:rPr>
              <a:t>ENDİŞELERİN GİDERİLMESİ: </a:t>
            </a:r>
            <a:r>
              <a:rPr lang="tr-TR" altLang="en-US"/>
              <a:t>Öğrencilerle birebir iletişim kurularak endişelerinin giderilmesi, motivasyonlarının arttırılması</a:t>
            </a:r>
            <a:endParaRPr lang="tr-T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382905"/>
            <a:ext cx="10353675" cy="798830"/>
          </a:xfrm>
        </p:spPr>
        <p:txBody>
          <a:bodyPr/>
          <a:p>
            <a:r>
              <a:rPr lang="tr-TR" altLang="en-US"/>
              <a:t>şube temsİLCİLERİNİN GÖREVLERİ</a:t>
            </a:r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106170"/>
            <a:ext cx="10968355" cy="5612765"/>
          </a:xfrm>
        </p:spPr>
        <p:txBody>
          <a:bodyPr>
            <a:normAutofit fontScale="25000"/>
          </a:bodyPr>
          <a:p>
            <a:r>
              <a:rPr lang="tr-TR" altLang="en-US" sz="8000">
                <a:solidFill>
                  <a:srgbClr val="FF0000"/>
                </a:solidFill>
              </a:rPr>
              <a:t>Şubeyi </a:t>
            </a:r>
            <a:r>
              <a:rPr lang="tr-TR" altLang="en-US" sz="8000"/>
              <a:t>koordinasyon kurulunda </a:t>
            </a:r>
            <a:r>
              <a:rPr lang="tr-TR" altLang="en-US" sz="8000">
                <a:solidFill>
                  <a:srgbClr val="FF0000"/>
                </a:solidFill>
              </a:rPr>
              <a:t>temsil</a:t>
            </a:r>
            <a:r>
              <a:rPr lang="tr-TR" altLang="en-US" sz="8000"/>
              <a:t> etmek</a:t>
            </a:r>
            <a:endParaRPr lang="tr-TR" altLang="en-US" sz="8000"/>
          </a:p>
          <a:p>
            <a:r>
              <a:rPr lang="tr-TR" altLang="en-US" sz="8000"/>
              <a:t>Kurulda alınan kararlar doğrultusunda </a:t>
            </a:r>
            <a:r>
              <a:rPr lang="tr-TR" altLang="en-US" sz="8000">
                <a:solidFill>
                  <a:srgbClr val="FF0000"/>
                </a:solidFill>
              </a:rPr>
              <a:t>bursiyerleri bilgilendirmek</a:t>
            </a:r>
            <a:r>
              <a:rPr lang="tr-TR" altLang="en-US" sz="8000"/>
              <a:t>, hedeflenen bursiyer sayısına ulaşmak için özel çaba göstermek, alınan </a:t>
            </a:r>
            <a:r>
              <a:rPr lang="tr-TR" altLang="en-US" sz="8000">
                <a:solidFill>
                  <a:srgbClr val="FF0000"/>
                </a:solidFill>
              </a:rPr>
              <a:t>kararları uygulamak</a:t>
            </a:r>
            <a:endParaRPr lang="tr-TR" altLang="en-US" sz="8000"/>
          </a:p>
          <a:p>
            <a:r>
              <a:rPr lang="tr-TR" altLang="en-US" sz="8000"/>
              <a:t>Gönüllü olmaya niyetlenen </a:t>
            </a:r>
            <a:r>
              <a:rPr lang="tr-TR" altLang="en-US" sz="8000">
                <a:solidFill>
                  <a:srgbClr val="FF0000"/>
                </a:solidFill>
              </a:rPr>
              <a:t>öğrencilerin sorularını yanıtlamak, rehberlik etmek</a:t>
            </a:r>
            <a:endParaRPr lang="tr-TR" altLang="en-US" sz="8000"/>
          </a:p>
          <a:p>
            <a:r>
              <a:rPr lang="tr-TR" altLang="en-US" sz="8000"/>
              <a:t>Gönüllü öğrenci </a:t>
            </a:r>
            <a:r>
              <a:rPr lang="tr-TR" altLang="en-US" sz="8000">
                <a:solidFill>
                  <a:srgbClr val="FF0000"/>
                </a:solidFill>
              </a:rPr>
              <a:t>anketlerini 21 Nisan akşamına kadar toplamak</a:t>
            </a:r>
            <a:r>
              <a:rPr lang="tr-TR" altLang="en-US" sz="8000"/>
              <a:t> ve anketteki bilgilere dayanarak öğrencinin proje etkinliğini nerede, ne zaman yapabileceğini belirlemek</a:t>
            </a:r>
            <a:endParaRPr lang="tr-TR" altLang="en-US" sz="8000"/>
          </a:p>
          <a:p>
            <a:r>
              <a:rPr lang="tr-TR" altLang="en-US" sz="8000"/>
              <a:t>Şubenin gönüllü proje öğrencilerinin </a:t>
            </a:r>
            <a:r>
              <a:rPr lang="tr-TR" altLang="en-US" sz="8000">
                <a:solidFill>
                  <a:srgbClr val="FF0000"/>
                </a:solidFill>
              </a:rPr>
              <a:t>eğitim programı için en uygun zamanın </a:t>
            </a:r>
            <a:r>
              <a:rPr lang="tr-TR" altLang="en-US" sz="8000"/>
              <a:t>belirlenmesine yardımcı olmak</a:t>
            </a:r>
            <a:endParaRPr lang="tr-TR" altLang="en-US" sz="8000"/>
          </a:p>
          <a:p>
            <a:r>
              <a:rPr lang="tr-TR" altLang="en-US" sz="8000">
                <a:solidFill>
                  <a:srgbClr val="FF0000"/>
                </a:solidFill>
              </a:rPr>
              <a:t>Eğitim programını izlemeye</a:t>
            </a:r>
            <a:r>
              <a:rPr lang="tr-TR" altLang="en-US" sz="8000"/>
              <a:t> gayret etmek</a:t>
            </a:r>
            <a:endParaRPr lang="tr-TR" altLang="en-US" sz="8000"/>
          </a:p>
          <a:p>
            <a:r>
              <a:rPr lang="tr-TR" altLang="en-US" sz="8000"/>
              <a:t>Şube gönüllü öğrencileri için yararlı görülürse </a:t>
            </a:r>
            <a:r>
              <a:rPr lang="tr-TR" altLang="en-US" sz="8000">
                <a:solidFill>
                  <a:srgbClr val="FF0000"/>
                </a:solidFill>
              </a:rPr>
              <a:t>ek yüz yüze eğitimler </a:t>
            </a:r>
            <a:r>
              <a:rPr lang="tr-TR" altLang="en-US" sz="8000"/>
              <a:t>düzenlemek</a:t>
            </a:r>
            <a:endParaRPr lang="tr-TR" altLang="en-US" sz="8000"/>
          </a:p>
          <a:p>
            <a:r>
              <a:rPr lang="tr-TR" altLang="en-US" sz="8000"/>
              <a:t>Gönüllü öğrencilerin </a:t>
            </a:r>
            <a:r>
              <a:rPr lang="tr-TR" altLang="en-US" sz="8000">
                <a:solidFill>
                  <a:srgbClr val="FF0000"/>
                </a:solidFill>
              </a:rPr>
              <a:t>etkinlik programınlarını izlemek</a:t>
            </a:r>
            <a:r>
              <a:rPr lang="tr-TR" altLang="en-US" sz="8000"/>
              <a:t>, gerekirse yol göstermek</a:t>
            </a:r>
            <a:endParaRPr lang="tr-TR" altLang="en-US" sz="8000"/>
          </a:p>
          <a:p>
            <a:r>
              <a:rPr lang="tr-TR" altLang="en-US" sz="8000">
                <a:solidFill>
                  <a:srgbClr val="FF0000"/>
                </a:solidFill>
              </a:rPr>
              <a:t>Gönüllü raporlarını,</a:t>
            </a:r>
            <a:r>
              <a:rPr lang="tr-TR" altLang="en-US" sz="8000"/>
              <a:t> harcama belgelerini kontrol etmek</a:t>
            </a:r>
            <a:endParaRPr lang="tr-TR" altLang="en-US" sz="8000"/>
          </a:p>
          <a:p>
            <a:endParaRPr lang="tr-TR" altLang="en-US" sz="8000"/>
          </a:p>
          <a:p>
            <a:endParaRPr lang="tr-TR" altLang="en-US" sz="8000"/>
          </a:p>
          <a:p>
            <a:endParaRPr lang="tr-TR" altLang="en-US"/>
          </a:p>
          <a:p>
            <a:r>
              <a:rPr lang="tr-TR" altLang="en-US"/>
              <a:t> </a:t>
            </a:r>
            <a:endParaRPr lang="tr-TR" altLang="en-US"/>
          </a:p>
          <a:p>
            <a:endParaRPr lang="tr-T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V="1">
            <a:off x="913765" y="6248400"/>
            <a:ext cx="10264140" cy="305435"/>
          </a:xfrm>
        </p:spPr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425450"/>
            <a:ext cx="10353675" cy="1014095"/>
          </a:xfrm>
        </p:spPr>
        <p:txBody>
          <a:bodyPr/>
          <a:p>
            <a:r>
              <a:rPr lang="tr-TR" altLang="en-US">
                <a:sym typeface="+mn-ea"/>
              </a:rPr>
              <a:t>Koordİnasyon Kurulunun Görevlerİ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65" y="1439545"/>
            <a:ext cx="10353675" cy="4351655"/>
          </a:xfrm>
        </p:spPr>
        <p:txBody>
          <a:bodyPr>
            <a:normAutofit lnSpcReduction="10000"/>
          </a:bodyPr>
          <a:p>
            <a:r>
              <a:rPr lang="tr-TR" altLang="en-US"/>
              <a:t>1- Projenin safhalarıyla ilgili </a:t>
            </a:r>
            <a:r>
              <a:rPr lang="tr-TR" altLang="en-US">
                <a:solidFill>
                  <a:srgbClr val="FF0000"/>
                </a:solidFill>
              </a:rPr>
              <a:t>kararları birlikte almak ve uygulamak</a:t>
            </a:r>
            <a:endParaRPr lang="tr-TR" altLang="en-US"/>
          </a:p>
          <a:p>
            <a:r>
              <a:rPr lang="tr-TR" altLang="en-US"/>
              <a:t>2- Hedeflenen öğrenci sayısına ulaşmak için </a:t>
            </a:r>
            <a:r>
              <a:rPr lang="tr-TR" altLang="en-US" b="1">
                <a:solidFill>
                  <a:srgbClr val="FF0000"/>
                </a:solidFill>
              </a:rPr>
              <a:t>ortak stratejiler </a:t>
            </a:r>
            <a:r>
              <a:rPr lang="tr-TR" altLang="en-US"/>
              <a:t>geliştirmek</a:t>
            </a:r>
            <a:endParaRPr lang="tr-TR" altLang="en-US"/>
          </a:p>
          <a:p>
            <a:r>
              <a:rPr lang="tr-TR" altLang="en-US"/>
              <a:t>3- Gönüllülere sağlanacak </a:t>
            </a:r>
            <a:r>
              <a:rPr lang="tr-TR" altLang="en-US">
                <a:solidFill>
                  <a:srgbClr val="FF0000"/>
                </a:solidFill>
              </a:rPr>
              <a:t>maddi destekler için ortak stratejiler</a:t>
            </a:r>
            <a:r>
              <a:rPr lang="tr-TR" altLang="en-US"/>
              <a:t> geliştirmek</a:t>
            </a:r>
            <a:endParaRPr lang="tr-TR" altLang="en-US"/>
          </a:p>
          <a:p>
            <a:r>
              <a:rPr lang="tr-TR" altLang="en-US"/>
              <a:t>4- Whatsapp grubu üzerinden sürekli </a:t>
            </a:r>
            <a:r>
              <a:rPr lang="tr-TR" altLang="en-US">
                <a:solidFill>
                  <a:srgbClr val="FF0000"/>
                </a:solidFill>
              </a:rPr>
              <a:t>iletişim içinde kalmak</a:t>
            </a:r>
            <a:endParaRPr lang="tr-TR" altLang="en-US"/>
          </a:p>
          <a:p>
            <a:r>
              <a:rPr lang="tr-TR" altLang="en-US"/>
              <a:t>5- Toplantı ve eğitim modüllerini birlikte izleyerek </a:t>
            </a:r>
            <a:r>
              <a:rPr lang="tr-TR" altLang="en-US">
                <a:solidFill>
                  <a:srgbClr val="FF0000"/>
                </a:solidFill>
              </a:rPr>
              <a:t>gerekli düzeltmeleri yapmak</a:t>
            </a:r>
            <a:endParaRPr lang="tr-TR" altLang="en-US"/>
          </a:p>
          <a:p>
            <a:r>
              <a:rPr lang="tr-TR" altLang="en-US"/>
              <a:t>6- Temmuz ve Ağustos aylarında </a:t>
            </a:r>
            <a:r>
              <a:rPr lang="tr-TR" altLang="en-US">
                <a:solidFill>
                  <a:srgbClr val="FF0000"/>
                </a:solidFill>
              </a:rPr>
              <a:t>15 günde bir çevrimiçi toplanarak </a:t>
            </a:r>
            <a:r>
              <a:rPr lang="tr-TR" altLang="en-US"/>
              <a:t>gönüllü öğrencilerin etkinlik programlarını değerlendirmek</a:t>
            </a:r>
            <a:endParaRPr lang="tr-TR" altLang="en-US"/>
          </a:p>
          <a:p>
            <a:r>
              <a:rPr lang="tr-TR" altLang="en-US"/>
              <a:t>7- Eylül ayında Gönüllü öğrencilerin </a:t>
            </a:r>
            <a:r>
              <a:rPr lang="tr-TR" altLang="en-US">
                <a:solidFill>
                  <a:srgbClr val="FF0000"/>
                </a:solidFill>
              </a:rPr>
              <a:t>raporlarının tamamlanmasını sağlamak</a:t>
            </a:r>
            <a:endParaRPr lang="tr-TR" altLang="en-US">
              <a:solidFill>
                <a:srgbClr val="FF0000"/>
              </a:solidFill>
            </a:endParaRPr>
          </a:p>
          <a:p>
            <a:r>
              <a:rPr lang="tr-TR" altLang="en-US"/>
              <a:t>8- Ekim ayında TÜKD ailesinin üye ve bursiyerleriyle katılım sağlayacağı bir tarihte </a:t>
            </a:r>
            <a:r>
              <a:rPr lang="tr-TR" altLang="en-US">
                <a:solidFill>
                  <a:srgbClr val="FF0000"/>
                </a:solidFill>
              </a:rPr>
              <a:t>projenin değerlendirme toplantısını yapmak. </a:t>
            </a:r>
            <a:endParaRPr lang="tr-TR" alt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tr-TR"/>
              <a:t>PROF. DR. FULYA SARVAN</a:t>
            </a:r>
            <a:endParaRPr lang="tr-TR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87*491"/>
  <p:tag name="TABLE_ENDDRAG_RECT" val="44*49*887*491"/>
</p:tagLst>
</file>

<file path=ppt/tags/tag2.xml><?xml version="1.0" encoding="utf-8"?>
<p:tagLst xmlns:p="http://schemas.openxmlformats.org/presentationml/2006/main">
  <p:tag name="TABLE_ENDDRAG_ORIGIN_RECT" val="915*516"/>
  <p:tag name="TABLE_ENDDRAG_RECT" val="16*18*915*5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7213</Words>
  <Application>WPS Presentation</Application>
  <PresentationFormat>Geniş ekran</PresentationFormat>
  <Paragraphs>245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Bookman Old Style</vt:lpstr>
      <vt:lpstr>Rockwell</vt:lpstr>
      <vt:lpstr>Microsoft YaHei</vt:lpstr>
      <vt:lpstr>Arial Unicode MS</vt:lpstr>
      <vt:lpstr>Calibri</vt:lpstr>
      <vt:lpstr>Damask</vt:lpstr>
      <vt:lpstr>YURDUMA IŞIK OL PROJESİ KOORDİNASYON KURULU TOPLANTISI</vt:lpstr>
      <vt:lpstr>TOPLANTI GÜNDEMİ</vt:lpstr>
      <vt:lpstr>Projenİn anahatları</vt:lpstr>
      <vt:lpstr>EĞİTİM PROGRAMI</vt:lpstr>
      <vt:lpstr>ETKİNLİK SEÇENEKLERİ TABLOSU</vt:lpstr>
      <vt:lpstr>Proje takvİmİ  </vt:lpstr>
      <vt:lpstr>Duyuru stratejİsİnİn gözden geçİrİlMESİ</vt:lpstr>
      <vt:lpstr>şube temsİLCİLERİNİN GÖREVLERİ</vt:lpstr>
      <vt:lpstr>Koordİnasyon Kurulunun Görevlerİ</vt:lpstr>
      <vt:lpstr>Gönüllü Öğrencİlerİ İzleme ARAÇLARI</vt:lpstr>
      <vt:lpstr>İSTANBUL ŞUBE GÖNÜLLÜ KURALLARI</vt:lpstr>
      <vt:lpstr>karşılaşabİleceğİmİz sorunlar</vt:lpstr>
      <vt:lpstr>YOLUMUZ AÇIK OLSUN   YURDUMA IŞIK OLSUN   ARKADAŞLARIM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 Yüzyılda Kadın Liderliği</dc:title>
  <dc:creator>Hasan Sarvan</dc:creator>
  <cp:lastModifiedBy>tukd antalya</cp:lastModifiedBy>
  <cp:revision>24</cp:revision>
  <dcterms:created xsi:type="dcterms:W3CDTF">2022-10-13T18:40:00Z</dcterms:created>
  <dcterms:modified xsi:type="dcterms:W3CDTF">2024-08-26T15:08:41Z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80F2727720174F3FA24BD6A9B7C2150A_13</vt:lpwstr>
  </property>
  <property fmtid="{D5CDD505-2E9C-101B-9397-08002B2CF9AE}" pid="3" name="KSOProductBuildVer">
    <vt:lpwstr>1033-12.2.0.17562</vt:lpwstr>
  </property>
</Properties>
</file>