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65" r:id="rId4"/>
    <p:sldId id="260" r:id="rId5"/>
    <p:sldId id="280" r:id="rId6"/>
    <p:sldId id="281" r:id="rId8"/>
    <p:sldId id="261" r:id="rId9"/>
    <p:sldId id="282" r:id="rId10"/>
    <p:sldId id="290" r:id="rId11"/>
    <p:sldId id="274" r:id="rId12"/>
    <p:sldId id="262" r:id="rId13"/>
    <p:sldId id="275" r:id="rId14"/>
    <p:sldId id="296" r:id="rId15"/>
    <p:sldId id="297" r:id="rId16"/>
    <p:sldId id="299" r:id="rId17"/>
    <p:sldId id="277"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tr-TR"/>
          </a:p>
        </p:txBody>
      </p:sp>
      <p:sp>
        <p:nvSpPr>
          <p:cNvPr id="4" name="Veri Yer Tutucusu 3"/>
          <p:cNvSpPr>
            <a:spLocks noGrp="1"/>
          </p:cNvSpPr>
          <p:nvPr>
            <p:ph type="dt" sz="half" idx="10"/>
          </p:nvPr>
        </p:nvSpPr>
        <p:spPr/>
        <p:txBody>
          <a:bodyPr/>
          <a:lstStyle/>
          <a:p>
            <a:fld id="{C5910527-D3C1-469C-B95C-F1C6D4A0231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10"/>
          </p:nvPr>
        </p:nvSpPr>
        <p:spPr/>
        <p:txBody>
          <a:bodyPr/>
          <a:lstStyle/>
          <a:p>
            <a:fld id="{C5910527-D3C1-469C-B95C-F1C6D4A0231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10"/>
          </p:nvPr>
        </p:nvSpPr>
        <p:spPr/>
        <p:txBody>
          <a:bodyPr/>
          <a:lstStyle/>
          <a:p>
            <a:fld id="{C5910527-D3C1-469C-B95C-F1C6D4A0231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endParaRPr lang="tr-TR"/>
          </a:p>
        </p:txBody>
      </p:sp>
      <p:sp>
        <p:nvSpPr>
          <p:cNvPr id="3" name="İçerik Yer Tutucusu 2"/>
          <p:cNvSpPr>
            <a:spLocks noGrp="1"/>
          </p:cNvSpPr>
          <p:nvPr>
            <p:ph idx="1" hasCustomPrompt="1"/>
          </p:nvPr>
        </p:nvSpPr>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10"/>
          </p:nvPr>
        </p:nvSpPr>
        <p:spPr/>
        <p:txBody>
          <a:bodyPr/>
          <a:lstStyle/>
          <a:p>
            <a:fld id="{C5910527-D3C1-469C-B95C-F1C6D4A0231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endParaRPr lang="tr-TR"/>
          </a:p>
        </p:txBody>
      </p:sp>
      <p:sp>
        <p:nvSpPr>
          <p:cNvPr id="4" name="Veri Yer Tutucusu 3"/>
          <p:cNvSpPr>
            <a:spLocks noGrp="1"/>
          </p:cNvSpPr>
          <p:nvPr>
            <p:ph type="dt" sz="half" idx="10"/>
          </p:nvPr>
        </p:nvSpPr>
        <p:spPr/>
        <p:txBody>
          <a:bodyPr/>
          <a:lstStyle/>
          <a:p>
            <a:fld id="{C5910527-D3C1-469C-B95C-F1C6D4A0231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Veri Yer Tutucusu 4"/>
          <p:cNvSpPr>
            <a:spLocks noGrp="1"/>
          </p:cNvSpPr>
          <p:nvPr>
            <p:ph type="dt" sz="half" idx="10"/>
          </p:nvPr>
        </p:nvSpPr>
        <p:spPr/>
        <p:txBody>
          <a:bodyPr/>
          <a:lstStyle/>
          <a:p>
            <a:fld id="{C5910527-D3C1-469C-B95C-F1C6D4A02319}"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7" name="Veri Yer Tutucusu 6"/>
          <p:cNvSpPr>
            <a:spLocks noGrp="1"/>
          </p:cNvSpPr>
          <p:nvPr>
            <p:ph type="dt" sz="half" idx="10"/>
          </p:nvPr>
        </p:nvSpPr>
        <p:spPr/>
        <p:txBody>
          <a:bodyPr/>
          <a:lstStyle/>
          <a:p>
            <a:fld id="{C5910527-D3C1-469C-B95C-F1C6D4A02319}"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endParaRPr lang="tr-TR"/>
          </a:p>
        </p:txBody>
      </p:sp>
      <p:sp>
        <p:nvSpPr>
          <p:cNvPr id="3" name="Veri Yer Tutucusu 2"/>
          <p:cNvSpPr>
            <a:spLocks noGrp="1"/>
          </p:cNvSpPr>
          <p:nvPr>
            <p:ph type="dt" sz="half" idx="10"/>
          </p:nvPr>
        </p:nvSpPr>
        <p:spPr/>
        <p:txBody>
          <a:bodyPr/>
          <a:lstStyle/>
          <a:p>
            <a:fld id="{C5910527-D3C1-469C-B95C-F1C6D4A02319}"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5910527-D3C1-469C-B95C-F1C6D4A02319}"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endParaRPr lang="tr-TR"/>
          </a:p>
        </p:txBody>
      </p:sp>
      <p:sp>
        <p:nvSpPr>
          <p:cNvPr id="5" name="Veri Yer Tutucusu 4"/>
          <p:cNvSpPr>
            <a:spLocks noGrp="1"/>
          </p:cNvSpPr>
          <p:nvPr>
            <p:ph type="dt" sz="half" idx="10"/>
          </p:nvPr>
        </p:nvSpPr>
        <p:spPr/>
        <p:txBody>
          <a:bodyPr/>
          <a:lstStyle/>
          <a:p>
            <a:fld id="{C5910527-D3C1-469C-B95C-F1C6D4A02319}"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endParaRPr lang="tr-TR"/>
          </a:p>
        </p:txBody>
      </p:sp>
      <p:sp>
        <p:nvSpPr>
          <p:cNvPr id="5" name="Veri Yer Tutucusu 4"/>
          <p:cNvSpPr>
            <a:spLocks noGrp="1"/>
          </p:cNvSpPr>
          <p:nvPr>
            <p:ph type="dt" sz="half" idx="10"/>
          </p:nvPr>
        </p:nvSpPr>
        <p:spPr/>
        <p:txBody>
          <a:bodyPr/>
          <a:lstStyle/>
          <a:p>
            <a:fld id="{C5910527-D3C1-469C-B95C-F1C6D4A02319}"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844F6C-5568-40AB-ABCB-1F6CB381DA90}"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10527-D3C1-469C-B95C-F1C6D4A02319}"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44F6C-5568-40AB-ABCB-1F6CB381DA90}"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77010" y="1304925"/>
            <a:ext cx="9144000" cy="3571875"/>
          </a:xfrm>
          <a:blipFill>
            <a:blip r:embed="rId1"/>
          </a:blipFill>
        </p:spPr>
        <p:txBody>
          <a:bodyPr>
            <a:normAutofit fontScale="90000"/>
          </a:bodyPr>
          <a:lstStyle/>
          <a:p>
            <a:br>
              <a:rPr lang="tr-TR" sz="4400" b="1" dirty="0"/>
            </a:br>
            <a:br>
              <a:rPr lang="tr-TR" sz="4400" b="1" dirty="0"/>
            </a:br>
            <a:br>
              <a:rPr lang="tr-TR" sz="4400" b="1" dirty="0"/>
            </a:br>
            <a:br>
              <a:rPr lang="tr-TR" sz="4400" b="1" dirty="0"/>
            </a:br>
            <a:r>
              <a:rPr lang="tr-TR" sz="4900" b="1" dirty="0">
                <a:solidFill>
                  <a:schemeClr val="accent5">
                    <a:lumMod val="75000"/>
                  </a:schemeClr>
                </a:solidFill>
              </a:rPr>
              <a:t>TÜRK ÜNİVERSİTELİ KADINLAR DERNEĞİ ANTALYA ŞUBESİ </a:t>
            </a:r>
            <a:br>
              <a:rPr lang="tr-TR" sz="4900" b="1" dirty="0">
                <a:solidFill>
                  <a:schemeClr val="accent5">
                    <a:lumMod val="75000"/>
                  </a:schemeClr>
                </a:solidFill>
              </a:rPr>
            </a:br>
            <a:r>
              <a:rPr lang="tr-TR" sz="4900" b="1" dirty="0">
                <a:solidFill>
                  <a:schemeClr val="accent5">
                    <a:lumMod val="75000"/>
                  </a:schemeClr>
                </a:solidFill>
              </a:rPr>
              <a:t>36. KURULUŞ YILDÖNÜMÜ</a:t>
            </a:r>
            <a:br>
              <a:rPr lang="tr-TR" sz="4900" b="1" dirty="0">
                <a:solidFill>
                  <a:schemeClr val="accent5">
                    <a:lumMod val="75000"/>
                  </a:schemeClr>
                </a:solidFill>
              </a:rPr>
            </a:br>
            <a:r>
              <a:rPr lang="tr-TR" sz="4000" b="1" dirty="0">
                <a:solidFill>
                  <a:schemeClr val="accent5">
                    <a:lumMod val="75000"/>
                  </a:schemeClr>
                </a:solidFill>
              </a:rPr>
              <a:t>27 OCAK 2024</a:t>
            </a:r>
            <a:br>
              <a:rPr lang="tr-TR" sz="4000" b="1" dirty="0">
                <a:solidFill>
                  <a:schemeClr val="accent5">
                    <a:lumMod val="75000"/>
                  </a:schemeClr>
                </a:solidFill>
              </a:rPr>
            </a:br>
            <a:endParaRPr lang="tr-TR" sz="4000" b="1" dirty="0">
              <a:solidFill>
                <a:schemeClr val="accent5">
                  <a:lumMod val="75000"/>
                </a:schemeClr>
              </a:solidFill>
            </a:endParaRPr>
          </a:p>
        </p:txBody>
      </p:sp>
      <p:sp>
        <p:nvSpPr>
          <p:cNvPr id="3" name="Alt Başlık 2"/>
          <p:cNvSpPr>
            <a:spLocks noGrp="1"/>
          </p:cNvSpPr>
          <p:nvPr>
            <p:ph type="subTitle" idx="1"/>
          </p:nvPr>
        </p:nvSpPr>
        <p:spPr>
          <a:xfrm>
            <a:off x="1524000" y="4520484"/>
            <a:ext cx="9144000" cy="1468191"/>
          </a:xfrm>
        </p:spPr>
        <p:txBody>
          <a:bodyPr>
            <a:noAutofit/>
          </a:bodyPr>
          <a:lstStyle/>
          <a:p>
            <a:endParaRPr lang="tr-TR" sz="1900" b="1" dirty="0">
              <a:solidFill>
                <a:schemeClr val="accent5">
                  <a:lumMod val="75000"/>
                </a:schemeClr>
              </a:solidFill>
              <a:sym typeface="+mn-ea"/>
            </a:endParaRPr>
          </a:p>
          <a:p>
            <a:r>
              <a:rPr lang="tr-TR" sz="2700" b="1" dirty="0">
                <a:solidFill>
                  <a:schemeClr val="accent5">
                    <a:lumMod val="75000"/>
                  </a:schemeClr>
                </a:solidFill>
                <a:sym typeface="+mn-ea"/>
              </a:rPr>
              <a:t>OCAK 2022 –OCAK 2024 </a:t>
            </a:r>
            <a:br>
              <a:rPr lang="tr-TR" sz="2700" b="1" dirty="0">
                <a:solidFill>
                  <a:schemeClr val="accent5">
                    <a:lumMod val="75000"/>
                  </a:schemeClr>
                </a:solidFill>
                <a:sym typeface="+mn-ea"/>
              </a:rPr>
            </a:br>
            <a:r>
              <a:rPr lang="tr-TR" sz="2700" b="1" dirty="0">
                <a:solidFill>
                  <a:schemeClr val="accent5">
                    <a:lumMod val="75000"/>
                  </a:schemeClr>
                </a:solidFill>
                <a:sym typeface="+mn-ea"/>
              </a:rPr>
              <a:t>FAALİYETLERİMİZ</a:t>
            </a:r>
            <a:endParaRPr lang="tr-TR" sz="2700" b="1" dirty="0">
              <a:solidFill>
                <a:srgbClr val="C00000"/>
              </a:solidFill>
            </a:endParaRPr>
          </a:p>
          <a:p>
            <a:r>
              <a:rPr lang="tr-TR" sz="2700" b="1" dirty="0">
                <a:solidFill>
                  <a:srgbClr val="C00000"/>
                </a:solidFill>
              </a:rPr>
              <a:t>ANTALYA</a:t>
            </a:r>
            <a:endParaRPr lang="tr-TR" sz="2700" b="1" dirty="0">
              <a:solidFill>
                <a:srgbClr val="C00000"/>
              </a:solidFill>
            </a:endParaRPr>
          </a:p>
        </p:txBody>
      </p:sp>
      <p:pic>
        <p:nvPicPr>
          <p:cNvPr id="4" name="Resim 3" descr="http://my.veriyum.net/~tukdorg/wp-content/uploads/2015/03/logo.png"/>
          <p:cNvPicPr/>
          <p:nvPr/>
        </p:nvPicPr>
        <p:blipFill>
          <a:blip r:embed="rId2">
            <a:extLst>
              <a:ext uri="{28A0092B-C50C-407E-A947-70E740481C1C}">
                <a14:useLocalDpi xmlns:a14="http://schemas.microsoft.com/office/drawing/2010/main" val="0"/>
              </a:ext>
            </a:extLst>
          </a:blip>
          <a:srcRect/>
          <a:stretch>
            <a:fillRect/>
          </a:stretch>
        </p:blipFill>
        <p:spPr bwMode="auto">
          <a:xfrm>
            <a:off x="5168900" y="473075"/>
            <a:ext cx="1387475" cy="1267460"/>
          </a:xfrm>
          <a:prstGeom prst="rect">
            <a:avLst/>
          </a:prstGeom>
          <a:noFill/>
          <a:ln>
            <a:noFill/>
          </a:ln>
        </p:spPr>
      </p:pic>
      <p:pic>
        <p:nvPicPr>
          <p:cNvPr id="6" name="Resim 1" descr="C:\Users\aynur-\Desktop\logo.png"/>
          <p:cNvPicPr>
            <a:picLocks noChangeAspect="1" noChangeArrowheads="1"/>
          </p:cNvPicPr>
          <p:nvPr/>
        </p:nvPicPr>
        <p:blipFill>
          <a:blip r:embed="rId3" cstate="print"/>
          <a:srcRect/>
          <a:stretch>
            <a:fillRect/>
          </a:stretch>
        </p:blipFill>
        <p:spPr>
          <a:xfrm>
            <a:off x="5168900" y="473075"/>
            <a:ext cx="1616710" cy="13239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0090" y="257175"/>
            <a:ext cx="10633710" cy="880745"/>
          </a:xfrm>
        </p:spPr>
        <p:txBody>
          <a:bodyPr>
            <a:normAutofit fontScale="90000"/>
          </a:bodyPr>
          <a:lstStyle/>
          <a:p>
            <a:pPr algn="ctr"/>
            <a:r>
              <a:rPr lang="tr-TR" sz="4445" b="1" dirty="0">
                <a:solidFill>
                  <a:srgbClr val="0070C0"/>
                </a:solidFill>
                <a:sym typeface="+mn-ea"/>
              </a:rPr>
              <a:t>GERÇEKLEŞTİRDİĞİMİZ PROJE FAALİYETLERİ </a:t>
            </a:r>
            <a:br>
              <a:rPr lang="tr-TR" sz="4445" b="1" dirty="0">
                <a:solidFill>
                  <a:srgbClr val="0070C0"/>
                </a:solidFill>
                <a:sym typeface="+mn-ea"/>
              </a:rPr>
            </a:br>
            <a:endParaRPr lang="tr-TR" sz="4445" dirty="0">
              <a:solidFill>
                <a:srgbClr val="0070C0"/>
              </a:solidFill>
            </a:endParaRPr>
          </a:p>
        </p:txBody>
      </p:sp>
      <p:graphicFrame>
        <p:nvGraphicFramePr>
          <p:cNvPr id="4" name="İçerik Yer Tutucusu 3"/>
          <p:cNvGraphicFramePr>
            <a:graphicFrameLocks noGrp="1"/>
          </p:cNvGraphicFramePr>
          <p:nvPr>
            <p:ph idx="1"/>
          </p:nvPr>
        </p:nvGraphicFramePr>
        <p:xfrm>
          <a:off x="306070" y="779145"/>
          <a:ext cx="11047730" cy="6101080"/>
        </p:xfrm>
        <a:graphic>
          <a:graphicData uri="http://schemas.openxmlformats.org/drawingml/2006/table">
            <a:tbl>
              <a:tblPr firstRow="1" firstCol="1" bandRow="1">
                <a:tableStyleId>{5C22544A-7EE6-4342-B048-85BDC9FD1C3A}</a:tableStyleId>
              </a:tblPr>
              <a:tblGrid>
                <a:gridCol w="628650"/>
                <a:gridCol w="1101725"/>
                <a:gridCol w="3980815"/>
                <a:gridCol w="1577340"/>
                <a:gridCol w="2745740"/>
                <a:gridCol w="1013460"/>
              </a:tblGrid>
              <a:tr h="408940">
                <a:tc>
                  <a:txBody>
                    <a:bodyPr/>
                    <a:lstStyle/>
                    <a:p>
                      <a:pPr>
                        <a:lnSpc>
                          <a:spcPct val="107000"/>
                        </a:lnSpc>
                        <a:spcAft>
                          <a:spcPts val="0"/>
                        </a:spcAft>
                      </a:pPr>
                      <a:r>
                        <a:rPr lang="tr-TR" sz="1800" dirty="0">
                          <a:effectLst/>
                        </a:rPr>
                        <a:t>NO</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effectLst/>
                        </a:rPr>
                        <a:t>TARİH</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effectLst/>
                        </a:rPr>
                        <a:t>PROJE /FAALİYET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effectLst/>
                        </a:rPr>
                        <a:t>YER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effectLst/>
                        </a:rPr>
                        <a:t>VARSA ORTAKLAR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effectLst/>
                        </a:rPr>
                        <a:t>KATILIM</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4240">
                <a:tc>
                  <a:txBody>
                    <a:bodyPr/>
                    <a:lstStyle/>
                    <a:p>
                      <a:pPr>
                        <a:lnSpc>
                          <a:spcPct val="107000"/>
                        </a:lnSpc>
                        <a:spcAft>
                          <a:spcPts val="0"/>
                        </a:spcAft>
                      </a:pPr>
                      <a:r>
                        <a:rPr lang="tr-TR" sz="1400">
                          <a:effectLst/>
                        </a:rPr>
                        <a:t> 1 </a:t>
                      </a:r>
                      <a:endParaRPr lang="tr-TR" sz="1400">
                        <a:effectLst/>
                      </a:endParaRPr>
                    </a:p>
                    <a:p>
                      <a:pPr>
                        <a:lnSpc>
                          <a:spcPct val="107000"/>
                        </a:lnSpc>
                        <a:spcAft>
                          <a:spcPts val="0"/>
                        </a:spcAft>
                      </a:pPr>
                      <a:r>
                        <a:rPr lang="tr-TR" sz="14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effectLst/>
                        </a:rPr>
                        <a:t> 8-22 Mart 2022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effectLst/>
                        </a:rPr>
                        <a:t> </a:t>
                      </a: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Antalya’da Medya Dilini Dönüştürüyoruz Projesi Eşitlikçi Medya Dili Eğitim Seminerleri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effectLst/>
                        </a:rPr>
                        <a:t> Zoom üzerinden 10 saat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effectLst/>
                        </a:rPr>
                        <a:t> Akdeniz Üniversitesi İletişim Fakültesi öğrencileri ve Antalya Gazeteciler Cemiyeti gazetecileri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effectLst/>
                        </a:rPr>
                        <a:t> 60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83895">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1 Nisan 2022</a:t>
                      </a:r>
                      <a:endParaRPr lang="tr-TR" sz="14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Antalya’da Medya Dilini Dönüştürüyoruz Projesi Eşitlikçi Medya Dili Eğitimi Sertifika Töreni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Akdeniz Üniversitesi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İletişim Fakültesi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Akdeniz Üniversitesi İletişim Fakültesi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Antalya Gazeteciler Cemiyeti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200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139825">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11 Ekim 2022/ </a:t>
                      </a:r>
                      <a:endParaRPr lang="tr-TR" sz="1400">
                        <a:effectLst/>
                        <a:latin typeface="Calibri" panose="020F0502020204030204" pitchFamily="34" charset="0"/>
                        <a:ea typeface="Calibri" panose="020F0502020204030204" pitchFamily="34" charset="0"/>
                        <a:cs typeface="Times New Roman" panose="02020603050405020304" pitchFamily="18" charset="0"/>
                        <a:sym typeface="+mn-ea"/>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10 Ekim 2023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Dünya Kız Çocukları Günü Ödüllü Resim Yarışması Ödül Töreni /Sergi açılışı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Muratpaşa Belediyesi ASSİM Salonu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Erdem Bayazıt Salonu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İnönü Ortaokulu/ Muratpaşa Belediyesi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Ali Rıza Altıntaş Ortaokulu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100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250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1186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25 Kasım 2022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“Şiddete Karşı Medya Diline yeni yaklaşımlar” Panelinde Prof. Dr. Fulya Sarvan’ın Antalya Eşitlikçi Medya Dili İzleme Çalışması Raporu” Sunumu ve Eşitlikçi Medya Dili Ödülleri Töreni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Akdeniz Üniversitesi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İletişim Fakültesi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Akdeniz Üniversitesi İletişim Fakültesi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sym typeface="+mn-ea"/>
                        </a:rPr>
                        <a:t>Antalya Gazeteciler Cemiyeti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250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7635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10 Mart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19 Haziran</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15 Eylül  2023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Kadın Yoksulluğu Çalıştayı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Çalıştay Raporunun Antalya STK’ları ile paylaşımı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Çalıştay raporunun internet üzerinden paylaşımı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ATSO Konferans Salonu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Akdeniz Üniversitesi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ATSO / TOBB Antalya KGK</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Davetli Kadın STK’lar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İlgili kurumlar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124</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30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300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7597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6</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27 Kasım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2023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buNone/>
                      </a:pPr>
                      <a:r>
                        <a:rPr lang="en-US" sz="1400">
                          <a:sym typeface="+mn-ea"/>
                        </a:rPr>
                        <a:t>Y</a:t>
                      </a:r>
                      <a:r>
                        <a:rPr lang="tr-TR" altLang="en-US" sz="1400">
                          <a:sym typeface="+mn-ea"/>
                        </a:rPr>
                        <a:t>erli </a:t>
                      </a:r>
                      <a:r>
                        <a:rPr lang="en-US" sz="1400">
                          <a:sym typeface="+mn-ea"/>
                        </a:rPr>
                        <a:t>T</a:t>
                      </a:r>
                      <a:r>
                        <a:rPr lang="tr-TR" altLang="en-US" sz="1400">
                          <a:sym typeface="+mn-ea"/>
                        </a:rPr>
                        <a:t>elevizyon</a:t>
                      </a:r>
                      <a:r>
                        <a:rPr lang="en-US" sz="1400">
                          <a:sym typeface="+mn-ea"/>
                        </a:rPr>
                        <a:t> D</a:t>
                      </a:r>
                      <a:r>
                        <a:rPr lang="tr-TR" altLang="en-US" sz="1400">
                          <a:sym typeface="+mn-ea"/>
                        </a:rPr>
                        <a:t>izilerinin</a:t>
                      </a:r>
                      <a:r>
                        <a:rPr lang="en-US" sz="1400">
                          <a:sym typeface="+mn-ea"/>
                        </a:rPr>
                        <a:t> T</a:t>
                      </a:r>
                      <a:r>
                        <a:rPr lang="tr-TR" altLang="en-US" sz="1400">
                          <a:sym typeface="+mn-ea"/>
                        </a:rPr>
                        <a:t>oplumsal </a:t>
                      </a:r>
                      <a:r>
                        <a:rPr lang="en-US" sz="1400">
                          <a:sym typeface="+mn-ea"/>
                        </a:rPr>
                        <a:t> C</a:t>
                      </a:r>
                      <a:r>
                        <a:rPr lang="tr-TR" altLang="en-US" sz="1400">
                          <a:sym typeface="+mn-ea"/>
                        </a:rPr>
                        <a:t>insiyet</a:t>
                      </a:r>
                      <a:r>
                        <a:rPr lang="en-US" sz="1400">
                          <a:sym typeface="+mn-ea"/>
                        </a:rPr>
                        <a:t> </a:t>
                      </a:r>
                      <a:r>
                        <a:rPr lang="tr-TR" altLang="en-US" sz="1400">
                          <a:sym typeface="+mn-ea"/>
                        </a:rPr>
                        <a:t>ve</a:t>
                      </a:r>
                      <a:r>
                        <a:rPr lang="en-US" sz="1400">
                          <a:sym typeface="+mn-ea"/>
                        </a:rPr>
                        <a:t> Ş</a:t>
                      </a:r>
                      <a:r>
                        <a:rPr lang="tr-TR" altLang="en-US" sz="1400">
                          <a:sym typeface="+mn-ea"/>
                        </a:rPr>
                        <a:t>iddet</a:t>
                      </a:r>
                      <a:r>
                        <a:rPr lang="en-US" sz="1400">
                          <a:sym typeface="+mn-ea"/>
                        </a:rPr>
                        <a:t> K</a:t>
                      </a:r>
                      <a:r>
                        <a:rPr lang="tr-TR" altLang="en-US" sz="1400">
                          <a:sym typeface="+mn-ea"/>
                        </a:rPr>
                        <a:t>arnesi Proje Raporunun 26 STK’nın Katılımı Basın Toplantısı </a:t>
                      </a:r>
                      <a:endParaRPr lang="tr-TR" altLang="en-US" sz="14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altLang="en-US" sz="1400">
                          <a:sym typeface="+mn-ea"/>
                        </a:rPr>
                        <a:t>Antalya Gazeteciler Cemiyeti</a:t>
                      </a:r>
                      <a:endParaRPr lang="tr-TR" altLang="en-US" sz="14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 26 STK</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40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3" name="Table 2"/>
          <p:cNvGraphicFramePr/>
          <p:nvPr/>
        </p:nvGraphicFramePr>
        <p:xfrm>
          <a:off x="6096000" y="1578483"/>
          <a:ext cx="0" cy="4254500"/>
        </p:xfrm>
        <a:graphic>
          <a:graphicData uri="http://schemas.openxmlformats.org/drawingml/2006/table">
            <a:tbl>
              <a:tblPr/>
              <a:tblGrid>
                <a:gridCol w="0"/>
                <a:gridCol w="0"/>
                <a:gridCol w="0"/>
                <a:gridCol w="0"/>
                <a:gridCol w="0"/>
                <a:gridCol w="0"/>
                <a:gridCol w="0"/>
                <a:gridCol w="0"/>
              </a:tblGrid>
              <a:tr h="2625090">
                <a:tc gridSpan="2">
                  <a:txBody>
                    <a:bodyPr/>
                    <a:p>
                      <a:pPr indent="0">
                        <a:buNone/>
                      </a:pP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solidFill>
                      <a:srgbClr val="E7E6E6"/>
                    </a:solidFill>
                  </a:tcPr>
                </a:tc>
                <a:tc hMerge="1">
                  <a:tcPr>
                    <a:lnT cap="flat">
                      <a:noFill/>
                    </a:lnT>
                    <a:lnB cap="flat">
                      <a:noFill/>
                    </a:lnB>
                  </a:tcPr>
                </a:tc>
                <a:tc gridSpan="6">
                  <a:txBody>
                    <a:bodyPr/>
                    <a:p>
                      <a:pPr indent="0">
                        <a:buNone/>
                      </a:pPr>
                      <a:r>
                        <a:rPr lang="en-US" sz="600" b="1">
                          <a:latin typeface="Times New Roman" panose="02020603050405020304" pitchFamily="18" charset="0"/>
                          <a:cs typeface="Times New Roman" panose="02020603050405020304" pitchFamily="18" charset="0"/>
                        </a:rPr>
                        <a:t>GERÇEKLEŞMİŞ PROJE ETKİNLİKLERİ </a:t>
                      </a:r>
                      <a:endParaRPr lang="en-US" sz="6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solidFill>
                      <a:srgbClr val="E7E6E6"/>
                    </a:solidFill>
                  </a:tcPr>
                </a:tc>
                <a:tc hMerge="1">
                  <a:tcPr>
                    <a:lnT cap="flat">
                      <a:noFill/>
                    </a:lnT>
                    <a:lnB cap="flat">
                      <a:noFill/>
                    </a:lnB>
                  </a:tcPr>
                </a:tc>
                <a:tc hMerge="1">
                  <a:tcPr>
                    <a:lnT cap="flat">
                      <a:noFill/>
                    </a:lnT>
                    <a:lnB cap="flat">
                      <a:noFill/>
                    </a:lnB>
                  </a:tcPr>
                </a:tc>
                <a:tc hMerge="1">
                  <a:tcPr>
                    <a:lnT cap="flat">
                      <a:noFill/>
                    </a:lnT>
                    <a:lnB cap="flat">
                      <a:noFill/>
                    </a:lnB>
                  </a:tcPr>
                </a:tc>
                <a:tc hMerge="1">
                  <a:tcPr>
                    <a:lnT cap="flat">
                      <a:noFill/>
                    </a:lnT>
                    <a:lnB cap="flat">
                      <a:noFill/>
                    </a:lnB>
                  </a:tcPr>
                </a:tc>
                <a:tc hMerge="1">
                  <a:tcPr>
                    <a:lnR cap="flat">
                      <a:noFill/>
                    </a:lnR>
                    <a:lnT cap="flat">
                      <a:noFill/>
                    </a:lnT>
                    <a:lnB cap="flat">
                      <a:noFill/>
                    </a:lnB>
                  </a:tcPr>
                </a:tc>
              </a:tr>
              <a:tr h="1629410">
                <a:tc>
                  <a:txBody>
                    <a:bodyPr/>
                    <a:p>
                      <a:pPr indent="0">
                        <a:buNone/>
                      </a:pPr>
                      <a:r>
                        <a:rPr lang="en-US" sz="600" b="0">
                          <a:latin typeface="Times New Roman" panose="02020603050405020304" pitchFamily="18" charset="0"/>
                          <a:cs typeface="Times New Roman" panose="02020603050405020304" pitchFamily="18" charset="0"/>
                        </a:rPr>
                        <a:t>No</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gridSpan="2">
                  <a:txBody>
                    <a:bodyPr/>
                    <a:p>
                      <a:pPr indent="0">
                        <a:buNone/>
                      </a:pPr>
                      <a:r>
                        <a:rPr lang="en-US" sz="600" b="0">
                          <a:latin typeface="Times New Roman" panose="02020603050405020304" pitchFamily="18" charset="0"/>
                          <a:cs typeface="Times New Roman" panose="02020603050405020304" pitchFamily="18" charset="0"/>
                        </a:rPr>
                        <a:t>İlgili Proje /Tarihi</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hMerge="1">
                  <a:tcPr>
                    <a:lnT cap="flat">
                      <a:noFill/>
                    </a:lnT>
                    <a:lnB cap="flat">
                      <a:noFill/>
                    </a:lnB>
                  </a:tcPr>
                </a:tc>
                <a:tc>
                  <a:txBody>
                    <a:bodyPr/>
                    <a:p>
                      <a:pPr indent="0">
                        <a:buNone/>
                      </a:pPr>
                      <a:r>
                        <a:rPr lang="en-US" sz="600" b="0">
                          <a:latin typeface="Times New Roman" panose="02020603050405020304" pitchFamily="18" charset="0"/>
                          <a:cs typeface="Times New Roman" panose="02020603050405020304" pitchFamily="18" charset="0"/>
                        </a:rPr>
                        <a:t>Etkinlik</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Ortaklar</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Hedef Kitle</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Katılımcı sayısı*</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İlgili SFA**Kodu</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0">
                <a:tc>
                  <a:txBody>
                    <a:bodyPr/>
                    <a:p>
                      <a:pPr indent="0">
                        <a:buNone/>
                      </a:pPr>
                      <a:r>
                        <a:rPr lang="en-US" sz="600" b="0">
                          <a:highlight>
                            <a:srgbClr val="FFFF00"/>
                          </a:highlight>
                          <a:latin typeface="Times New Roman" panose="02020603050405020304" pitchFamily="18" charset="0"/>
                          <a:cs typeface="Times New Roman" panose="02020603050405020304" pitchFamily="18" charset="0"/>
                        </a:rPr>
                        <a:t> </a:t>
                      </a:r>
                      <a:endParaRPr lang="en-US" sz="600" b="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gridSpan="2">
                  <a:txBody>
                    <a:bodyPr/>
                    <a:p>
                      <a:pPr indent="0">
                        <a:buNone/>
                      </a:pPr>
                      <a:r>
                        <a:rPr lang="en-US" sz="600" b="0">
                          <a:highlight>
                            <a:srgbClr val="FFFF00"/>
                          </a:highlight>
                          <a:latin typeface="Times New Roman" panose="02020603050405020304" pitchFamily="18" charset="0"/>
                          <a:cs typeface="Times New Roman" panose="02020603050405020304" pitchFamily="18" charset="0"/>
                        </a:rPr>
                        <a:t> </a:t>
                      </a:r>
                      <a:endParaRPr lang="en-US" sz="600" b="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hMerge="1">
                  <a:tcPr>
                    <a:lnT cap="flat">
                      <a:noFill/>
                    </a:lnT>
                    <a:lnB cap="flat">
                      <a:noFill/>
                    </a:lnB>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0">
                <a:tc>
                  <a:txBody>
                    <a:bodyPr/>
                    <a:p>
                      <a:pPr indent="0">
                        <a:buNone/>
                      </a:pPr>
                      <a:r>
                        <a:rPr lang="en-US" sz="600" b="0">
                          <a:highlight>
                            <a:srgbClr val="FFFF00"/>
                          </a:highlight>
                          <a:latin typeface="Times New Roman" panose="02020603050405020304" pitchFamily="18" charset="0"/>
                          <a:cs typeface="Times New Roman" panose="02020603050405020304" pitchFamily="18" charset="0"/>
                        </a:rPr>
                        <a:t> </a:t>
                      </a:r>
                      <a:endParaRPr lang="en-US" sz="600" b="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gridSpan="2">
                  <a:txBody>
                    <a:bodyPr/>
                    <a:p>
                      <a:pPr indent="0">
                        <a:buNone/>
                      </a:pPr>
                      <a:r>
                        <a:rPr lang="en-US" sz="600" b="0">
                          <a:highlight>
                            <a:srgbClr val="FFFF00"/>
                          </a:highlight>
                          <a:latin typeface="Times New Roman" panose="02020603050405020304" pitchFamily="18" charset="0"/>
                          <a:cs typeface="Times New Roman" panose="02020603050405020304" pitchFamily="18" charset="0"/>
                        </a:rPr>
                        <a:t> </a:t>
                      </a:r>
                      <a:endParaRPr lang="en-US" sz="600" b="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hMerge="1">
                  <a:tcPr>
                    <a:lnT cap="flat">
                      <a:noFill/>
                    </a:lnT>
                    <a:lnB cap="flat">
                      <a:noFill/>
                    </a:lnB>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r h="0">
                <a:tc>
                  <a:txBody>
                    <a:bodyPr/>
                    <a:p>
                      <a:pPr indent="0">
                        <a:buNone/>
                      </a:pPr>
                      <a:r>
                        <a:rPr lang="en-US" sz="600" b="0">
                          <a:highlight>
                            <a:srgbClr val="FFFF00"/>
                          </a:highlight>
                          <a:latin typeface="Times New Roman" panose="02020603050405020304" pitchFamily="18" charset="0"/>
                          <a:cs typeface="Times New Roman" panose="02020603050405020304" pitchFamily="18" charset="0"/>
                        </a:rPr>
                        <a:t> </a:t>
                      </a:r>
                      <a:endParaRPr lang="en-US" sz="600" b="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gridSpan="2">
                  <a:txBody>
                    <a:bodyPr/>
                    <a:p>
                      <a:pPr indent="0">
                        <a:buNone/>
                      </a:pPr>
                      <a:r>
                        <a:rPr lang="en-US" sz="600" b="0">
                          <a:highlight>
                            <a:srgbClr val="FFFF00"/>
                          </a:highlight>
                          <a:latin typeface="Times New Roman" panose="02020603050405020304" pitchFamily="18" charset="0"/>
                          <a:cs typeface="Times New Roman" panose="02020603050405020304" pitchFamily="18" charset="0"/>
                        </a:rPr>
                        <a:t> </a:t>
                      </a:r>
                      <a:endParaRPr lang="en-US" sz="600" b="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hMerge="1">
                  <a:tcPr>
                    <a:lnT cap="flat">
                      <a:noFill/>
                    </a:lnT>
                    <a:lnB cap="flat">
                      <a:noFill/>
                    </a:lnB>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600" b="0">
                          <a:latin typeface="Times New Roman" panose="02020603050405020304" pitchFamily="18" charset="0"/>
                          <a:cs typeface="Times New Roman" panose="02020603050405020304" pitchFamily="18" charset="0"/>
                        </a:rPr>
                        <a:t> </a:t>
                      </a: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endParaRPr lang="en-US" sz="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46455"/>
          </a:xfrm>
        </p:spPr>
        <p:txBody>
          <a:bodyPr>
            <a:normAutofit fontScale="90000"/>
          </a:bodyPr>
          <a:p>
            <a:pPr algn="ctr"/>
            <a:r>
              <a:rPr lang="tr-TR" altLang="en-US" sz="4445" b="1">
                <a:solidFill>
                  <a:schemeClr val="accent1"/>
                </a:solidFill>
              </a:rPr>
              <a:t>GERÇEKLEŞTİRDİĞİMİZ YAYINLAR</a:t>
            </a:r>
            <a:br>
              <a:rPr lang="tr-TR" altLang="en-US" sz="4445" b="1">
                <a:solidFill>
                  <a:schemeClr val="accent1"/>
                </a:solidFill>
              </a:rPr>
            </a:br>
            <a:endParaRPr lang="tr-TR" altLang="en-US" sz="4445" b="1">
              <a:solidFill>
                <a:schemeClr val="accent1"/>
              </a:solidFill>
            </a:endParaRPr>
          </a:p>
        </p:txBody>
      </p:sp>
      <p:graphicFrame>
        <p:nvGraphicFramePr>
          <p:cNvPr id="4" name="Content Placeholder 3"/>
          <p:cNvGraphicFramePr/>
          <p:nvPr>
            <p:ph idx="1"/>
          </p:nvPr>
        </p:nvGraphicFramePr>
        <p:xfrm>
          <a:off x="838200" y="1127125"/>
          <a:ext cx="10515600" cy="5667375"/>
        </p:xfrm>
        <a:graphic>
          <a:graphicData uri="http://schemas.openxmlformats.org/drawingml/2006/table">
            <a:tbl>
              <a:tblPr firstRow="1" bandRow="1">
                <a:tableStyleId>{5C22544A-7EE6-4342-B048-85BDC9FD1C3A}</a:tableStyleId>
              </a:tblPr>
              <a:tblGrid>
                <a:gridCol w="887095"/>
                <a:gridCol w="5679440"/>
                <a:gridCol w="1969135"/>
                <a:gridCol w="1979930"/>
              </a:tblGrid>
              <a:tr h="471170">
                <a:tc>
                  <a:txBody>
                    <a:bodyPr/>
                    <a:p>
                      <a:pPr>
                        <a:buNone/>
                      </a:pPr>
                      <a:r>
                        <a:rPr lang="tr-TR" altLang="en-US"/>
                        <a:t>NO</a:t>
                      </a:r>
                      <a:endParaRPr lang="tr-TR" altLang="en-US"/>
                    </a:p>
                  </a:txBody>
                  <a:tcPr/>
                </a:tc>
                <a:tc>
                  <a:txBody>
                    <a:bodyPr/>
                    <a:p>
                      <a:pPr>
                        <a:buNone/>
                      </a:pPr>
                      <a:r>
                        <a:rPr lang="tr-TR" altLang="en-US"/>
                        <a:t>YAYIN ADI</a:t>
                      </a:r>
                      <a:endParaRPr lang="tr-TR" altLang="en-US"/>
                    </a:p>
                  </a:txBody>
                  <a:tcPr/>
                </a:tc>
                <a:tc>
                  <a:txBody>
                    <a:bodyPr/>
                    <a:p>
                      <a:pPr>
                        <a:buNone/>
                      </a:pPr>
                      <a:r>
                        <a:rPr lang="tr-TR" altLang="en-US"/>
                        <a:t>TARİH</a:t>
                      </a:r>
                      <a:endParaRPr lang="tr-TR" altLang="en-US"/>
                    </a:p>
                  </a:txBody>
                  <a:tcPr/>
                </a:tc>
                <a:tc>
                  <a:txBody>
                    <a:bodyPr/>
                    <a:p>
                      <a:pPr>
                        <a:buNone/>
                      </a:pPr>
                      <a:r>
                        <a:rPr lang="tr-TR" altLang="en-US"/>
                        <a:t>YAYIM ŞEKLİ/ YERİ</a:t>
                      </a:r>
                      <a:endParaRPr lang="tr-TR" altLang="en-US"/>
                    </a:p>
                  </a:txBody>
                  <a:tcPr/>
                </a:tc>
              </a:tr>
              <a:tr h="970915">
                <a:tc>
                  <a:txBody>
                    <a:bodyPr/>
                    <a:p>
                      <a:pPr>
                        <a:buNone/>
                      </a:pPr>
                      <a:r>
                        <a:rPr lang="tr-TR" altLang="en-US"/>
                        <a:t>1</a:t>
                      </a:r>
                      <a:endParaRPr lang="tr-TR" altLang="en-US"/>
                    </a:p>
                  </a:txBody>
                  <a:tcPr/>
                </a:tc>
                <a:tc>
                  <a:txBody>
                    <a:bodyPr/>
                    <a:p>
                      <a:pPr>
                        <a:buNone/>
                      </a:pPr>
                      <a:r>
                        <a:rPr lang="en-US"/>
                        <a:t>Sivil Toplum Yolculuğunda 33 Yıl: TÜKD Antalya Şubesi 1988-2021</a:t>
                      </a:r>
                      <a:r>
                        <a:rPr lang="tr-TR" altLang="en-US"/>
                        <a:t> </a:t>
                      </a:r>
                      <a:endParaRPr lang="en-US"/>
                    </a:p>
                  </a:txBody>
                  <a:tcPr/>
                </a:tc>
                <a:tc>
                  <a:txBody>
                    <a:bodyPr/>
                    <a:p>
                      <a:pPr>
                        <a:buNone/>
                      </a:pPr>
                      <a:r>
                        <a:rPr lang="tr-TR" altLang="en-US"/>
                        <a:t>15 Ocak 2022</a:t>
                      </a:r>
                      <a:endParaRPr lang="tr-TR" altLang="en-US"/>
                    </a:p>
                  </a:txBody>
                  <a:tcPr/>
                </a:tc>
                <a:tc>
                  <a:txBody>
                    <a:bodyPr/>
                    <a:p>
                      <a:pPr>
                        <a:buNone/>
                      </a:pPr>
                      <a:r>
                        <a:rPr lang="tr-TR" altLang="en-US"/>
                        <a:t>Basılı Kitap</a:t>
                      </a:r>
                      <a:endParaRPr lang="tr-TR" altLang="en-US"/>
                    </a:p>
                  </a:txBody>
                  <a:tcPr/>
                </a:tc>
              </a:tr>
              <a:tr h="791210">
                <a:tc>
                  <a:txBody>
                    <a:bodyPr/>
                    <a:p>
                      <a:pPr>
                        <a:buNone/>
                      </a:pPr>
                      <a:r>
                        <a:rPr lang="tr-TR" altLang="en-US"/>
                        <a:t>2</a:t>
                      </a:r>
                      <a:endParaRPr lang="tr-TR" altLang="en-US"/>
                    </a:p>
                  </a:txBody>
                  <a:tcPr/>
                </a:tc>
                <a:tc>
                  <a:txBody>
                    <a:bodyPr/>
                    <a:p>
                      <a:pPr>
                        <a:buNone/>
                      </a:pPr>
                      <a:r>
                        <a:rPr lang="en-US"/>
                        <a:t>Antalya Gazetecileri Eşitlikçi Medya Dili Rehberi</a:t>
                      </a:r>
                      <a:r>
                        <a:rPr lang="tr-TR" altLang="en-US"/>
                        <a:t>  </a:t>
                      </a:r>
                      <a:endParaRPr lang="tr-TR" altLang="en-US"/>
                    </a:p>
                  </a:txBody>
                  <a:tcPr/>
                </a:tc>
                <a:tc>
                  <a:txBody>
                    <a:bodyPr/>
                    <a:p>
                      <a:pPr>
                        <a:buNone/>
                      </a:pPr>
                      <a:r>
                        <a:rPr lang="tr-TR" altLang="en-US"/>
                        <a:t>  30 Mart </a:t>
                      </a:r>
                      <a:r>
                        <a:rPr lang="tr-TR" altLang="en-US" sz="1800">
                          <a:sym typeface="+mn-ea"/>
                        </a:rPr>
                        <a:t>2022</a:t>
                      </a:r>
                      <a:endParaRPr lang="tr-TR" altLang="en-US"/>
                    </a:p>
                  </a:txBody>
                  <a:tcPr/>
                </a:tc>
                <a:tc>
                  <a:txBody>
                    <a:bodyPr/>
                    <a:p>
                      <a:pPr>
                        <a:buNone/>
                      </a:pPr>
                      <a:r>
                        <a:rPr lang="tr-TR" altLang="en-US"/>
                        <a:t>Basılı Kitapçık</a:t>
                      </a:r>
                      <a:endParaRPr lang="tr-TR" altLang="en-US"/>
                    </a:p>
                  </a:txBody>
                  <a:tcPr/>
                </a:tc>
              </a:tr>
              <a:tr h="792480">
                <a:tc>
                  <a:txBody>
                    <a:bodyPr/>
                    <a:p>
                      <a:pPr>
                        <a:buNone/>
                      </a:pPr>
                      <a:r>
                        <a:rPr lang="tr-TR" altLang="en-US"/>
                        <a:t>3</a:t>
                      </a:r>
                      <a:endParaRPr lang="tr-TR" altLang="en-US"/>
                    </a:p>
                  </a:txBody>
                  <a:tcPr/>
                </a:tc>
                <a:tc>
                  <a:txBody>
                    <a:bodyPr/>
                    <a:p>
                      <a:pPr>
                        <a:buNone/>
                      </a:pPr>
                      <a:r>
                        <a:rPr lang="en-US"/>
                        <a:t>Antalya Gazeteleri Eşitlikçi Medya Dili İzleme Çalışması Raporu</a:t>
                      </a:r>
                      <a:r>
                        <a:rPr lang="tr-TR" altLang="en-US"/>
                        <a:t> </a:t>
                      </a:r>
                      <a:endParaRPr lang="tr-TR" altLang="en-US"/>
                    </a:p>
                  </a:txBody>
                  <a:tcPr/>
                </a:tc>
                <a:tc>
                  <a:txBody>
                    <a:bodyPr/>
                    <a:p>
                      <a:pPr>
                        <a:buNone/>
                      </a:pPr>
                      <a:r>
                        <a:rPr lang="tr-TR" altLang="en-US"/>
                        <a:t>25 Kasım 2022</a:t>
                      </a:r>
                      <a:endParaRPr lang="tr-TR" altLang="en-US"/>
                    </a:p>
                  </a:txBody>
                  <a:tcPr/>
                </a:tc>
                <a:tc>
                  <a:txBody>
                    <a:bodyPr/>
                    <a:p>
                      <a:pPr>
                        <a:buNone/>
                      </a:pPr>
                      <a:r>
                        <a:rPr lang="tr-TR" altLang="en-US"/>
                        <a:t>Rapor / web</a:t>
                      </a:r>
                      <a:endParaRPr lang="tr-TR" altLang="en-US"/>
                    </a:p>
                  </a:txBody>
                  <a:tcPr/>
                </a:tc>
              </a:tr>
              <a:tr h="914400">
                <a:tc>
                  <a:txBody>
                    <a:bodyPr/>
                    <a:p>
                      <a:pPr>
                        <a:buNone/>
                      </a:pPr>
                      <a:r>
                        <a:rPr lang="tr-TR" altLang="en-US"/>
                        <a:t>4</a:t>
                      </a:r>
                      <a:endParaRPr lang="tr-TR" altLang="en-US"/>
                    </a:p>
                  </a:txBody>
                  <a:tcPr/>
                </a:tc>
                <a:tc>
                  <a:txBody>
                    <a:bodyPr/>
                    <a:p>
                      <a:pPr>
                        <a:buNone/>
                      </a:pPr>
                      <a:r>
                        <a:rPr lang="en-US"/>
                        <a:t>10 Mart Kadın Yoksulluğu Çalıştayı Sonuç Raporu</a:t>
                      </a:r>
                      <a:r>
                        <a:rPr lang="tr-TR" altLang="en-US"/>
                        <a:t> (100 sayfa)</a:t>
                      </a:r>
                      <a:endParaRPr lang="en-US"/>
                    </a:p>
                    <a:p>
                      <a:pPr>
                        <a:buNone/>
                      </a:pPr>
                      <a:endParaRPr lang="en-US"/>
                    </a:p>
                  </a:txBody>
                  <a:tcPr/>
                </a:tc>
                <a:tc>
                  <a:txBody>
                    <a:bodyPr/>
                    <a:p>
                      <a:pPr>
                        <a:buNone/>
                      </a:pPr>
                      <a:r>
                        <a:rPr lang="tr-TR" altLang="en-US"/>
                        <a:t>Haziran 2023</a:t>
                      </a:r>
                      <a:endParaRPr lang="tr-TR" altLang="en-US"/>
                    </a:p>
                  </a:txBody>
                  <a:tcPr/>
                </a:tc>
                <a:tc>
                  <a:txBody>
                    <a:bodyPr/>
                    <a:p>
                      <a:pPr>
                        <a:buNone/>
                      </a:pPr>
                      <a:r>
                        <a:rPr lang="tr-TR" altLang="en-US"/>
                        <a:t>Rapor /web</a:t>
                      </a:r>
                      <a:endParaRPr lang="tr-TR" altLang="en-US"/>
                    </a:p>
                  </a:txBody>
                  <a:tcPr/>
                </a:tc>
              </a:tr>
              <a:tr h="914400">
                <a:tc>
                  <a:txBody>
                    <a:bodyPr/>
                    <a:p>
                      <a:pPr>
                        <a:buNone/>
                      </a:pPr>
                      <a:r>
                        <a:rPr lang="tr-TR" altLang="en-US"/>
                        <a:t>5</a:t>
                      </a:r>
                      <a:endParaRPr lang="tr-TR" altLang="en-US"/>
                    </a:p>
                  </a:txBody>
                  <a:tcPr/>
                </a:tc>
                <a:tc>
                  <a:txBody>
                    <a:bodyPr/>
                    <a:p>
                      <a:pPr>
                        <a:buNone/>
                      </a:pPr>
                      <a:r>
                        <a:rPr lang="en-US"/>
                        <a:t>Y</a:t>
                      </a:r>
                      <a:r>
                        <a:rPr lang="tr-TR" altLang="en-US"/>
                        <a:t>erli </a:t>
                      </a:r>
                      <a:r>
                        <a:rPr lang="en-US"/>
                        <a:t>T</a:t>
                      </a:r>
                      <a:r>
                        <a:rPr lang="tr-TR" altLang="en-US"/>
                        <a:t>elevizyon</a:t>
                      </a:r>
                      <a:r>
                        <a:rPr lang="en-US"/>
                        <a:t> D</a:t>
                      </a:r>
                      <a:r>
                        <a:rPr lang="tr-TR" altLang="en-US"/>
                        <a:t>izilerinin</a:t>
                      </a:r>
                      <a:r>
                        <a:rPr lang="en-US"/>
                        <a:t> T</a:t>
                      </a:r>
                      <a:r>
                        <a:rPr lang="tr-TR" altLang="en-US"/>
                        <a:t>oplumsal </a:t>
                      </a:r>
                      <a:r>
                        <a:rPr lang="en-US"/>
                        <a:t> C</a:t>
                      </a:r>
                      <a:r>
                        <a:rPr lang="tr-TR" altLang="en-US"/>
                        <a:t>insiyet</a:t>
                      </a:r>
                      <a:r>
                        <a:rPr lang="en-US"/>
                        <a:t> </a:t>
                      </a:r>
                      <a:r>
                        <a:rPr lang="tr-TR" altLang="en-US"/>
                        <a:t>ve</a:t>
                      </a:r>
                      <a:r>
                        <a:rPr lang="en-US"/>
                        <a:t> Ş</a:t>
                      </a:r>
                      <a:r>
                        <a:rPr lang="tr-TR" altLang="en-US"/>
                        <a:t>iddet</a:t>
                      </a:r>
                      <a:r>
                        <a:rPr lang="en-US"/>
                        <a:t> K</a:t>
                      </a:r>
                      <a:r>
                        <a:rPr lang="tr-TR" altLang="en-US"/>
                        <a:t>arnesi Proje Raporu</a:t>
                      </a:r>
                      <a:r>
                        <a:rPr lang="en-US"/>
                        <a:t> </a:t>
                      </a:r>
                      <a:r>
                        <a:rPr lang="tr-TR" altLang="en-US"/>
                        <a:t>(30 sayfa)</a:t>
                      </a:r>
                      <a:endParaRPr lang="en-US"/>
                    </a:p>
                    <a:p>
                      <a:pPr>
                        <a:buNone/>
                      </a:pPr>
                      <a:endParaRPr lang="en-US"/>
                    </a:p>
                  </a:txBody>
                  <a:tcPr/>
                </a:tc>
                <a:tc>
                  <a:txBody>
                    <a:bodyPr/>
                    <a:p>
                      <a:pPr>
                        <a:buNone/>
                      </a:pPr>
                      <a:r>
                        <a:rPr lang="tr-TR" altLang="en-US"/>
                        <a:t>29 Ekim 2023</a:t>
                      </a:r>
                      <a:endParaRPr lang="tr-TR" altLang="en-US"/>
                    </a:p>
                  </a:txBody>
                  <a:tcPr/>
                </a:tc>
                <a:tc>
                  <a:txBody>
                    <a:bodyPr/>
                    <a:p>
                      <a:pPr>
                        <a:buNone/>
                      </a:pPr>
                      <a:r>
                        <a:rPr lang="tr-TR" altLang="en-US"/>
                        <a:t>Rapor /Web</a:t>
                      </a:r>
                      <a:endParaRPr lang="tr-TR" altLang="en-US"/>
                    </a:p>
                  </a:txBody>
                  <a:tcPr/>
                </a:tc>
              </a:tr>
              <a:tr h="812800">
                <a:tc>
                  <a:txBody>
                    <a:bodyPr/>
                    <a:p>
                      <a:pPr>
                        <a:buNone/>
                      </a:pPr>
                      <a:r>
                        <a:rPr lang="tr-TR" altLang="en-US"/>
                        <a:t>6</a:t>
                      </a:r>
                      <a:endParaRPr lang="tr-TR" altLang="en-US"/>
                    </a:p>
                  </a:txBody>
                  <a:tcPr/>
                </a:tc>
                <a:tc>
                  <a:txBody>
                    <a:bodyPr/>
                    <a:p>
                      <a:pPr>
                        <a:buNone/>
                      </a:pPr>
                      <a:r>
                        <a:rPr lang="tr-TR" altLang="en-US"/>
                        <a:t>Üniversite Öğrencilerinin Barınma, Geçim ve Eğitim Sorunları Anket Çalışması Raporu </a:t>
                      </a:r>
                      <a:endParaRPr lang="tr-TR" altLang="en-US"/>
                    </a:p>
                  </a:txBody>
                  <a:tcPr/>
                </a:tc>
                <a:tc>
                  <a:txBody>
                    <a:bodyPr/>
                    <a:p>
                      <a:pPr>
                        <a:buNone/>
                      </a:pPr>
                      <a:r>
                        <a:rPr lang="tr-TR" altLang="en-US"/>
                        <a:t>20 Ocak 2024</a:t>
                      </a:r>
                      <a:endParaRPr lang="tr-TR" altLang="en-US"/>
                    </a:p>
                  </a:txBody>
                  <a:tcPr/>
                </a:tc>
                <a:tc>
                  <a:txBody>
                    <a:bodyPr/>
                    <a:p>
                      <a:pPr>
                        <a:buNone/>
                      </a:pPr>
                      <a:r>
                        <a:rPr lang="tr-TR" altLang="en-US"/>
                        <a:t>Rapor</a:t>
                      </a:r>
                      <a:endParaRPr lang="tr-TR" altLang="en-US"/>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141730"/>
          </a:xfrm>
        </p:spPr>
        <p:txBody>
          <a:bodyPr/>
          <a:p>
            <a:pPr algn="ctr"/>
            <a:r>
              <a:rPr lang="tr-TR" altLang="en-US" b="1">
                <a:solidFill>
                  <a:schemeClr val="accent1"/>
                </a:solidFill>
              </a:rPr>
              <a:t>2024 	YILI   DEVAM EDEN PROJELERİMİZ</a:t>
            </a:r>
            <a:endParaRPr lang="tr-TR" altLang="en-US" b="1">
              <a:solidFill>
                <a:schemeClr val="accent1"/>
              </a:solidFill>
            </a:endParaRPr>
          </a:p>
        </p:txBody>
      </p:sp>
      <p:sp>
        <p:nvSpPr>
          <p:cNvPr id="3" name="Content Placeholder 2"/>
          <p:cNvSpPr>
            <a:spLocks noGrp="1"/>
          </p:cNvSpPr>
          <p:nvPr>
            <p:ph idx="1"/>
          </p:nvPr>
        </p:nvSpPr>
        <p:spPr>
          <a:xfrm>
            <a:off x="838200" y="1506855"/>
            <a:ext cx="10515600" cy="4864100"/>
          </a:xfrm>
        </p:spPr>
        <p:txBody>
          <a:bodyPr>
            <a:normAutofit/>
          </a:bodyPr>
          <a:p>
            <a:pPr marL="0" indent="0">
              <a:buNone/>
            </a:pPr>
            <a:r>
              <a:rPr lang="tr-TR" altLang="en-US" sz="3200" b="1">
                <a:solidFill>
                  <a:schemeClr val="accent1"/>
                </a:solidFill>
                <a:sym typeface="+mn-ea"/>
              </a:rPr>
              <a:t>1- ÖĞRENCİ ANKETİ: </a:t>
            </a:r>
            <a:r>
              <a:rPr lang="tr-TR" altLang="en-US" sz="3200">
                <a:sym typeface="+mn-ea"/>
              </a:rPr>
              <a:t>Bursiyerlerimizin üniversitede yaşadıkları sorunlar ve yoksunluklar ile ilgili bir anket çalışması tamamlandı. Raporu yazıldı. Rektörlük/Yurt Müdürlüğü nezdinde savunuculuk faaliyetleri yürütülecek. </a:t>
            </a:r>
            <a:endParaRPr lang="tr-TR" altLang="en-US" sz="3200">
              <a:sym typeface="+mn-ea"/>
            </a:endParaRPr>
          </a:p>
          <a:p>
            <a:pPr marL="0" indent="0">
              <a:buNone/>
            </a:pPr>
            <a:r>
              <a:rPr lang="tr-TR" altLang="en-US" sz="3200" b="1">
                <a:solidFill>
                  <a:schemeClr val="accent1"/>
                </a:solidFill>
                <a:sym typeface="+mn-ea"/>
              </a:rPr>
              <a:t>2- DİZİLERDEKİ ŞİDDETİN İZLENMESİ PROJESİ DEVAM:</a:t>
            </a:r>
            <a:r>
              <a:rPr lang="tr-TR" altLang="en-US" sz="3200">
                <a:sym typeface="+mn-ea"/>
              </a:rPr>
              <a:t> Televizyon dizilerindeki toplumsal cinsiyet ve şiddet içerikleri ile ilgili projemizin ulusal düzeye taşınması ile ilgili adımlar</a:t>
            </a:r>
            <a:endParaRPr lang="tr-TR" altLang="en-US" sz="3200">
              <a:sym typeface="+mn-ea"/>
            </a:endParaRPr>
          </a:p>
          <a:p>
            <a:pPr marL="0" indent="0">
              <a:buNone/>
            </a:pPr>
            <a:r>
              <a:rPr lang="tr-TR" altLang="en-US" sz="3200" b="1">
                <a:solidFill>
                  <a:schemeClr val="accent1"/>
                </a:solidFill>
                <a:sym typeface="+mn-ea"/>
              </a:rPr>
              <a:t>3- OSMANLI’DAN GÜNÜMÜZE TÜRK FEMİNİST KADIN YAZARLAR OKUMA GRUBU PROJESİ:</a:t>
            </a:r>
            <a:r>
              <a:rPr lang="tr-TR" altLang="en-US" sz="3200">
                <a:sym typeface="+mn-ea"/>
              </a:rPr>
              <a:t> Devam ediyor. 12 yazarı tamamladık. </a:t>
            </a:r>
            <a:endParaRPr lang="tr-TR" altLang="en-US" sz="3200">
              <a:sym typeface="+mn-ea"/>
            </a:endParaRPr>
          </a:p>
          <a:p>
            <a:pPr marL="0" indent="0">
              <a:buNone/>
            </a:pPr>
            <a:endParaRPr 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121410"/>
          </a:xfrm>
        </p:spPr>
        <p:txBody>
          <a:bodyPr/>
          <a:p>
            <a:pPr algn="ctr"/>
            <a:r>
              <a:rPr lang="tr-TR" altLang="en-US" b="1">
                <a:solidFill>
                  <a:schemeClr val="accent1"/>
                </a:solidFill>
                <a:sym typeface="+mn-ea"/>
              </a:rPr>
              <a:t>2024 	YILI   YILDIZ PROJELERİMİZ</a:t>
            </a:r>
            <a:endParaRPr lang="tr-TR" altLang="en-US" b="1">
              <a:solidFill>
                <a:schemeClr val="accent1"/>
              </a:solidFill>
              <a:sym typeface="+mn-ea"/>
            </a:endParaRPr>
          </a:p>
        </p:txBody>
      </p:sp>
      <p:sp>
        <p:nvSpPr>
          <p:cNvPr id="3" name="Content Placeholder 2"/>
          <p:cNvSpPr>
            <a:spLocks noGrp="1"/>
          </p:cNvSpPr>
          <p:nvPr>
            <p:ph idx="1"/>
          </p:nvPr>
        </p:nvSpPr>
        <p:spPr>
          <a:xfrm>
            <a:off x="838200" y="1486535"/>
            <a:ext cx="10515600" cy="4690745"/>
          </a:xfrm>
        </p:spPr>
        <p:txBody>
          <a:bodyPr>
            <a:noAutofit/>
          </a:bodyPr>
          <a:p>
            <a:r>
              <a:rPr lang="tr-TR" altLang="en-US" sz="3600" b="1">
                <a:solidFill>
                  <a:schemeClr val="accent1"/>
                </a:solidFill>
                <a:sym typeface="+mn-ea"/>
              </a:rPr>
              <a:t>4- ÇOCUK HAKLARI VE REFAHI İÇİN ELELE PROJESİ :</a:t>
            </a:r>
            <a:r>
              <a:rPr lang="tr-TR" altLang="en-US" sz="3600">
                <a:sym typeface="+mn-ea"/>
              </a:rPr>
              <a:t> Çocuk refahı konusunun çok yönlü olarak ele alınacağı etkinlikler. 92 Kişilik bir çalışma grubu oluştu, akademisyenler ve STK’lardan. </a:t>
            </a:r>
            <a:endParaRPr lang="tr-TR" altLang="en-US" sz="3600">
              <a:sym typeface="+mn-ea"/>
            </a:endParaRPr>
          </a:p>
          <a:p>
            <a:r>
              <a:rPr lang="tr-TR" altLang="en-US" sz="3600" b="1">
                <a:solidFill>
                  <a:schemeClr val="accent1"/>
                </a:solidFill>
                <a:sym typeface="+mn-ea"/>
              </a:rPr>
              <a:t>5- YURDUMA IŞIK OL PROJESİ:</a:t>
            </a:r>
            <a:r>
              <a:rPr lang="tr-TR" altLang="en-US" sz="3600">
                <a:sym typeface="+mn-ea"/>
              </a:rPr>
              <a:t> BİNA ROY projesi olarak başvuru yapıyoruz. TÜKD Şubelerinden toplamda en az 50 bursiyerimizin yazın memleketlerinde en az 5 çocukla 15 saatlik bir etkinlik programı uygulamasını öngörüyor. </a:t>
            </a:r>
            <a:endParaRPr lang="en-US" sz="3600"/>
          </a:p>
          <a:p>
            <a:endParaRPr lang="en-US" sz="3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tr-TR" altLang="en-US" b="1">
                <a:solidFill>
                  <a:schemeClr val="accent5"/>
                </a:solidFill>
              </a:rPr>
              <a:t>TEŞEKKÜRLERİM</a:t>
            </a:r>
            <a:endParaRPr lang="tr-TR" altLang="en-US" b="1">
              <a:solidFill>
                <a:schemeClr val="accent5"/>
              </a:solidFill>
            </a:endParaRPr>
          </a:p>
        </p:txBody>
      </p:sp>
      <p:sp>
        <p:nvSpPr>
          <p:cNvPr id="3" name="Content Placeholder 2"/>
          <p:cNvSpPr>
            <a:spLocks noGrp="1"/>
          </p:cNvSpPr>
          <p:nvPr>
            <p:ph idx="1"/>
          </p:nvPr>
        </p:nvSpPr>
        <p:spPr>
          <a:xfrm>
            <a:off x="838200" y="1537970"/>
            <a:ext cx="10515600" cy="4639310"/>
          </a:xfrm>
        </p:spPr>
        <p:txBody>
          <a:bodyPr/>
          <a:p>
            <a:pPr marL="0" indent="0" algn="ctr">
              <a:buNone/>
            </a:pPr>
            <a:r>
              <a:rPr lang="tr-TR" altLang="en-US" sz="3200" b="1">
                <a:solidFill>
                  <a:schemeClr val="accent1">
                    <a:lumMod val="75000"/>
                  </a:schemeClr>
                </a:solidFill>
              </a:rPr>
              <a:t>SEVGİLİ YÖNETİM KURULU ÜYELERİME</a:t>
            </a:r>
            <a:endParaRPr lang="tr-TR" altLang="en-US" sz="3200" b="1">
              <a:solidFill>
                <a:schemeClr val="accent1">
                  <a:lumMod val="75000"/>
                </a:schemeClr>
              </a:solidFill>
            </a:endParaRPr>
          </a:p>
          <a:p>
            <a:pPr marL="0" indent="0" algn="ctr">
              <a:buNone/>
            </a:pPr>
            <a:r>
              <a:rPr lang="tr-TR" altLang="en-US" sz="3200" b="1">
                <a:solidFill>
                  <a:schemeClr val="accent1">
                    <a:lumMod val="75000"/>
                  </a:schemeClr>
                </a:solidFill>
              </a:rPr>
              <a:t>PROJELERİMİZE KATKI VEREN TÜM ÜYELERİMİZE</a:t>
            </a:r>
            <a:endParaRPr lang="tr-TR" altLang="en-US" sz="3200" b="1">
              <a:solidFill>
                <a:schemeClr val="accent1">
                  <a:lumMod val="75000"/>
                </a:schemeClr>
              </a:solidFill>
            </a:endParaRPr>
          </a:p>
          <a:p>
            <a:pPr marL="0" indent="0" algn="ctr">
              <a:buNone/>
            </a:pPr>
            <a:r>
              <a:rPr lang="tr-TR" altLang="en-US" sz="3200" b="1">
                <a:solidFill>
                  <a:schemeClr val="accent1">
                    <a:lumMod val="75000"/>
                  </a:schemeClr>
                </a:solidFill>
              </a:rPr>
              <a:t>SON DÖNEMDE YÖNETİM KURULU TOPLANTILARIMIZA DÜZENLİ KATILAN VE DESTEK VEREN GENİŞLETİLMİŞ KURUL ÜYELERİMİZE</a:t>
            </a:r>
            <a:endParaRPr lang="tr-TR" altLang="en-US" sz="3200" b="1">
              <a:solidFill>
                <a:schemeClr val="accent1">
                  <a:lumMod val="75000"/>
                </a:schemeClr>
              </a:solidFill>
            </a:endParaRPr>
          </a:p>
          <a:p>
            <a:pPr marL="0" indent="0" algn="ctr">
              <a:buNone/>
            </a:pPr>
            <a:r>
              <a:rPr lang="tr-TR" altLang="en-US" sz="3200" b="1">
                <a:solidFill>
                  <a:schemeClr val="accent1">
                    <a:lumMod val="75000"/>
                  </a:schemeClr>
                </a:solidFill>
              </a:rPr>
              <a:t>VE</a:t>
            </a:r>
            <a:endParaRPr lang="tr-TR" altLang="en-US" sz="3200" b="1">
              <a:solidFill>
                <a:schemeClr val="accent1">
                  <a:lumMod val="75000"/>
                </a:schemeClr>
              </a:solidFill>
            </a:endParaRPr>
          </a:p>
          <a:p>
            <a:pPr marL="0" indent="0" algn="ctr">
              <a:buNone/>
            </a:pPr>
            <a:r>
              <a:rPr lang="tr-TR" altLang="en-US" sz="3200" b="1">
                <a:solidFill>
                  <a:schemeClr val="accent1">
                    <a:lumMod val="75000"/>
                  </a:schemeClr>
                </a:solidFill>
              </a:rPr>
              <a:t>TAKDİR VE YORUMLARIYLA BİZE GÜÇ KATAN TÜM ÜYELERİMİZE</a:t>
            </a:r>
            <a:endParaRPr lang="tr-TR" altLang="en-US" sz="3200" b="1">
              <a:solidFill>
                <a:schemeClr val="accent1">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831850" y="1483360"/>
            <a:ext cx="10515600" cy="3284220"/>
          </a:xfrm>
        </p:spPr>
        <p:txBody>
          <a:bodyPr>
            <a:normAutofit/>
          </a:bodyPr>
          <a:p>
            <a:pPr algn="ctr"/>
            <a:r>
              <a:rPr lang="tr-TR" altLang="en-US" b="1" i="1">
                <a:solidFill>
                  <a:schemeClr val="accent1"/>
                </a:solidFill>
              </a:rPr>
              <a:t>HEP BİRLİKTE DAHA GÜZEL ÇALIŞMALAR YAPMAYI DİLİYOR</a:t>
            </a:r>
            <a:br>
              <a:rPr lang="tr-TR" altLang="en-US" b="1" i="1">
                <a:solidFill>
                  <a:schemeClr val="accent1"/>
                </a:solidFill>
              </a:rPr>
            </a:br>
            <a:br>
              <a:rPr lang="tr-TR" altLang="en-US" b="1" i="1">
                <a:solidFill>
                  <a:schemeClr val="accent1"/>
                </a:solidFill>
              </a:rPr>
            </a:br>
            <a:r>
              <a:rPr lang="tr-TR" altLang="en-US" sz="4445" b="1">
                <a:solidFill>
                  <a:schemeClr val="accent1"/>
                </a:solidFill>
              </a:rPr>
              <a:t>DİNLEDİĞİNİZ İÇİN TEŞEKKÜR EDİYORUM</a:t>
            </a:r>
            <a:endParaRPr lang="tr-TR" altLang="en-US" sz="4445" b="1">
              <a:solidFill>
                <a:schemeClr val="accent1"/>
              </a:solidFill>
            </a:endParaRPr>
          </a:p>
        </p:txBody>
      </p:sp>
      <p:sp>
        <p:nvSpPr>
          <p:cNvPr id="5" name="Text Placeholder 4"/>
          <p:cNvSpPr>
            <a:spLocks noGrp="1"/>
          </p:cNvSpPr>
          <p:nvPr>
            <p:ph type="body" idx="1"/>
          </p:nvPr>
        </p:nvSpPr>
        <p:spPr/>
        <p:txBody>
          <a:bodyPr/>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54582"/>
          </a:xfrm>
        </p:spPr>
        <p:txBody>
          <a:bodyPr>
            <a:normAutofit fontScale="90000"/>
          </a:bodyPr>
          <a:lstStyle/>
          <a:p>
            <a:pPr algn="ctr"/>
            <a:r>
              <a:rPr lang="tr-TR" b="1" dirty="0">
                <a:solidFill>
                  <a:srgbClr val="0070C0"/>
                </a:solidFill>
              </a:rPr>
              <a:t>ŞUBEMİZİN GELİŞİM VERİLERİ  </a:t>
            </a:r>
            <a:br>
              <a:rPr lang="tr-TR" b="1" dirty="0">
                <a:solidFill>
                  <a:srgbClr val="0070C0"/>
                </a:solidFill>
              </a:rPr>
            </a:br>
            <a:endParaRPr lang="tr-TR" sz="3200" b="1" dirty="0">
              <a:solidFill>
                <a:srgbClr val="0070C0"/>
              </a:solidFill>
            </a:endParaRPr>
          </a:p>
        </p:txBody>
      </p:sp>
      <p:sp>
        <p:nvSpPr>
          <p:cNvPr id="3" name="İçerik Yer Tutucusu 2"/>
          <p:cNvSpPr>
            <a:spLocks noGrp="1"/>
          </p:cNvSpPr>
          <p:nvPr>
            <p:ph idx="1"/>
          </p:nvPr>
        </p:nvSpPr>
        <p:spPr>
          <a:xfrm>
            <a:off x="838200" y="1349375"/>
            <a:ext cx="10515600" cy="4827905"/>
          </a:xfrm>
        </p:spPr>
        <p:txBody>
          <a:bodyPr/>
          <a:lstStyle/>
          <a:p>
            <a:endParaRPr lang="tr-TR" dirty="0"/>
          </a:p>
          <a:p>
            <a:endParaRPr lang="tr-TR" dirty="0"/>
          </a:p>
          <a:p>
            <a:endParaRPr lang="tr-TR" dirty="0"/>
          </a:p>
          <a:p>
            <a:endParaRPr lang="tr-TR" dirty="0"/>
          </a:p>
          <a:p>
            <a:pPr marL="0" indent="0">
              <a:buNone/>
            </a:pPr>
            <a:endParaRPr lang="tr-TR" dirty="0"/>
          </a:p>
          <a:p>
            <a:pPr marL="0" indent="0">
              <a:buNone/>
            </a:pPr>
            <a:endParaRPr lang="tr-TR" dirty="0"/>
          </a:p>
          <a:p>
            <a:pPr marL="0" indent="0">
              <a:buNone/>
            </a:pPr>
            <a:endParaRPr lang="tr-TR" dirty="0"/>
          </a:p>
          <a:p>
            <a:pPr marL="457200" lvl="1" indent="457200">
              <a:buNone/>
            </a:pPr>
            <a:endParaRPr lang="tr-TR" dirty="0"/>
          </a:p>
        </p:txBody>
      </p:sp>
      <p:graphicFrame>
        <p:nvGraphicFramePr>
          <p:cNvPr id="4" name="Table 3"/>
          <p:cNvGraphicFramePr/>
          <p:nvPr/>
        </p:nvGraphicFramePr>
        <p:xfrm>
          <a:off x="1828800" y="1710690"/>
          <a:ext cx="8533130" cy="2930525"/>
        </p:xfrm>
        <a:graphic>
          <a:graphicData uri="http://schemas.openxmlformats.org/drawingml/2006/table">
            <a:tbl>
              <a:tblPr firstRow="1" bandRow="1">
                <a:tableStyleId>{5C22544A-7EE6-4342-B048-85BDC9FD1C3A}</a:tableStyleId>
              </a:tblPr>
              <a:tblGrid>
                <a:gridCol w="4266565"/>
                <a:gridCol w="2133600"/>
                <a:gridCol w="2132965"/>
              </a:tblGrid>
              <a:tr h="468630">
                <a:tc>
                  <a:txBody>
                    <a:bodyPr/>
                    <a:p>
                      <a:pPr>
                        <a:buNone/>
                      </a:pPr>
                      <a:r>
                        <a:rPr lang="tr-TR" altLang="en-US"/>
                        <a:t>ŞUBE ADI: ANTALYA</a:t>
                      </a:r>
                      <a:endParaRPr lang="tr-TR" altLang="en-US"/>
                    </a:p>
                  </a:txBody>
                  <a:tcPr/>
                </a:tc>
                <a:tc>
                  <a:txBody>
                    <a:bodyPr/>
                    <a:p>
                      <a:pPr>
                        <a:buNone/>
                      </a:pPr>
                      <a:r>
                        <a:rPr lang="tr-TR" altLang="en-US"/>
                        <a:t>OCAK 2022</a:t>
                      </a:r>
                      <a:endParaRPr lang="tr-TR" altLang="en-US"/>
                    </a:p>
                  </a:txBody>
                  <a:tcPr/>
                </a:tc>
                <a:tc>
                  <a:txBody>
                    <a:bodyPr/>
                    <a:p>
                      <a:pPr>
                        <a:buNone/>
                      </a:pPr>
                      <a:r>
                        <a:rPr lang="tr-TR" altLang="en-US"/>
                        <a:t>OCAK 2024</a:t>
                      </a:r>
                      <a:endParaRPr lang="tr-TR" altLang="en-US"/>
                    </a:p>
                  </a:txBody>
                  <a:tcPr/>
                </a:tc>
              </a:tr>
              <a:tr h="821055">
                <a:tc>
                  <a:txBody>
                    <a:bodyPr/>
                    <a:p>
                      <a:pPr>
                        <a:buNone/>
                      </a:pPr>
                      <a:r>
                        <a:rPr lang="tr-TR" altLang="en-US" sz="1800">
                          <a:sym typeface="+mn-ea"/>
                        </a:rPr>
                        <a:t>ŞUBE ÜYE SAYISI</a:t>
                      </a:r>
                      <a:endParaRPr lang="tr-TR" altLang="en-US" sz="1800"/>
                    </a:p>
                    <a:p>
                      <a:pPr>
                        <a:buNone/>
                      </a:pPr>
                      <a:endParaRPr lang="tr-TR" altLang="en-US"/>
                    </a:p>
                  </a:txBody>
                  <a:tcPr/>
                </a:tc>
                <a:tc>
                  <a:txBody>
                    <a:bodyPr/>
                    <a:p>
                      <a:pPr>
                        <a:buNone/>
                      </a:pPr>
                      <a:r>
                        <a:rPr lang="tr-TR" altLang="en-US"/>
                        <a:t>80</a:t>
                      </a:r>
                      <a:endParaRPr lang="tr-TR" altLang="en-US"/>
                    </a:p>
                  </a:txBody>
                  <a:tcPr/>
                </a:tc>
                <a:tc>
                  <a:txBody>
                    <a:bodyPr/>
                    <a:p>
                      <a:pPr>
                        <a:buNone/>
                      </a:pPr>
                      <a:r>
                        <a:rPr lang="tr-TR" altLang="en-US"/>
                        <a:t>112</a:t>
                      </a:r>
                      <a:endParaRPr lang="tr-TR" altLang="en-US"/>
                    </a:p>
                  </a:txBody>
                  <a:tcPr/>
                </a:tc>
              </a:tr>
              <a:tr h="820420">
                <a:tc>
                  <a:txBody>
                    <a:bodyPr/>
                    <a:p>
                      <a:pPr>
                        <a:buNone/>
                      </a:pPr>
                      <a:r>
                        <a:rPr lang="tr-TR" altLang="en-US"/>
                        <a:t>ŞUBE BURSİYER SAYISI</a:t>
                      </a:r>
                      <a:endParaRPr lang="tr-TR" altLang="en-US"/>
                    </a:p>
                    <a:p>
                      <a:pPr>
                        <a:buNone/>
                      </a:pPr>
                      <a:endParaRPr lang="tr-TR" altLang="en-US"/>
                    </a:p>
                  </a:txBody>
                  <a:tcPr/>
                </a:tc>
                <a:tc>
                  <a:txBody>
                    <a:bodyPr/>
                    <a:p>
                      <a:pPr>
                        <a:buNone/>
                      </a:pPr>
                      <a:r>
                        <a:rPr lang="tr-TR" altLang="en-US"/>
                        <a:t>53</a:t>
                      </a:r>
                      <a:endParaRPr lang="tr-TR" altLang="en-US"/>
                    </a:p>
                  </a:txBody>
                  <a:tcPr/>
                </a:tc>
                <a:tc>
                  <a:txBody>
                    <a:bodyPr/>
                    <a:p>
                      <a:pPr>
                        <a:buNone/>
                      </a:pPr>
                      <a:r>
                        <a:rPr lang="tr-TR" altLang="en-US"/>
                        <a:t>96</a:t>
                      </a:r>
                      <a:endParaRPr lang="tr-TR" altLang="en-US"/>
                    </a:p>
                  </a:txBody>
                  <a:tcPr/>
                </a:tc>
              </a:tr>
              <a:tr h="820420">
                <a:tc>
                  <a:txBody>
                    <a:bodyPr/>
                    <a:p>
                      <a:pPr>
                        <a:buNone/>
                      </a:pPr>
                      <a:r>
                        <a:rPr lang="tr-TR" altLang="en-US"/>
                        <a:t>ŞUBE BURS DESTEKÇİSİ SAYISI</a:t>
                      </a:r>
                      <a:endParaRPr lang="tr-TR" altLang="en-US"/>
                    </a:p>
                    <a:p>
                      <a:pPr>
                        <a:buNone/>
                      </a:pPr>
                      <a:endParaRPr lang="tr-TR" altLang="en-US"/>
                    </a:p>
                  </a:txBody>
                  <a:tcPr/>
                </a:tc>
                <a:tc>
                  <a:txBody>
                    <a:bodyPr/>
                    <a:p>
                      <a:pPr>
                        <a:buNone/>
                      </a:pPr>
                      <a:r>
                        <a:rPr lang="tr-TR" altLang="en-US"/>
                        <a:t>42      (53 burs)</a:t>
                      </a:r>
                      <a:endParaRPr lang="tr-TR" altLang="en-US"/>
                    </a:p>
                  </a:txBody>
                  <a:tcPr/>
                </a:tc>
                <a:tc>
                  <a:txBody>
                    <a:bodyPr/>
                    <a:p>
                      <a:pPr>
                        <a:buNone/>
                      </a:pPr>
                      <a:r>
                        <a:rPr lang="tr-TR" altLang="en-US"/>
                        <a:t>73    (98 burs)</a:t>
                      </a:r>
                      <a:endParaRPr lang="tr-TR" altLang="en-US"/>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530" y="250190"/>
            <a:ext cx="10448925" cy="669290"/>
          </a:xfrm>
        </p:spPr>
        <p:txBody>
          <a:bodyPr>
            <a:normAutofit fontScale="90000"/>
          </a:bodyPr>
          <a:lstStyle/>
          <a:p>
            <a:pPr algn="ctr"/>
            <a:br>
              <a:rPr lang="tr-TR" sz="4000" b="1" dirty="0">
                <a:solidFill>
                  <a:srgbClr val="0070C0"/>
                </a:solidFill>
              </a:rPr>
            </a:br>
            <a:r>
              <a:rPr lang="tr-TR" sz="4000" b="1" dirty="0">
                <a:solidFill>
                  <a:srgbClr val="0070C0"/>
                </a:solidFill>
              </a:rPr>
              <a:t> </a:t>
            </a:r>
            <a:r>
              <a:rPr lang="tr-TR" sz="4445" b="1" dirty="0">
                <a:solidFill>
                  <a:srgbClr val="0070C0"/>
                </a:solidFill>
              </a:rPr>
              <a:t>DÜZENLEDİĞİMİZ EĞİTİM FAALİYETLERİ </a:t>
            </a:r>
            <a:br>
              <a:rPr lang="tr-TR" sz="4445" b="1" dirty="0">
                <a:solidFill>
                  <a:srgbClr val="0070C0"/>
                </a:solidFill>
              </a:rPr>
            </a:br>
            <a:br>
              <a:rPr lang="tr-TR" sz="3110" b="1" dirty="0">
                <a:solidFill>
                  <a:schemeClr val="accent5">
                    <a:lumMod val="75000"/>
                  </a:schemeClr>
                </a:solidFill>
                <a:sym typeface="+mn-ea"/>
              </a:rPr>
            </a:br>
            <a:endParaRPr lang="tr-TR" sz="3110" b="1" dirty="0">
              <a:solidFill>
                <a:srgbClr val="0070C0"/>
              </a:solidFill>
            </a:endParaRPr>
          </a:p>
        </p:txBody>
      </p:sp>
      <p:graphicFrame>
        <p:nvGraphicFramePr>
          <p:cNvPr id="4" name="İçerik Yer Tutucusu 3"/>
          <p:cNvGraphicFramePr>
            <a:graphicFrameLocks noGrp="1"/>
          </p:cNvGraphicFramePr>
          <p:nvPr>
            <p:ph idx="1"/>
          </p:nvPr>
        </p:nvGraphicFramePr>
        <p:xfrm>
          <a:off x="392430" y="760095"/>
          <a:ext cx="10961370" cy="5913120"/>
        </p:xfrm>
        <a:graphic>
          <a:graphicData uri="http://schemas.openxmlformats.org/drawingml/2006/table">
            <a:tbl>
              <a:tblPr firstRow="1" firstCol="1" bandRow="1">
                <a:tableStyleId>{5C22544A-7EE6-4342-B048-85BDC9FD1C3A}</a:tableStyleId>
              </a:tblPr>
              <a:tblGrid>
                <a:gridCol w="893445"/>
                <a:gridCol w="1257935"/>
                <a:gridCol w="3402330"/>
                <a:gridCol w="2315845"/>
                <a:gridCol w="1583055"/>
                <a:gridCol w="1508760"/>
              </a:tblGrid>
              <a:tr h="652780">
                <a:tc>
                  <a:txBody>
                    <a:bodyPr/>
                    <a:lstStyle/>
                    <a:p>
                      <a:pPr>
                        <a:lnSpc>
                          <a:spcPct val="107000"/>
                        </a:lnSpc>
                        <a:spcAft>
                          <a:spcPts val="0"/>
                        </a:spcAft>
                      </a:pPr>
                      <a:r>
                        <a:rPr lang="tr-TR" sz="2000" dirty="0">
                          <a:effectLst/>
                        </a:rPr>
                        <a:t>NO</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TARİH</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KONU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EĞİTİMCİ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YER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KATILIMCI SAYISI*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6415">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Şubat-30 Mayıs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İngilizce Konuşma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Sema Eraybar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20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6415">
                <a:tc>
                  <a:txBody>
                    <a:bodyPr/>
                    <a:lstStyle/>
                    <a:p>
                      <a:pPr>
                        <a:lnSpc>
                          <a:spcPct val="107000"/>
                        </a:lnSpc>
                        <a:spcAft>
                          <a:spcPts val="0"/>
                        </a:spcAft>
                      </a:pPr>
                      <a:r>
                        <a:rPr lang="tr-TR" sz="1400">
                          <a:effectLst/>
                        </a:rPr>
                        <a:t>2</a:t>
                      </a:r>
                      <a:endParaRPr lang="tr-TR" sz="1400">
                        <a:effectLst/>
                      </a:endParaRPr>
                    </a:p>
                    <a:p>
                      <a:pPr>
                        <a:lnSpc>
                          <a:spcPct val="107000"/>
                        </a:lnSpc>
                        <a:spcAft>
                          <a:spcPts val="0"/>
                        </a:spcAft>
                      </a:pPr>
                      <a:r>
                        <a:rPr lang="tr-TR" sz="14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rPr>
                        <a:t> </a:t>
                      </a: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Şubat-30 Mayıs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rPr>
                        <a:t> </a:t>
                      </a:r>
                      <a:r>
                        <a:rPr lang="tr-TR" sz="1600">
                          <a:effectLst/>
                          <a:latin typeface="Calibri" panose="020F0502020204030204" pitchFamily="34" charset="0"/>
                          <a:ea typeface="Calibri" panose="020F0502020204030204" pitchFamily="34" charset="0"/>
                          <a:cs typeface="Times New Roman" panose="02020603050405020304" pitchFamily="18" charset="0"/>
                        </a:rPr>
                        <a:t>Temel Almanca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rPr>
                        <a:t> Fulya Erşen</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rPr>
                        <a:t> 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rPr>
                        <a:t> 20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578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6 Mart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Flört Şiddetinin Psikolojik Boyutları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Psikolog Kıvılcım Selen Sayar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6415">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8 Mart-22 Mart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Medya Dili Projesi  eğitimleri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10 eğitimci/toplam 10 saat</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60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9305">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24 Mart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Pelvic TabanSağlığı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Uzman Fizyoterapist Alime Büyük</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740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6</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26 Nisan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CV Yazma/İş Görüşmeleri/ İş Başvuruları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Corendon Hava Yolları İnsan Kaynakları Direktörü Berna Oskay</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994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7</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5 Haziran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İklim Değişikliği ve Bireysel Sorumluluklarımız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Doç. Dr. Senem Atvur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Doç. Dr. Ceren Uysal Oğuz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Zoom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20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867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21-23 Ekim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RYLA Liderlik Eğitimi (Rotary)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Sema Eraybar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Turkuaz Tatil Köyü, Finike</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17 Bursiyer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732790"/>
          </a:xfrm>
        </p:spPr>
        <p:txBody>
          <a:bodyPr>
            <a:normAutofit fontScale="90000"/>
          </a:bodyPr>
          <a:p>
            <a:pPr algn="ctr"/>
            <a:r>
              <a:rPr lang="tr-TR" b="1" dirty="0">
                <a:solidFill>
                  <a:srgbClr val="0070C0"/>
                </a:solidFill>
                <a:sym typeface="+mn-ea"/>
              </a:rPr>
              <a:t>DÜZENLEDİĞİMİZ EĞİTİM FAALİYETLERİ </a:t>
            </a:r>
            <a:br>
              <a:rPr lang="tr-TR" b="1" dirty="0">
                <a:solidFill>
                  <a:srgbClr val="0070C0"/>
                </a:solidFill>
                <a:sym typeface="+mn-ea"/>
              </a:rPr>
            </a:br>
            <a:endParaRPr lang="en-US" sz="3110"/>
          </a:p>
        </p:txBody>
      </p:sp>
      <p:graphicFrame>
        <p:nvGraphicFramePr>
          <p:cNvPr id="4" name="İçerik Yer Tutucusu 3"/>
          <p:cNvGraphicFramePr>
            <a:graphicFrameLocks noGrp="1"/>
          </p:cNvGraphicFramePr>
          <p:nvPr>
            <p:ph idx="1"/>
          </p:nvPr>
        </p:nvGraphicFramePr>
        <p:xfrm>
          <a:off x="537210" y="708025"/>
          <a:ext cx="10816590" cy="6219190"/>
        </p:xfrm>
        <a:graphic>
          <a:graphicData uri="http://schemas.openxmlformats.org/drawingml/2006/table">
            <a:tbl>
              <a:tblPr firstRow="1" firstCol="1" bandRow="1">
                <a:tableStyleId>{5C22544A-7EE6-4342-B048-85BDC9FD1C3A}</a:tableStyleId>
              </a:tblPr>
              <a:tblGrid>
                <a:gridCol w="881380"/>
                <a:gridCol w="1242060"/>
                <a:gridCol w="3300095"/>
                <a:gridCol w="2341880"/>
                <a:gridCol w="2168525"/>
                <a:gridCol w="882650"/>
              </a:tblGrid>
              <a:tr h="445770">
                <a:tc>
                  <a:txBody>
                    <a:bodyPr/>
                    <a:p>
                      <a:pPr>
                        <a:lnSpc>
                          <a:spcPct val="107000"/>
                        </a:lnSpc>
                        <a:spcAft>
                          <a:spcPts val="0"/>
                        </a:spcAft>
                      </a:pPr>
                      <a:r>
                        <a:rPr lang="tr-TR" sz="1600" dirty="0">
                          <a:effectLst/>
                        </a:rPr>
                        <a:t>NO</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TARİH</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KONU</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EĞİTİMCİ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YER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KATILIM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9</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12 Kasım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"Psikoloji Bağlamında Yaşam Becerileri: Gençlik Başımda Duman"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Klinik Psikolog Dr. Muazzez Merve Yüksel Avcıoğlu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Akdeniz Üniversitesi Sosyal Tesisler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40 Bursiyer ve üye</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pPr>
                      <a:r>
                        <a:rPr lang="tr-TR" sz="1400">
                          <a:effectLst/>
                        </a:rPr>
                        <a:t> 10</a:t>
                      </a:r>
                      <a:endParaRPr lang="tr-TR" sz="1400">
                        <a:effectLst/>
                      </a:endParaRPr>
                    </a:p>
                    <a:p>
                      <a:pPr>
                        <a:lnSpc>
                          <a:spcPct val="107000"/>
                        </a:lnSpc>
                        <a:spcAft>
                          <a:spcPts val="0"/>
                        </a:spcAft>
                      </a:pPr>
                      <a:r>
                        <a:rPr lang="tr-TR" sz="14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21 Kasım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pPr>
                      <a:r>
                        <a:rPr lang="tr-TR" sz="1600">
                          <a:effectLst/>
                          <a:latin typeface="Calibri" panose="020F0502020204030204" pitchFamily="34" charset="0"/>
                          <a:ea typeface="Calibri" panose="020F0502020204030204" pitchFamily="34" charset="0"/>
                          <a:cs typeface="Times New Roman" panose="02020603050405020304" pitchFamily="18" charset="0"/>
                        </a:rPr>
                        <a:t>"Kadın Hakları ve Belediyelerin Eşitlik Eylem Plânı Sorumlulukları"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a:effectLst/>
                          <a:latin typeface="Calibri" panose="020F0502020204030204" pitchFamily="34" charset="0"/>
                          <a:ea typeface="Calibri" panose="020F0502020204030204" pitchFamily="34" charset="0"/>
                          <a:cs typeface="Times New Roman" panose="02020603050405020304" pitchFamily="18" charset="0"/>
                        </a:rPr>
                        <a:t>Prof. Dr. Fulya Sarvan</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a:effectLst/>
                          <a:latin typeface="Calibri" panose="020F0502020204030204" pitchFamily="34" charset="0"/>
                          <a:ea typeface="Calibri" panose="020F0502020204030204" pitchFamily="34" charset="0"/>
                          <a:cs typeface="Times New Roman" panose="02020603050405020304" pitchFamily="18" charset="0"/>
                        </a:rPr>
                        <a:t>Muratpaşa Belediyesi Üst Düzey Yöneticiler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25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10 Aralık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"Toplumsal Cinsiyet Eşitliği: Farkındalık, Savunuculuk" semineri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Prof. Dr. Fulya Sarvan</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Akdeniz Üniversitesi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Sosyal Tesisler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13 Aralık 2022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Kadın Hakları ve Belediyelerin Eşitlik Eylem Plânı Sorumlulukları"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Prof. Dr. Fulya Sarvan</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Muratpaşa Belediyesi Personeli</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40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4140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4 Şubat 2023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5 Şubat Laiklik ve Kadın Hakları Paneli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Prof. Dr. Ayşe Boztosun</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Prof. Dr. Şahin Filiz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Av. Figen Çalıkuşu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Antalya Büyükşehir Yenimahalle Kültür Salonu/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85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2677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10 Mart 2023</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10 Mart Kadın Yoksulluğu Çalıştayı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Doç. Dr. Mehmet Zanbak</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Doç. Dr. Özgür Arun</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Prof. Dr. Saniye Dedeoğlu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ATSO Salonu Panel ve 40 kurum-124 kişi çalıştay</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124</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400">
                          <a:effectLst/>
                          <a:latin typeface="Calibri" panose="020F0502020204030204" pitchFamily="34" charset="0"/>
                          <a:ea typeface="Calibri" panose="020F0502020204030204" pitchFamily="34" charset="0"/>
                          <a:cs typeface="Times New Roman" panose="02020603050405020304" pitchFamily="18" charset="0"/>
                        </a:rPr>
                        <a:t>15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18 Mart 2023</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Farkındalıklı Zihin Eğitimi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 Ayşe Van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Akdeniz Üniversitesi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Bursiyerler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47</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92810"/>
          </a:xfrm>
        </p:spPr>
        <p:txBody>
          <a:bodyPr>
            <a:normAutofit fontScale="90000"/>
          </a:bodyPr>
          <a:p>
            <a:pPr algn="ctr"/>
            <a:br>
              <a:rPr lang="tr-TR" b="1" dirty="0">
                <a:solidFill>
                  <a:srgbClr val="0070C0"/>
                </a:solidFill>
                <a:sym typeface="+mn-ea"/>
              </a:rPr>
            </a:br>
            <a:r>
              <a:rPr lang="tr-TR" b="1" dirty="0">
                <a:solidFill>
                  <a:srgbClr val="0070C0"/>
                </a:solidFill>
                <a:sym typeface="+mn-ea"/>
              </a:rPr>
              <a:t>DÜZENLEDİĞİMİZ EĞİTİM FAALİYETLERİ </a:t>
            </a:r>
            <a:br>
              <a:rPr lang="tr-TR" b="1" dirty="0">
                <a:solidFill>
                  <a:srgbClr val="0070C0"/>
                </a:solidFill>
                <a:sym typeface="+mn-ea"/>
              </a:rPr>
            </a:br>
            <a:r>
              <a:rPr lang="tr-TR" sz="3110" b="1" dirty="0">
                <a:solidFill>
                  <a:srgbClr val="0070C0"/>
                </a:solidFill>
                <a:sym typeface="+mn-ea"/>
              </a:rPr>
              <a:t>(</a:t>
            </a:r>
            <a:r>
              <a:rPr lang="tr-TR" sz="3110" b="1" dirty="0">
                <a:solidFill>
                  <a:schemeClr val="accent5">
                    <a:lumMod val="75000"/>
                  </a:schemeClr>
                </a:solidFill>
                <a:sym typeface="+mn-ea"/>
              </a:rPr>
              <a:t>OCAK 2022 –OCAK 2024) </a:t>
            </a:r>
            <a:br>
              <a:rPr lang="tr-TR" b="1" dirty="0">
                <a:solidFill>
                  <a:schemeClr val="accent5">
                    <a:lumMod val="75000"/>
                  </a:schemeClr>
                </a:solidFill>
                <a:sym typeface="+mn-ea"/>
              </a:rPr>
            </a:br>
            <a:endParaRPr lang="en-US"/>
          </a:p>
        </p:txBody>
      </p:sp>
      <p:graphicFrame>
        <p:nvGraphicFramePr>
          <p:cNvPr id="4" name="İçerik Yer Tutucusu 3"/>
          <p:cNvGraphicFramePr>
            <a:graphicFrameLocks noGrp="1"/>
          </p:cNvGraphicFramePr>
          <p:nvPr>
            <p:ph idx="1"/>
          </p:nvPr>
        </p:nvGraphicFramePr>
        <p:xfrm>
          <a:off x="838200" y="1501775"/>
          <a:ext cx="10443210" cy="4965065"/>
        </p:xfrm>
        <a:graphic>
          <a:graphicData uri="http://schemas.openxmlformats.org/drawingml/2006/table">
            <a:tbl>
              <a:tblPr firstRow="1" firstCol="1" bandRow="1">
                <a:tableStyleId>{5C22544A-7EE6-4342-B048-85BDC9FD1C3A}</a:tableStyleId>
              </a:tblPr>
              <a:tblGrid>
                <a:gridCol w="850900"/>
                <a:gridCol w="1198880"/>
                <a:gridCol w="3187065"/>
                <a:gridCol w="2260600"/>
                <a:gridCol w="1597025"/>
                <a:gridCol w="1348740"/>
              </a:tblGrid>
              <a:tr h="669925">
                <a:tc>
                  <a:txBody>
                    <a:bodyPr/>
                    <a:p>
                      <a:pPr>
                        <a:lnSpc>
                          <a:spcPct val="107000"/>
                        </a:lnSpc>
                        <a:spcAft>
                          <a:spcPts val="0"/>
                        </a:spcAft>
                      </a:pPr>
                      <a:r>
                        <a:rPr lang="tr-TR" sz="1600" dirty="0">
                          <a:effectLst/>
                        </a:rPr>
                        <a:t>NO</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TARİH</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KONU</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EĞİTİMCİ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YER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dirty="0">
                          <a:effectLst/>
                        </a:rPr>
                        <a:t>KATILIMCI SAYISI*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678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16</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sym typeface="+mn-ea"/>
                        </a:rPr>
                        <a:t>7 Nisan 2023</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8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rPr>
                        <a:t>Flört Şiddeti, Israrlı Takip ve Siber Saldırıya Karşı Hukuki Güvencelerimiz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rPr>
                        <a:t>Av. Saadet Öztürk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rPr>
                        <a:t>Bursiyerler /üyeler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dirty="0">
                          <a:effectLst/>
                          <a:latin typeface="Calibri" panose="020F0502020204030204" pitchFamily="34" charset="0"/>
                          <a:ea typeface="Calibri" panose="020F0502020204030204" pitchFamily="34" charset="0"/>
                          <a:cs typeface="Times New Roman" panose="02020603050405020304" pitchFamily="18" charset="0"/>
                        </a:rPr>
                        <a:t>37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388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17</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sym typeface="+mn-ea"/>
                        </a:rPr>
                        <a:t>28 Nisan 2023</a:t>
                      </a:r>
                      <a:endParaRPr lang="tr-TR" sz="18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rPr>
                        <a:t>İş Görüşmelerinde Yazılı ve Sözlü İletişim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rPr>
                        <a:t>Dr. Demet Tuzcu</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a:effectLst/>
                          <a:latin typeface="Calibri" panose="020F0502020204030204" pitchFamily="34" charset="0"/>
                          <a:ea typeface="Calibri" panose="020F0502020204030204" pitchFamily="34" charset="0"/>
                          <a:cs typeface="Times New Roman" panose="02020603050405020304" pitchFamily="18" charset="0"/>
                        </a:rPr>
                        <a:t>Bursiyerler /üyeler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800" dirty="0">
                          <a:effectLst/>
                          <a:latin typeface="Calibri" panose="020F0502020204030204" pitchFamily="34" charset="0"/>
                          <a:ea typeface="Calibri" panose="020F0502020204030204" pitchFamily="34" charset="0"/>
                          <a:cs typeface="Times New Roman" panose="02020603050405020304" pitchFamily="18" charset="0"/>
                        </a:rPr>
                        <a:t>35</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3885">
                <a:tc>
                  <a:txBody>
                    <a:bodyPr/>
                    <a:p>
                      <a:pPr>
                        <a:lnSpc>
                          <a:spcPct val="107000"/>
                        </a:lnSpc>
                        <a:spcAft>
                          <a:spcPts val="0"/>
                        </a:spcAft>
                      </a:pPr>
                      <a:r>
                        <a:rPr lang="tr-TR" sz="1600">
                          <a:effectLst/>
                        </a:rPr>
                        <a:t> 18</a:t>
                      </a:r>
                      <a:endParaRPr lang="tr-TR" sz="1600">
                        <a:effectLst/>
                      </a:endParaRPr>
                    </a:p>
                    <a:p>
                      <a:pPr>
                        <a:lnSpc>
                          <a:spcPct val="107000"/>
                        </a:lnSpc>
                        <a:spcAft>
                          <a:spcPts val="0"/>
                        </a:spcAft>
                      </a:pPr>
                      <a:r>
                        <a:rPr lang="tr-TR" sz="16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800">
                          <a:effectLst/>
                          <a:latin typeface="Calibri" panose="020F0502020204030204" pitchFamily="34" charset="0"/>
                          <a:ea typeface="Calibri" panose="020F0502020204030204" pitchFamily="34" charset="0"/>
                          <a:cs typeface="Times New Roman" panose="02020603050405020304" pitchFamily="18" charset="0"/>
                        </a:rPr>
                        <a:t>25 Mayıs 2023</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800">
                          <a:effectLst/>
                          <a:latin typeface="Calibri" panose="020F0502020204030204" pitchFamily="34" charset="0"/>
                          <a:ea typeface="Calibri" panose="020F0502020204030204" pitchFamily="34" charset="0"/>
                          <a:cs typeface="Times New Roman" panose="02020603050405020304" pitchFamily="18" charset="0"/>
                        </a:rPr>
                        <a:t>Otoriterizmin Devamına Evet mi Hayır MI?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800">
                          <a:effectLst/>
                          <a:latin typeface="Calibri" panose="020F0502020204030204" pitchFamily="34" charset="0"/>
                          <a:ea typeface="Calibri" panose="020F0502020204030204" pitchFamily="34" charset="0"/>
                          <a:cs typeface="Times New Roman" panose="02020603050405020304" pitchFamily="18" charset="0"/>
                        </a:rPr>
                        <a:t>Prof. Dr. Serap Yazıcı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800">
                          <a:effectLst/>
                          <a:latin typeface="Calibri" panose="020F0502020204030204" pitchFamily="34" charset="0"/>
                          <a:ea typeface="Calibri" panose="020F0502020204030204" pitchFamily="34" charset="0"/>
                          <a:cs typeface="Times New Roman" panose="02020603050405020304" pitchFamily="18" charset="0"/>
                        </a:rPr>
                        <a:t>Zoom</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137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9600">
                <a:tc>
                  <a:txBody>
                    <a:bodyPr/>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8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5495">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5495">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7505" y="365125"/>
            <a:ext cx="10996295" cy="630555"/>
          </a:xfrm>
        </p:spPr>
        <p:txBody>
          <a:bodyPr>
            <a:normAutofit fontScale="90000"/>
          </a:bodyPr>
          <a:lstStyle/>
          <a:p>
            <a:pPr algn="ctr"/>
            <a:r>
              <a:rPr lang="tr-TR" sz="4445" b="1" dirty="0">
                <a:solidFill>
                  <a:srgbClr val="0070C0"/>
                </a:solidFill>
              </a:rPr>
              <a:t>DÜZENLEDİĞİMİZ SOSYAL VE KÜLTÜREL FAALİYETLER </a:t>
            </a:r>
            <a:br>
              <a:rPr lang="tr-TR" sz="4445" b="1" dirty="0">
                <a:solidFill>
                  <a:srgbClr val="0070C0"/>
                </a:solidFill>
              </a:rPr>
            </a:br>
            <a:endParaRPr lang="tr-TR" sz="4445" b="1" dirty="0">
              <a:solidFill>
                <a:srgbClr val="0070C0"/>
              </a:solidFill>
            </a:endParaRPr>
          </a:p>
        </p:txBody>
      </p:sp>
      <p:graphicFrame>
        <p:nvGraphicFramePr>
          <p:cNvPr id="4" name="İçerik Yer Tutucusu 3"/>
          <p:cNvGraphicFramePr>
            <a:graphicFrameLocks noGrp="1"/>
          </p:cNvGraphicFramePr>
          <p:nvPr>
            <p:ph idx="1"/>
          </p:nvPr>
        </p:nvGraphicFramePr>
        <p:xfrm>
          <a:off x="262255" y="813435"/>
          <a:ext cx="11376660" cy="6191250"/>
        </p:xfrm>
        <a:graphic>
          <a:graphicData uri="http://schemas.openxmlformats.org/drawingml/2006/table">
            <a:tbl>
              <a:tblPr firstRow="1" firstCol="1" bandRow="1">
                <a:tableStyleId>{5C22544A-7EE6-4342-B048-85BDC9FD1C3A}</a:tableStyleId>
              </a:tblPr>
              <a:tblGrid>
                <a:gridCol w="652780"/>
                <a:gridCol w="1285875"/>
                <a:gridCol w="4859655"/>
                <a:gridCol w="1131570"/>
                <a:gridCol w="2374900"/>
                <a:gridCol w="1071880"/>
              </a:tblGrid>
              <a:tr h="490855">
                <a:tc>
                  <a:txBody>
                    <a:bodyPr/>
                    <a:lstStyle/>
                    <a:p>
                      <a:pPr>
                        <a:lnSpc>
                          <a:spcPct val="107000"/>
                        </a:lnSpc>
                        <a:spcAft>
                          <a:spcPts val="0"/>
                        </a:spcAft>
                      </a:pPr>
                      <a:r>
                        <a:rPr lang="tr-TR" sz="2000" dirty="0">
                          <a:effectLst/>
                        </a:rPr>
                        <a:t>NO</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TARİH</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KONU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YER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KİM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000" dirty="0">
                          <a:effectLst/>
                        </a:rPr>
                        <a:t>KATILIM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0700">
                <a:tc>
                  <a:txBody>
                    <a:bodyPr/>
                    <a:lstStyle/>
                    <a:p>
                      <a:pPr>
                        <a:lnSpc>
                          <a:spcPct val="107000"/>
                        </a:lnSpc>
                        <a:spcAft>
                          <a:spcPts val="0"/>
                        </a:spcAft>
                      </a:pPr>
                      <a:r>
                        <a:rPr lang="tr-TR" sz="1600">
                          <a:effectLst/>
                        </a:rPr>
                        <a:t> </a:t>
                      </a:r>
                      <a:endParaRPr lang="tr-TR" sz="1600">
                        <a:effectLst/>
                      </a:endParaRPr>
                    </a:p>
                    <a:p>
                      <a:pPr>
                        <a:lnSpc>
                          <a:spcPct val="107000"/>
                        </a:lnSpc>
                        <a:spcAft>
                          <a:spcPts val="0"/>
                        </a:spcAft>
                      </a:pPr>
                      <a:r>
                        <a:rPr lang="tr-TR" sz="1600">
                          <a:effectLst/>
                        </a:rPr>
                        <a:t> 1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cs typeface="+mn-lt"/>
                        </a:rPr>
                        <a:t> </a:t>
                      </a:r>
                      <a:r>
                        <a:rPr lang="tr-TR" sz="1600">
                          <a:effectLst/>
                          <a:ea typeface="Calibri" panose="020F0502020204030204" pitchFamily="34" charset="0"/>
                          <a:cs typeface="+mn-lt"/>
                          <a:sym typeface="+mn-ea"/>
                        </a:rPr>
                        <a:t>27 Şubat 2022</a:t>
                      </a:r>
                      <a:endParaRPr lang="tr-TR" sz="1600">
                        <a:effectLst/>
                        <a:ea typeface="Calibri" panose="020F0502020204030204" pitchFamily="34" charset="0"/>
                        <a:cs typeface="+mn-lt"/>
                      </a:endParaRPr>
                    </a:p>
                  </a:txBody>
                  <a:tcPr marL="68580" marR="68580" marT="0" marB="0"/>
                </a:tc>
                <a:tc>
                  <a:txBody>
                    <a:bodyPr/>
                    <a:lstStyle/>
                    <a:p>
                      <a:pPr>
                        <a:lnSpc>
                          <a:spcPct val="107000"/>
                        </a:lnSpc>
                        <a:spcAft>
                          <a:spcPts val="0"/>
                        </a:spcAft>
                      </a:pPr>
                      <a:r>
                        <a:rPr lang="tr-TR" sz="1600">
                          <a:effectLst/>
                          <a:cs typeface="+mn-lt"/>
                        </a:rPr>
                        <a:t> Bursiyerler, Burs Bağışçıları ile Tanışma Toplantısı</a:t>
                      </a:r>
                      <a:endParaRPr lang="tr-TR" sz="1600">
                        <a:effectLst/>
                        <a:ea typeface="Calibri" panose="020F0502020204030204" pitchFamily="34" charset="0"/>
                        <a:cs typeface="+mn-lt"/>
                      </a:endParaRPr>
                    </a:p>
                  </a:txBody>
                  <a:tcPr marL="68580" marR="68580" marT="0" marB="0"/>
                </a:tc>
                <a:tc>
                  <a:txBody>
                    <a:bodyPr/>
                    <a:lstStyle/>
                    <a:p>
                      <a:pPr>
                        <a:lnSpc>
                          <a:spcPct val="107000"/>
                        </a:lnSpc>
                        <a:spcAft>
                          <a:spcPts val="0"/>
                        </a:spcAft>
                      </a:pPr>
                      <a:r>
                        <a:rPr lang="tr-TR" sz="1600" dirty="0">
                          <a:effectLst/>
                          <a:cs typeface="+mn-lt"/>
                        </a:rPr>
                        <a:t> Zoom </a:t>
                      </a:r>
                      <a:endParaRPr lang="tr-TR" sz="1600" dirty="0">
                        <a:effectLst/>
                        <a:ea typeface="Calibri" panose="020F0502020204030204" pitchFamily="34" charset="0"/>
                        <a:cs typeface="+mn-lt"/>
                      </a:endParaRPr>
                    </a:p>
                  </a:txBody>
                  <a:tcPr marL="68580" marR="68580" marT="0" marB="0"/>
                </a:tc>
                <a:tc>
                  <a:txBody>
                    <a:bodyPr/>
                    <a:lstStyle/>
                    <a:p>
                      <a:pPr>
                        <a:lnSpc>
                          <a:spcPct val="107000"/>
                        </a:lnSpc>
                        <a:spcAft>
                          <a:spcPts val="0"/>
                        </a:spcAft>
                      </a:pPr>
                      <a:r>
                        <a:rPr lang="tr-TR" sz="1600" dirty="0">
                          <a:effectLst/>
                          <a:cs typeface="+mn-lt"/>
                        </a:rPr>
                        <a:t> </a:t>
                      </a:r>
                      <a:endParaRPr lang="tr-TR" sz="1600" dirty="0">
                        <a:effectLst/>
                        <a:ea typeface="Calibri" panose="020F0502020204030204" pitchFamily="34" charset="0"/>
                        <a:cs typeface="+mn-lt"/>
                      </a:endParaRPr>
                    </a:p>
                  </a:txBody>
                  <a:tcPr marL="68580" marR="68580" marT="0" marB="0"/>
                </a:tc>
                <a:tc>
                  <a:txBody>
                    <a:bodyPr/>
                    <a:lstStyle/>
                    <a:p>
                      <a:pPr>
                        <a:lnSpc>
                          <a:spcPct val="107000"/>
                        </a:lnSpc>
                        <a:spcAft>
                          <a:spcPts val="0"/>
                        </a:spcAft>
                      </a:pPr>
                      <a:r>
                        <a:rPr lang="tr-TR" sz="1600" dirty="0">
                          <a:effectLst/>
                          <a:cs typeface="+mn-lt"/>
                        </a:rPr>
                        <a:t> 35</a:t>
                      </a:r>
                      <a:endParaRPr lang="tr-TR" sz="1600" dirty="0">
                        <a:effectLst/>
                        <a:ea typeface="Calibri" panose="020F0502020204030204" pitchFamily="34" charset="0"/>
                        <a:cs typeface="+mn-lt"/>
                      </a:endParaRPr>
                    </a:p>
                  </a:txBody>
                  <a:tcPr marL="68580" marR="68580" marT="0" marB="0"/>
                </a:tc>
              </a:tr>
              <a:tr h="76708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21 Mart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Kuruluş Yıldönümü Yemeği ve Önder Kadın Ödül Töreni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Önceki dönem başkanımız Sayın Ayla Yüksel’e Ödül</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ATİK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ve konuklar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68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15 Nisan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Derneğe üye kazanımı için adaylara davet toplantısı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Dernek Ofisi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ve konuklar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4</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23 Mayıs/ 19 Kasım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Üyelerle Aylık Kahvaltı / Aylık Üye Yemeği ve Ayşe Van’ın "Aile Dizimi" Söyleşisi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SOTA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AKRA Otel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45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5</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28-30 Mayıs/1-4 Ekim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Kapadokya Gezisi  /  Van gezisi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Kapadokya /Van</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dernek dostları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10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7023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6</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08 Haziran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Suzan Uğurluçam'ın sergisinde buluşma ve müze ziyareti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Antalya Müzesi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ve bursiyerler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26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10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7</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26 Kasım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TÜKD Antalya Şubesi Gönüllü Tiyatro Topluluğu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‘Kaderimin Oyunu” Tiyatro Oyunu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Muratpaşa Belediyesi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Mahalle halkı, üyeler, bursiyerler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715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8</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20 Ekim/ 2 Aralık 2022/ 17 Mart 2023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Aylık Evsahipliği Toplantıları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Dernek Ofisi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konuklar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30-35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Text Box 2"/>
          <p:cNvSpPr txBox="1"/>
          <p:nvPr/>
        </p:nvSpPr>
        <p:spPr>
          <a:xfrm>
            <a:off x="12059285" y="874395"/>
            <a:ext cx="4064000" cy="368300"/>
          </a:xfrm>
          <a:prstGeom prst="rect">
            <a:avLst/>
          </a:prstGeom>
          <a:noFill/>
        </p:spPr>
        <p:txBody>
          <a:bodyPr wrap="square" rtlCol="0">
            <a:spAutoFit/>
          </a:bodyPr>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758825"/>
            <a:ext cx="10515600" cy="187960"/>
          </a:xfrm>
        </p:spPr>
        <p:txBody>
          <a:bodyPr>
            <a:normAutofit fontScale="90000"/>
          </a:bodyPr>
          <a:p>
            <a:r>
              <a:rPr lang="tr-TR" sz="3555" b="1" dirty="0">
                <a:solidFill>
                  <a:srgbClr val="0070C0"/>
                </a:solidFill>
                <a:sym typeface="+mn-ea"/>
              </a:rPr>
              <a:t>DÜZENLEDİĞİMİZ SOSYAL VE KÜLTÜREL FAALİYETLER </a:t>
            </a:r>
            <a:br>
              <a:rPr lang="tr-TR" sz="3555" b="1" dirty="0">
                <a:solidFill>
                  <a:srgbClr val="0070C0"/>
                </a:solidFill>
                <a:sym typeface="+mn-ea"/>
              </a:rPr>
            </a:br>
            <a:br>
              <a:rPr lang="tr-TR" sz="3555" b="1" dirty="0">
                <a:solidFill>
                  <a:schemeClr val="accent5">
                    <a:lumMod val="75000"/>
                  </a:schemeClr>
                </a:solidFill>
                <a:sym typeface="+mn-ea"/>
              </a:rPr>
            </a:br>
            <a:endParaRPr lang="en-US" sz="3555"/>
          </a:p>
        </p:txBody>
      </p:sp>
      <p:graphicFrame>
        <p:nvGraphicFramePr>
          <p:cNvPr id="4" name="İçerik Yer Tutucusu 3"/>
          <p:cNvGraphicFramePr>
            <a:graphicFrameLocks noGrp="1"/>
          </p:cNvGraphicFramePr>
          <p:nvPr>
            <p:ph idx="1"/>
          </p:nvPr>
        </p:nvGraphicFramePr>
        <p:xfrm>
          <a:off x="571500" y="184785"/>
          <a:ext cx="10782300" cy="6673215"/>
        </p:xfrm>
        <a:graphic>
          <a:graphicData uri="http://schemas.openxmlformats.org/drawingml/2006/table">
            <a:tbl>
              <a:tblPr firstRow="1" firstCol="1" bandRow="1">
                <a:tableStyleId>{5C22544A-7EE6-4342-B048-85BDC9FD1C3A}</a:tableStyleId>
              </a:tblPr>
              <a:tblGrid>
                <a:gridCol w="645795"/>
                <a:gridCol w="1309370"/>
                <a:gridCol w="4772025"/>
                <a:gridCol w="1435100"/>
                <a:gridCol w="1551305"/>
                <a:gridCol w="1068705"/>
              </a:tblGrid>
              <a:tr h="474980">
                <a:tc>
                  <a:txBody>
                    <a:bodyPr/>
                    <a:p>
                      <a:pPr>
                        <a:lnSpc>
                          <a:spcPct val="107000"/>
                        </a:lnSpc>
                        <a:spcAft>
                          <a:spcPts val="0"/>
                        </a:spcAft>
                      </a:pPr>
                      <a:r>
                        <a:rPr lang="tr-TR" sz="2000" dirty="0">
                          <a:effectLst/>
                        </a:rPr>
                        <a:t>NO</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TARİH</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KONU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YER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KİM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KATILIM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9750">
                <a:tc>
                  <a:txBody>
                    <a:bodyPr/>
                    <a:p>
                      <a:pPr>
                        <a:lnSpc>
                          <a:spcPct val="107000"/>
                        </a:lnSpc>
                        <a:spcAft>
                          <a:spcPts val="0"/>
                        </a:spcAft>
                      </a:pPr>
                      <a:r>
                        <a:rPr lang="tr-TR" sz="1600">
                          <a:effectLst/>
                        </a:rPr>
                        <a:t> </a:t>
                      </a:r>
                      <a:endParaRPr lang="tr-TR" sz="1600">
                        <a:effectLst/>
                      </a:endParaRPr>
                    </a:p>
                    <a:p>
                      <a:pPr>
                        <a:lnSpc>
                          <a:spcPct val="107000"/>
                        </a:lnSpc>
                        <a:spcAft>
                          <a:spcPts val="0"/>
                        </a:spcAft>
                      </a:pPr>
                      <a:r>
                        <a:rPr lang="tr-TR" sz="1600">
                          <a:effectLst/>
                        </a:rPr>
                        <a:t>  9</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a:effectLst/>
                          <a:cs typeface="+mn-lt"/>
                        </a:rPr>
                        <a:t> </a:t>
                      </a:r>
                      <a:r>
                        <a:rPr lang="tr-TR" sz="1600">
                          <a:effectLst/>
                          <a:ea typeface="Calibri" panose="020F0502020204030204" pitchFamily="34" charset="0"/>
                          <a:cs typeface="+mn-lt"/>
                          <a:sym typeface="+mn-ea"/>
                        </a:rPr>
                        <a:t>27 Şubat 2022</a:t>
                      </a:r>
                      <a:endParaRPr lang="tr-TR" sz="160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a:effectLst/>
                          <a:cs typeface="+mn-lt"/>
                        </a:rPr>
                        <a:t> Bursiyerler, Burs Bağışçıları ile Tanışma Toplantısı</a:t>
                      </a:r>
                      <a:endParaRPr lang="tr-TR" sz="160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dirty="0">
                          <a:effectLst/>
                          <a:cs typeface="+mn-lt"/>
                        </a:rPr>
                        <a:t> Zoom </a:t>
                      </a:r>
                      <a:endParaRPr lang="tr-TR" sz="1600" dirty="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dirty="0">
                          <a:effectLst/>
                          <a:cs typeface="+mn-lt"/>
                        </a:rPr>
                        <a:t> </a:t>
                      </a:r>
                      <a:endParaRPr lang="tr-TR" sz="1600" dirty="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dirty="0">
                          <a:effectLst/>
                          <a:cs typeface="+mn-lt"/>
                        </a:rPr>
                        <a:t> 35</a:t>
                      </a:r>
                      <a:endParaRPr lang="tr-TR" sz="1600" dirty="0">
                        <a:effectLst/>
                        <a:ea typeface="Calibri" panose="020F0502020204030204" pitchFamily="34" charset="0"/>
                        <a:cs typeface="+mn-lt"/>
                      </a:endParaRPr>
                    </a:p>
                  </a:txBody>
                  <a:tcPr marL="68580" marR="68580" marT="0" marB="0"/>
                </a:tc>
              </a:tr>
              <a:tr h="81026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 10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21 Mart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Kuruluş Yıldönümü Yemeği ve Önder Kadın Ödül Töreni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Önceki dönem başkanımız Sayın Ayla Yüksel’e Ödül Takdimi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ATİK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ve konuklar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753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11</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15 Nisan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Derneğe üye kazanımı için adaylara davet toplantısı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Dernek Ofisi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ve konuklar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0962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23 Mayıs/ 19 Kasım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Üyelerle Aylık Kahvaltı / Aylık Üye Yemeği ve Ayşe Van’ın "Aile Dizimi" Söyleşisi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SOTA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AKRA Otel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45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6616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28-30 Mayıs/1-4 Ekim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Kapadokya Gezisi  /  Van gezisi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Kapadokya /Van</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dernek dostları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10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97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14</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08 Haziran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Suzan Uğurluçam'ın sergisinde buluşma ve müze ziyareti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Antalya Müzesi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ve bursiyerler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26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0962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15</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26 Kasım 2022</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TÜKD Antalya Şubesi Gönüllü Tiyatro Topluluğu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‘Kaderimin Oyunu” Tiyatro Oyunu</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Muratpaşa Belediyesi Salonu</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Mahalle halkı, üyeler, bursiyerler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6553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16</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Temmuz 2022-Kasım 2023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Osmanlıdan Günümüze Feminist Türk Kadın Yazarları Okuma Grubu (Ayda bir sohbet) 12 Yazar incelendi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Zoom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bursiyerler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15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640715"/>
            <a:ext cx="10515600" cy="374015"/>
          </a:xfrm>
        </p:spPr>
        <p:txBody>
          <a:bodyPr>
            <a:normAutofit fontScale="90000"/>
          </a:bodyPr>
          <a:p>
            <a:r>
              <a:rPr lang="tr-TR" sz="3555" b="1" dirty="0">
                <a:solidFill>
                  <a:srgbClr val="0070C0"/>
                </a:solidFill>
                <a:sym typeface="+mn-ea"/>
              </a:rPr>
              <a:t>DÜZENLEDİĞİMİZ SOSYAL VE KÜLTÜREL FAALİYETLER </a:t>
            </a:r>
            <a:br>
              <a:rPr lang="tr-TR" sz="3555" b="1" dirty="0">
                <a:solidFill>
                  <a:srgbClr val="0070C0"/>
                </a:solidFill>
                <a:sym typeface="+mn-ea"/>
              </a:rPr>
            </a:br>
            <a:br>
              <a:rPr lang="tr-TR" sz="3555" b="1" dirty="0">
                <a:solidFill>
                  <a:schemeClr val="accent5">
                    <a:lumMod val="75000"/>
                  </a:schemeClr>
                </a:solidFill>
                <a:sym typeface="+mn-ea"/>
              </a:rPr>
            </a:br>
            <a:endParaRPr lang="en-US" sz="3555"/>
          </a:p>
        </p:txBody>
      </p:sp>
      <p:graphicFrame>
        <p:nvGraphicFramePr>
          <p:cNvPr id="4" name="İçerik Yer Tutucusu 3"/>
          <p:cNvGraphicFramePr>
            <a:graphicFrameLocks noGrp="1"/>
          </p:cNvGraphicFramePr>
          <p:nvPr>
            <p:ph idx="1"/>
          </p:nvPr>
        </p:nvGraphicFramePr>
        <p:xfrm>
          <a:off x="838200" y="157480"/>
          <a:ext cx="10515600" cy="6700520"/>
        </p:xfrm>
        <a:graphic>
          <a:graphicData uri="http://schemas.openxmlformats.org/drawingml/2006/table">
            <a:tbl>
              <a:tblPr firstRow="1" firstCol="1" bandRow="1">
                <a:tableStyleId>{5C22544A-7EE6-4342-B048-85BDC9FD1C3A}</a:tableStyleId>
              </a:tblPr>
              <a:tblGrid>
                <a:gridCol w="629920"/>
                <a:gridCol w="1036320"/>
                <a:gridCol w="4514215"/>
                <a:gridCol w="1472565"/>
                <a:gridCol w="1618615"/>
                <a:gridCol w="1243965"/>
              </a:tblGrid>
              <a:tr h="758190">
                <a:tc>
                  <a:txBody>
                    <a:bodyPr/>
                    <a:p>
                      <a:pPr>
                        <a:lnSpc>
                          <a:spcPct val="107000"/>
                        </a:lnSpc>
                        <a:spcAft>
                          <a:spcPts val="0"/>
                        </a:spcAft>
                      </a:pPr>
                      <a:r>
                        <a:rPr lang="tr-TR" sz="2000" dirty="0">
                          <a:effectLst/>
                        </a:rPr>
                        <a:t>NO</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TARİH</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KONU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YER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VARSA ORTAKLAR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2000" dirty="0">
                          <a:effectLst/>
                        </a:rPr>
                        <a:t>KATILIMCI SAYISI*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5155">
                <a:tc>
                  <a:txBody>
                    <a:bodyPr/>
                    <a:p>
                      <a:pPr>
                        <a:lnSpc>
                          <a:spcPct val="107000"/>
                        </a:lnSpc>
                        <a:spcAft>
                          <a:spcPts val="0"/>
                        </a:spcAft>
                      </a:pPr>
                      <a:r>
                        <a:rPr lang="tr-TR" sz="1600">
                          <a:effectLst/>
                        </a:rPr>
                        <a:t> </a:t>
                      </a:r>
                      <a:endParaRPr lang="tr-TR" sz="1600">
                        <a:effectLst/>
                      </a:endParaRPr>
                    </a:p>
                    <a:p>
                      <a:pPr>
                        <a:lnSpc>
                          <a:spcPct val="107000"/>
                        </a:lnSpc>
                        <a:spcAft>
                          <a:spcPts val="0"/>
                        </a:spcAft>
                      </a:pPr>
                      <a:r>
                        <a:rPr lang="tr-TR" sz="1600">
                          <a:effectLst/>
                        </a:rPr>
                        <a:t> 1 7</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pPr>
                      <a:r>
                        <a:rPr lang="tr-TR" sz="1600">
                          <a:effectLst/>
                          <a:ea typeface="Calibri" panose="020F0502020204030204" pitchFamily="34" charset="0"/>
                          <a:cs typeface="+mn-lt"/>
                          <a:sym typeface="+mn-ea"/>
                        </a:rPr>
                        <a:t>28 Ocak 2023</a:t>
                      </a:r>
                      <a:endParaRPr lang="tr-TR" sz="1600">
                        <a:effectLst/>
                        <a:ea typeface="Calibri" panose="020F0502020204030204" pitchFamily="34" charset="0"/>
                        <a:cs typeface="+mn-lt"/>
                        <a:sym typeface="+mn-ea"/>
                      </a:endParaRPr>
                    </a:p>
                  </a:txBody>
                  <a:tcPr marL="68580" marR="68580" marT="0" marB="0"/>
                </a:tc>
                <a:tc>
                  <a:txBody>
                    <a:bodyPr/>
                    <a:p>
                      <a:pPr>
                        <a:lnSpc>
                          <a:spcPct val="107000"/>
                        </a:lnSpc>
                        <a:spcAft>
                          <a:spcPts val="0"/>
                        </a:spcAft>
                      </a:pPr>
                      <a:r>
                        <a:rPr lang="tr-TR" sz="1600">
                          <a:effectLst/>
                          <a:ea typeface="Calibri" panose="020F0502020204030204" pitchFamily="34" charset="0"/>
                          <a:cs typeface="+mn-lt"/>
                        </a:rPr>
                        <a:t>35. Kuruluş Yıldönümü Yemeği</a:t>
                      </a:r>
                      <a:endParaRPr lang="tr-TR" sz="160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dirty="0">
                          <a:effectLst/>
                          <a:ea typeface="Calibri" panose="020F0502020204030204" pitchFamily="34" charset="0"/>
                          <a:cs typeface="+mn-lt"/>
                        </a:rPr>
                        <a:t>Lara Balık</a:t>
                      </a:r>
                      <a:endParaRPr lang="tr-TR" sz="1600" dirty="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dirty="0">
                          <a:effectLst/>
                          <a:ea typeface="Calibri" panose="020F0502020204030204" pitchFamily="34" charset="0"/>
                          <a:cs typeface="+mn-lt"/>
                        </a:rPr>
                        <a:t>Üyeler</a:t>
                      </a:r>
                      <a:endParaRPr lang="tr-TR" sz="1600" dirty="0">
                        <a:effectLst/>
                        <a:ea typeface="Calibri" panose="020F0502020204030204" pitchFamily="34" charset="0"/>
                        <a:cs typeface="+mn-lt"/>
                      </a:endParaRPr>
                    </a:p>
                  </a:txBody>
                  <a:tcPr marL="68580" marR="68580" marT="0" marB="0"/>
                </a:tc>
                <a:tc>
                  <a:txBody>
                    <a:bodyPr/>
                    <a:p>
                      <a:pPr>
                        <a:lnSpc>
                          <a:spcPct val="107000"/>
                        </a:lnSpc>
                        <a:spcAft>
                          <a:spcPts val="0"/>
                        </a:spcAft>
                      </a:pPr>
                      <a:r>
                        <a:rPr lang="tr-TR" sz="1600" dirty="0">
                          <a:effectLst/>
                          <a:ea typeface="Calibri" panose="020F0502020204030204" pitchFamily="34" charset="0"/>
                          <a:cs typeface="+mn-lt"/>
                        </a:rPr>
                        <a:t>54</a:t>
                      </a:r>
                      <a:endParaRPr lang="tr-TR" sz="1600" dirty="0">
                        <a:effectLst/>
                        <a:ea typeface="Calibri" panose="020F0502020204030204" pitchFamily="34" charset="0"/>
                        <a:cs typeface="+mn-lt"/>
                      </a:endParaRPr>
                    </a:p>
                  </a:txBody>
                  <a:tcPr marL="68580" marR="68580" marT="0" marB="0"/>
                </a:tc>
              </a:tr>
              <a:tr h="90868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18</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15 Mart 2023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Yöresine Değer Katan Önder Kadın Ödül Töreni ve Opera Sanatçısı Esra Serbest’in Konseri- Antalya KGK Başkanı Serap Kocaoğlu’na ödül takdimi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AKM Perge Salonu</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bursiyerler, konuklar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250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80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19</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7 Haziran 2023</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Üyelerle Aylık yemek</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sym typeface="+mn-ea"/>
                        </a:rPr>
                        <a:t>ATİK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sym typeface="+mn-ea"/>
                        </a:rPr>
                        <a:t>Üyeler ve 10 bursiyerimiz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30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9565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27 Ekim 2023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Cumhuriyetimizin 100. Yılını Kutlama Yemeği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Lara Balık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Konyaaltı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Üyelerimiz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80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21</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4 Kasım 2023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TÜKD Antalya Bursiyerlerle Buluşma Kahvaltısı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Hayat Park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Konyaaltı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Burisyerler, Üyeler, Burs bağışçıları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52</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8050">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13-19 Kasım 2023</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TÜKD Antalya Şubesi Cumhuriyetimizin 100. Yılı Karma Sergisi Açılış Töreni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Nazım Hikmet Kuar ve Kongre Merkezi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Üyeler,  bursiyerler , konuklar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50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8685">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23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sym typeface="+mn-ea"/>
                        </a:rPr>
                        <a:t>15-17 Aralık </a:t>
                      </a:r>
                      <a:endParaRPr lang="tr-TR" sz="1600">
                        <a:effectLst/>
                        <a:latin typeface="Calibri" panose="020F0502020204030204" pitchFamily="34" charset="0"/>
                        <a:ea typeface="Calibri" panose="020F0502020204030204" pitchFamily="34" charset="0"/>
                        <a:cs typeface="Times New Roman" panose="02020603050405020304" pitchFamily="18" charset="0"/>
                        <a:sym typeface="+mn-ea"/>
                      </a:endParaRPr>
                    </a:p>
                  </a:txBody>
                  <a:tcPr marL="68580" marR="68580" marT="0" marB="0"/>
                </a:tc>
                <a:tc>
                  <a:txBody>
                    <a:bodyPr/>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TÜKD Antalya Şubeler Toplantısı ve Tüzük Çalıştayı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buNone/>
                      </a:pPr>
                      <a:r>
                        <a:rPr lang="tr-TR" sz="1600">
                          <a:effectLst/>
                          <a:latin typeface="Calibri" panose="020F0502020204030204" pitchFamily="34" charset="0"/>
                          <a:ea typeface="Calibri" panose="020F0502020204030204" pitchFamily="34" charset="0"/>
                          <a:cs typeface="Times New Roman" panose="02020603050405020304" pitchFamily="18" charset="0"/>
                        </a:rPr>
                        <a:t>74. Kuruluş Yıldönümü Gala Yemeği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Porto Bello Oteli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TÜKDGMYK,  Şube Başkanları ve üyeler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nSpc>
                          <a:spcPct val="107000"/>
                        </a:lnSpc>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60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516255"/>
            <a:ext cx="10515600" cy="817880"/>
          </a:xfrm>
        </p:spPr>
        <p:txBody>
          <a:bodyPr>
            <a:normAutofit fontScale="90000"/>
          </a:bodyPr>
          <a:p>
            <a:pPr algn="ctr"/>
            <a:r>
              <a:rPr lang="tr-TR" altLang="en-US" sz="4000" b="1">
                <a:solidFill>
                  <a:schemeClr val="accent1"/>
                </a:solidFill>
              </a:rPr>
              <a:t> </a:t>
            </a:r>
            <a:r>
              <a:rPr lang="tr-TR" altLang="en-US" sz="4445" b="1">
                <a:solidFill>
                  <a:schemeClr val="accent1"/>
                </a:solidFill>
              </a:rPr>
              <a:t>HAYATA GEÇİRDİĞİMİZ PROJELER</a:t>
            </a:r>
            <a:br>
              <a:rPr lang="tr-TR" altLang="en-US" sz="4445">
                <a:solidFill>
                  <a:schemeClr val="accent1"/>
                </a:solidFill>
              </a:rPr>
            </a:br>
            <a:endParaRPr lang="tr-TR" altLang="en-US" sz="4445"/>
          </a:p>
        </p:txBody>
      </p:sp>
      <p:graphicFrame>
        <p:nvGraphicFramePr>
          <p:cNvPr id="9" name="Content Placeholder 8"/>
          <p:cNvGraphicFramePr/>
          <p:nvPr>
            <p:ph idx="1"/>
          </p:nvPr>
        </p:nvGraphicFramePr>
        <p:xfrm>
          <a:off x="720090" y="1064260"/>
          <a:ext cx="11002010" cy="5730240"/>
        </p:xfrm>
        <a:graphic>
          <a:graphicData uri="http://schemas.openxmlformats.org/drawingml/2006/table">
            <a:tbl>
              <a:tblPr firstRow="1" bandRow="1">
                <a:tableStyleId>{5C22544A-7EE6-4342-B048-85BDC9FD1C3A}</a:tableStyleId>
              </a:tblPr>
              <a:tblGrid>
                <a:gridCol w="2060575"/>
                <a:gridCol w="5905500"/>
                <a:gridCol w="1800225"/>
                <a:gridCol w="1235710"/>
              </a:tblGrid>
              <a:tr h="758825">
                <a:tc>
                  <a:txBody>
                    <a:bodyPr/>
                    <a:p>
                      <a:pPr>
                        <a:buNone/>
                      </a:pPr>
                      <a:r>
                        <a:rPr lang="tr-TR" altLang="en-US"/>
                        <a:t>PROJE ADI</a:t>
                      </a:r>
                      <a:endParaRPr lang="tr-TR" altLang="en-US"/>
                    </a:p>
                  </a:txBody>
                  <a:tcPr/>
                </a:tc>
                <a:tc>
                  <a:txBody>
                    <a:bodyPr/>
                    <a:p>
                      <a:pPr>
                        <a:buNone/>
                      </a:pPr>
                      <a:r>
                        <a:rPr lang="tr-TR" altLang="en-US"/>
                        <a:t>PROJE AMACI</a:t>
                      </a:r>
                      <a:endParaRPr lang="tr-TR" altLang="en-US"/>
                    </a:p>
                  </a:txBody>
                  <a:tcPr/>
                </a:tc>
                <a:tc>
                  <a:txBody>
                    <a:bodyPr/>
                    <a:p>
                      <a:pPr>
                        <a:buNone/>
                      </a:pPr>
                      <a:r>
                        <a:rPr lang="tr-TR" altLang="en-US"/>
                        <a:t>ORTAKLAR (VARSA)</a:t>
                      </a:r>
                      <a:endParaRPr lang="tr-TR" altLang="en-US"/>
                    </a:p>
                  </a:txBody>
                  <a:tcPr/>
                </a:tc>
                <a:tc>
                  <a:txBody>
                    <a:bodyPr/>
                    <a:p>
                      <a:pPr>
                        <a:buNone/>
                      </a:pPr>
                      <a:r>
                        <a:rPr lang="tr-TR" altLang="en-US"/>
                        <a:t>PROJE SÜRESİ</a:t>
                      </a:r>
                      <a:endParaRPr lang="tr-TR" altLang="en-US"/>
                    </a:p>
                  </a:txBody>
                  <a:tcPr/>
                </a:tc>
              </a:tr>
              <a:tr h="1849120">
                <a:tc>
                  <a:txBody>
                    <a:bodyPr/>
                    <a:p>
                      <a:pPr>
                        <a:buNone/>
                      </a:pPr>
                      <a:r>
                        <a:rPr lang="en-US" sz="1600" b="1"/>
                        <a:t>Antalya’da Medya Dilini Dönüştürüyoruz Projesi </a:t>
                      </a:r>
                      <a:endParaRPr lang="en-US" sz="1600" b="1"/>
                    </a:p>
                  </a:txBody>
                  <a:tcPr/>
                </a:tc>
                <a:tc>
                  <a:txBody>
                    <a:bodyPr/>
                    <a:p>
                      <a:pPr>
                        <a:buNone/>
                      </a:pPr>
                      <a:r>
                        <a:rPr lang="en-US" sz="1400"/>
                        <a:t>Projenin amacı toplumsal cinsiyet eşitsizliklerinin, kadına yönelik haberlerde medya araçları ve ürünleri aracılığı ile tekrar tekrar üretilmesine dur diyebilmek için Antalya’daki medya mensuplarının ve iletişim programları öğrencilerinin kullandıkları medya dilini eşitlikçi bir biçimde dönüştürmelerine yardımcı olacak bir dizi eğitsel faaliyet programlamak; hareketin bağlı kalacağı temel değer ve ilkeleri bir rehber doküman içinde yayımlayarak program katılımcılarını bu hareketin uzun vadeli savunucuları arasına katmaktır. </a:t>
                      </a:r>
                      <a:endParaRPr lang="en-US" sz="1400"/>
                    </a:p>
                  </a:txBody>
                  <a:tcPr/>
                </a:tc>
                <a:tc>
                  <a:txBody>
                    <a:bodyPr/>
                    <a:p>
                      <a:pPr>
                        <a:buNone/>
                      </a:pPr>
                      <a:r>
                        <a:rPr lang="tr-TR" altLang="en-US" sz="1400"/>
                        <a:t>Antalya Gazeteciler Cemiyeti, </a:t>
                      </a:r>
                      <a:endParaRPr lang="tr-TR" altLang="en-US" sz="1400"/>
                    </a:p>
                    <a:p>
                      <a:pPr>
                        <a:buNone/>
                      </a:pPr>
                      <a:r>
                        <a:rPr lang="tr-TR" altLang="en-US" sz="1400"/>
                        <a:t>Akd. Ü. İletişim Fakültesi </a:t>
                      </a:r>
                      <a:endParaRPr lang="tr-TR" altLang="en-US" sz="1400"/>
                    </a:p>
                  </a:txBody>
                  <a:tcPr/>
                </a:tc>
                <a:tc>
                  <a:txBody>
                    <a:bodyPr/>
                    <a:p>
                      <a:pPr>
                        <a:buNone/>
                      </a:pPr>
                      <a:r>
                        <a:rPr lang="en-US" sz="1400">
                          <a:sym typeface="+mn-ea"/>
                        </a:rPr>
                        <a:t>8 Mart 2022</a:t>
                      </a:r>
                      <a:r>
                        <a:rPr lang="tr-TR" altLang="en-US" sz="1400">
                          <a:sym typeface="+mn-ea"/>
                        </a:rPr>
                        <a:t>- </a:t>
                      </a:r>
                      <a:endParaRPr lang="tr-TR" altLang="en-US" sz="1400">
                        <a:sym typeface="+mn-ea"/>
                      </a:endParaRPr>
                    </a:p>
                    <a:p>
                      <a:pPr>
                        <a:buNone/>
                      </a:pPr>
                      <a:r>
                        <a:rPr lang="tr-TR" altLang="en-US" sz="1400">
                          <a:sym typeface="+mn-ea"/>
                        </a:rPr>
                        <a:t>25 Kasım 2022</a:t>
                      </a:r>
                      <a:endParaRPr lang="en-US" sz="1400"/>
                    </a:p>
                    <a:p>
                      <a:pPr>
                        <a:buNone/>
                      </a:pPr>
                      <a:endParaRPr lang="en-US" sz="1400"/>
                    </a:p>
                  </a:txBody>
                  <a:tcPr/>
                </a:tc>
              </a:tr>
              <a:tr h="798195">
                <a:tc>
                  <a:txBody>
                    <a:bodyPr/>
                    <a:p>
                      <a:pPr>
                        <a:buNone/>
                      </a:pPr>
                      <a:r>
                        <a:rPr lang="tr-TR" altLang="en-US" sz="1600" b="1"/>
                        <a:t>11 Ekim Dünya Kız Çocukları Günü Farkındalık Projesi </a:t>
                      </a:r>
                      <a:endParaRPr lang="tr-TR" altLang="en-US" sz="1600" b="1"/>
                    </a:p>
                  </a:txBody>
                  <a:tcPr/>
                </a:tc>
                <a:tc>
                  <a:txBody>
                    <a:bodyPr/>
                    <a:p>
                      <a:pPr>
                        <a:buNone/>
                      </a:pPr>
                      <a:r>
                        <a:rPr lang="tr-TR" altLang="en-US" sz="1400"/>
                        <a:t>Her yıl bir okulda kız çocuklarına yönelik Şiir, resim ve Kompozisyon yarışması düzenleyerek 11 Ekim’de Ödül Törenini farkındalık geliştirme fırsatı olarak değerlendirmek.</a:t>
                      </a:r>
                      <a:endParaRPr lang="tr-TR" altLang="en-US" sz="1400"/>
                    </a:p>
                  </a:txBody>
                  <a:tcPr/>
                </a:tc>
                <a:tc>
                  <a:txBody>
                    <a:bodyPr/>
                    <a:p>
                      <a:pPr>
                        <a:buNone/>
                      </a:pPr>
                      <a:r>
                        <a:rPr lang="tr-TR" altLang="en-US" sz="1400"/>
                        <a:t>İnönü Ortaokulu</a:t>
                      </a:r>
                      <a:endParaRPr lang="tr-TR" altLang="en-US" sz="1400"/>
                    </a:p>
                    <a:p>
                      <a:pPr>
                        <a:buNone/>
                      </a:pPr>
                      <a:r>
                        <a:rPr lang="tr-TR" altLang="en-US" sz="1400"/>
                        <a:t>Ali Rıza Altıntaş ortaokulu</a:t>
                      </a:r>
                      <a:endParaRPr lang="tr-TR" altLang="en-US" sz="1400"/>
                    </a:p>
                  </a:txBody>
                  <a:tcPr/>
                </a:tc>
                <a:tc>
                  <a:txBody>
                    <a:bodyPr/>
                    <a:p>
                      <a:pPr>
                        <a:buNone/>
                      </a:pPr>
                      <a:r>
                        <a:rPr lang="tr-TR" altLang="en-US" sz="1400"/>
                        <a:t>11 Ekim 2022</a:t>
                      </a:r>
                      <a:endParaRPr lang="tr-TR" altLang="en-US" sz="1400"/>
                    </a:p>
                    <a:p>
                      <a:pPr>
                        <a:buNone/>
                      </a:pPr>
                      <a:r>
                        <a:rPr lang="tr-TR" altLang="en-US" sz="1400"/>
                        <a:t>11 Ekim 2023</a:t>
                      </a:r>
                      <a:endParaRPr lang="tr-TR" altLang="en-US" sz="1400"/>
                    </a:p>
                  </a:txBody>
                  <a:tcPr/>
                </a:tc>
              </a:tr>
              <a:tr h="1191260">
                <a:tc>
                  <a:txBody>
                    <a:bodyPr/>
                    <a:p>
                      <a:pPr>
                        <a:buNone/>
                      </a:pPr>
                      <a:r>
                        <a:rPr lang="en-US" sz="1600" b="1"/>
                        <a:t>Kadın Yoksulluğu Araştırma ve İzleme Projesi</a:t>
                      </a:r>
                      <a:endParaRPr lang="en-US" sz="1600" b="1"/>
                    </a:p>
                    <a:p>
                      <a:pPr>
                        <a:buNone/>
                      </a:pPr>
                      <a:endParaRPr lang="en-US" sz="1600" b="1"/>
                    </a:p>
                  </a:txBody>
                  <a:tcPr/>
                </a:tc>
                <a:tc>
                  <a:txBody>
                    <a:bodyPr/>
                    <a:p>
                      <a:pPr>
                        <a:buNone/>
                      </a:pPr>
                      <a:r>
                        <a:rPr lang="en-US" sz="1400"/>
                        <a:t>Bu </a:t>
                      </a:r>
                      <a:r>
                        <a:rPr lang="tr-TR" altLang="en-US" sz="1400"/>
                        <a:t>projenin</a:t>
                      </a:r>
                      <a:r>
                        <a:rPr lang="en-US" sz="1400"/>
                        <a:t> amacı, Antalya’da kadın yoksulluğu üzerine güncel çalışmaları olan akademisyenler ile kadınlara hizmet veren kamu kurumları, yerel yönetimler ve sivil toplum kuruluşlarını bir araya getirerek kadın yoksulluğunun çok yönlü tartışılmasını, kurumlara düşen görevlerin gözden geçirilmesini ve yenilikçi çözüm yolları ile politikaların araştırılmasını sağlamaktır. </a:t>
                      </a:r>
                      <a:endParaRPr lang="en-US" sz="1400"/>
                    </a:p>
                  </a:txBody>
                  <a:tcPr/>
                </a:tc>
                <a:tc>
                  <a:txBody>
                    <a:bodyPr/>
                    <a:p>
                      <a:pPr>
                        <a:buNone/>
                      </a:pPr>
                      <a:r>
                        <a:rPr lang="tr-TR" altLang="en-US" sz="1400"/>
                        <a:t>Akdeniz Üniversitesi</a:t>
                      </a:r>
                      <a:endParaRPr lang="tr-TR" altLang="en-US" sz="1400"/>
                    </a:p>
                    <a:p>
                      <a:pPr>
                        <a:buNone/>
                      </a:pPr>
                      <a:r>
                        <a:rPr lang="tr-TR" altLang="en-US" sz="1400"/>
                        <a:t>TOBB Antalya KGK</a:t>
                      </a:r>
                      <a:endParaRPr lang="tr-TR" altLang="en-US" sz="1400"/>
                    </a:p>
                  </a:txBody>
                  <a:tcPr/>
                </a:tc>
                <a:tc>
                  <a:txBody>
                    <a:bodyPr/>
                    <a:p>
                      <a:pPr>
                        <a:buNone/>
                      </a:pPr>
                      <a:r>
                        <a:rPr lang="tr-TR" altLang="en-US" sz="1400"/>
                        <a:t>10 Mart 2023</a:t>
                      </a:r>
                      <a:endParaRPr lang="tr-TR" altLang="en-US" sz="1400"/>
                    </a:p>
                    <a:p>
                      <a:pPr>
                        <a:buNone/>
                      </a:pPr>
                      <a:r>
                        <a:rPr lang="tr-TR" altLang="en-US" sz="1400"/>
                        <a:t>30 Eylül 2023</a:t>
                      </a:r>
                      <a:endParaRPr lang="tr-TR" altLang="en-US" sz="1400"/>
                    </a:p>
                  </a:txBody>
                  <a:tcPr/>
                </a:tc>
              </a:tr>
              <a:tr h="1132840">
                <a:tc>
                  <a:txBody>
                    <a:bodyPr/>
                    <a:p>
                      <a:pPr>
                        <a:buNone/>
                      </a:pPr>
                      <a:r>
                        <a:rPr lang="en-US" sz="1600" b="1">
                          <a:sym typeface="+mn-ea"/>
                        </a:rPr>
                        <a:t>Y</a:t>
                      </a:r>
                      <a:r>
                        <a:rPr lang="tr-TR" altLang="en-US" sz="1600" b="1">
                          <a:sym typeface="+mn-ea"/>
                        </a:rPr>
                        <a:t>erli </a:t>
                      </a:r>
                      <a:r>
                        <a:rPr lang="en-US" sz="1600" b="1">
                          <a:sym typeface="+mn-ea"/>
                        </a:rPr>
                        <a:t>T</a:t>
                      </a:r>
                      <a:r>
                        <a:rPr lang="tr-TR" altLang="en-US" sz="1600" b="1">
                          <a:sym typeface="+mn-ea"/>
                        </a:rPr>
                        <a:t>elevizyon</a:t>
                      </a:r>
                      <a:r>
                        <a:rPr lang="en-US" sz="1600" b="1">
                          <a:sym typeface="+mn-ea"/>
                        </a:rPr>
                        <a:t> D</a:t>
                      </a:r>
                      <a:r>
                        <a:rPr lang="tr-TR" altLang="en-US" sz="1600" b="1">
                          <a:sym typeface="+mn-ea"/>
                        </a:rPr>
                        <a:t>izilerinin</a:t>
                      </a:r>
                      <a:r>
                        <a:rPr lang="en-US" sz="1600" b="1">
                          <a:sym typeface="+mn-ea"/>
                        </a:rPr>
                        <a:t> T</a:t>
                      </a:r>
                      <a:r>
                        <a:rPr lang="tr-TR" altLang="en-US" sz="1600" b="1">
                          <a:sym typeface="+mn-ea"/>
                        </a:rPr>
                        <a:t>oplumsal </a:t>
                      </a:r>
                      <a:r>
                        <a:rPr lang="en-US" sz="1600" b="1">
                          <a:sym typeface="+mn-ea"/>
                        </a:rPr>
                        <a:t> C</a:t>
                      </a:r>
                      <a:r>
                        <a:rPr lang="tr-TR" altLang="en-US" sz="1600" b="1">
                          <a:sym typeface="+mn-ea"/>
                        </a:rPr>
                        <a:t>insiyet</a:t>
                      </a:r>
                      <a:r>
                        <a:rPr lang="en-US" sz="1600" b="1">
                          <a:sym typeface="+mn-ea"/>
                        </a:rPr>
                        <a:t> </a:t>
                      </a:r>
                      <a:r>
                        <a:rPr lang="tr-TR" altLang="en-US" sz="1600" b="1">
                          <a:sym typeface="+mn-ea"/>
                        </a:rPr>
                        <a:t>ve</a:t>
                      </a:r>
                      <a:r>
                        <a:rPr lang="en-US" sz="1600" b="1">
                          <a:sym typeface="+mn-ea"/>
                        </a:rPr>
                        <a:t> Ş</a:t>
                      </a:r>
                      <a:r>
                        <a:rPr lang="tr-TR" altLang="en-US" sz="1600" b="1">
                          <a:sym typeface="+mn-ea"/>
                        </a:rPr>
                        <a:t>iddet</a:t>
                      </a:r>
                      <a:r>
                        <a:rPr lang="en-US" sz="1600" b="1">
                          <a:sym typeface="+mn-ea"/>
                        </a:rPr>
                        <a:t> </a:t>
                      </a:r>
                      <a:r>
                        <a:rPr lang="tr-TR" altLang="en-US" sz="1600" b="1">
                          <a:sym typeface="+mn-ea"/>
                        </a:rPr>
                        <a:t>İçeriği İnceleme</a:t>
                      </a:r>
                      <a:r>
                        <a:rPr lang="tr-TR" altLang="en-US" sz="1400">
                          <a:sym typeface="+mn-ea"/>
                        </a:rPr>
                        <a:t> </a:t>
                      </a:r>
                      <a:endParaRPr lang="tr-TR" altLang="en-US" sz="1400">
                        <a:sym typeface="+mn-ea"/>
                      </a:endParaRPr>
                    </a:p>
                  </a:txBody>
                  <a:tcPr/>
                </a:tc>
                <a:tc>
                  <a:txBody>
                    <a:bodyPr/>
                    <a:p>
                      <a:pPr>
                        <a:buNone/>
                      </a:pPr>
                      <a:r>
                        <a:rPr lang="en-US" sz="1400"/>
                        <a:t>Bu </a:t>
                      </a:r>
                      <a:r>
                        <a:rPr lang="tr-TR" altLang="en-US" sz="1400"/>
                        <a:t>projenin</a:t>
                      </a:r>
                      <a:r>
                        <a:rPr lang="en-US" sz="1400"/>
                        <a:t> amacı,  ana akım televizyon kanallarında yayınlanan yüksek seyretme oranlı (yüksek reyting alan) yerli dizilerde yansıtılan toplumsal cinsiyet yaklaşımının özelliklerini ve şiddet sahnelerinin türlerine göre sıklığını belirlemek</a:t>
                      </a:r>
                      <a:r>
                        <a:rPr lang="tr-TR" altLang="en-US" sz="1400"/>
                        <a:t> ve kamuoyunda farkındalık oluşturmaktır. </a:t>
                      </a:r>
                      <a:endParaRPr lang="tr-TR" altLang="en-US" sz="1400"/>
                    </a:p>
                  </a:txBody>
                  <a:tcPr/>
                </a:tc>
                <a:tc>
                  <a:txBody>
                    <a:bodyPr/>
                    <a:p>
                      <a:pPr>
                        <a:buNone/>
                      </a:pPr>
                      <a:r>
                        <a:rPr lang="tr-TR" altLang="en-US" sz="1400"/>
                        <a:t>Antalya’dan 26 STK</a:t>
                      </a:r>
                      <a:endParaRPr lang="tr-TR" altLang="en-US" sz="1400"/>
                    </a:p>
                  </a:txBody>
                  <a:tcPr/>
                </a:tc>
                <a:tc>
                  <a:txBody>
                    <a:bodyPr/>
                    <a:p>
                      <a:pPr>
                        <a:buNone/>
                      </a:pPr>
                      <a:r>
                        <a:rPr lang="tr-TR" altLang="en-US" sz="1400"/>
                        <a:t>Temmuz 2023- 27 Kasım 2023</a:t>
                      </a:r>
                      <a:endParaRPr lang="tr-TR" altLang="en-US" sz="1400"/>
                    </a:p>
                  </a:txBody>
                  <a:tcPr/>
                </a:tc>
              </a:tr>
            </a:tbl>
          </a:graphicData>
        </a:graphic>
      </p:graphicFrame>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Devre</Template>
  <TotalTime>0</TotalTime>
  <Words>11164</Words>
  <Application>WPS Presentation</Application>
  <PresentationFormat>Geniş ekran</PresentationFormat>
  <Paragraphs>996</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Calibri</vt:lpstr>
      <vt:lpstr>Times New Roman</vt:lpstr>
      <vt:lpstr>Calibri Light</vt:lpstr>
      <vt:lpstr>Microsoft YaHei</vt:lpstr>
      <vt:lpstr>Arial Unicode MS</vt:lpstr>
      <vt:lpstr>Office Teması</vt:lpstr>
      <vt:lpstr>    TÜRK ÜNİVERSİTELİ KADINLAR DERNEĞİ ANTALYA ŞUBESİ  36. KURULUŞ YILDÖNÜMÜ 27 OCAK 2024 </vt:lpstr>
      <vt:lpstr>ŞUBEMİZİN GELİŞİM VERİLERİ   </vt:lpstr>
      <vt:lpstr>  DÜZENLEDİĞİMİZ EĞİTİM FAALİYETLERİ   </vt:lpstr>
      <vt:lpstr>DÜZENLEDİĞİMİZ EĞİTİM FAALİYETLERİ  </vt:lpstr>
      <vt:lpstr> DÜZENLEDİĞİMİZ EĞİTİM FAALİYETLERİ  (OCAK 2022 –OCAK 2024)  </vt:lpstr>
      <vt:lpstr>DÜZENLEDİĞİMİZ SOSYAL VE KÜLTÜREL FAALİYETLER  </vt:lpstr>
      <vt:lpstr>DÜZENLEDİĞİMİZ SOSYAL VE KÜLTÜREL FAALİYETLER   </vt:lpstr>
      <vt:lpstr>DÜZENLEDİĞİMİZ SOSYAL VE KÜLTÜREL FAALİYETLER   </vt:lpstr>
      <vt:lpstr> HAYATA GEÇİRDİĞİMİZ PROJELER </vt:lpstr>
      <vt:lpstr>GERÇEKLEŞTİRDİĞİMİZ PROJE FAALİYETLERİ  </vt:lpstr>
      <vt:lpstr>GERÇEKLEŞTİRDİĞİMİZ YAYINLAR </vt:lpstr>
      <vt:lpstr>2024 	YILI   DEVAM EDEN PROJELERİMİZ</vt:lpstr>
      <vt:lpstr>2024 	YILI   YILDIZ PROJELERİMİZ</vt:lpstr>
      <vt:lpstr>TEŞEKKÜRLERİM</vt:lpstr>
      <vt:lpstr>HEP BİRLİKTE DAHA GÜZEL ÇALIŞMALAR YAPMAYI DİLİYOR  DİNLEDİĞİNİZ İÇİN TEŞEKKÜR EDİYORUM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ÜNİVERSİTELİ KADINLAR DERNEĞİ  …. ŞUBESİ  OCAK 2019 –NİSAN 2020  FAALİYET RAPORU</dc:title>
  <dc:creator>HP</dc:creator>
  <cp:lastModifiedBy>tukd antalya</cp:lastModifiedBy>
  <cp:revision>28</cp:revision>
  <dcterms:created xsi:type="dcterms:W3CDTF">2020-03-12T19:17:00Z</dcterms:created>
  <dcterms:modified xsi:type="dcterms:W3CDTF">2024-08-26T15:05:12Z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1451D6AF3B2E43379E3F9FBD59E37F85_13</vt:lpwstr>
  </property>
  <property fmtid="{D5CDD505-2E9C-101B-9397-08002B2CF9AE}" pid="3" name="KSOProductBuildVer">
    <vt:lpwstr>1033-12.2.0.17562</vt:lpwstr>
  </property>
</Properties>
</file>