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docx" ContentType="application/vnd.openxmlformats-officedocument.wordprocessingml.documen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8" r:id="rId13"/>
    <p:sldId id="269" r:id="rId14"/>
    <p:sldId id="265" r:id="rId15"/>
    <p:sldId id="266" r:id="rId16"/>
    <p:sldId id="267" r:id="rId17"/>
    <p:sldId id="270" r:id="rId18"/>
    <p:sldId id="27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F5CB"/>
    <a:srgbClr val="ECF7D5"/>
    <a:srgbClr val="E4F3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65" autoAdjust="0"/>
    <p:restoredTop sz="94660"/>
  </p:normalViewPr>
  <p:slideViewPr>
    <p:cSldViewPr snapToGrid="0">
      <p:cViewPr varScale="1">
        <p:scale>
          <a:sx n="85" d="100"/>
          <a:sy n="85" d="100"/>
        </p:scale>
        <p:origin x="2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FB3D1-8414-4A51-9F0E-DCED9A3E062A}" type="datetimeFigureOut">
              <a:rPr lang="tr-TR" smtClean="0"/>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2C3EAC-CB66-46BB-91EC-EE8E70C4A067}" type="slidenum">
              <a:rPr lang="tr-TR" smtClean="0"/>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F2C3EAC-CB66-46BB-91EC-EE8E70C4A067}" type="slidenum">
              <a:rPr lang="tr-TR" smtClean="0"/>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hasCustomPrompt="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hasCustomPrompt="1"/>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endParaRPr lang="tr-TR"/>
          </a:p>
        </p:txBody>
      </p:sp>
      <p:sp>
        <p:nvSpPr>
          <p:cNvPr id="3" name="Text Placeholder 2"/>
          <p:cNvSpPr>
            <a:spLocks noGrp="1"/>
          </p:cNvSpPr>
          <p:nvPr>
            <p:ph type="body" idx="1" hasCustomPrompt="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hasCustomPrompt="1"/>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endParaRPr lang="tr-TR"/>
          </a:p>
        </p:txBody>
      </p:sp>
      <p:sp>
        <p:nvSpPr>
          <p:cNvPr id="3" name="Text Placeholder 2"/>
          <p:cNvSpPr>
            <a:spLocks noGrp="1"/>
          </p:cNvSpPr>
          <p:nvPr>
            <p:ph type="body" idx="1" hasCustomPrompt="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hasCustomPrompt="1"/>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endParaRPr lang="tr-TR"/>
          </a:p>
        </p:txBody>
      </p:sp>
      <p:sp>
        <p:nvSpPr>
          <p:cNvPr id="3" name="Text Placeholder 2"/>
          <p:cNvSpPr>
            <a:spLocks noGrp="1"/>
          </p:cNvSpPr>
          <p:nvPr>
            <p:ph type="body" idx="1" hasCustomPrompt="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677335" y="609600"/>
            <a:ext cx="7060150" cy="5251450"/>
          </a:xfrm>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hasCustomPrompt="1"/>
          </p:nvPr>
        </p:nvSpPr>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r>
              <a:rPr lang="tr-TR"/>
              <a:t>23.11.2020</a:t>
            </a:r>
            <a:endParaRPr lang="tr-TR"/>
          </a:p>
        </p:txBody>
      </p:sp>
      <p:sp>
        <p:nvSpPr>
          <p:cNvPr id="5" name="Footer Placeholder 4"/>
          <p:cNvSpPr>
            <a:spLocks noGrp="1"/>
          </p:cNvSpPr>
          <p:nvPr>
            <p:ph type="ftr" sz="quarter" idx="11"/>
          </p:nvPr>
        </p:nvSpPr>
        <p:spPr/>
        <p:txBody>
          <a:bodyPr/>
          <a:lstStyle/>
          <a:p>
            <a:r>
              <a:rPr lang="tr-TR"/>
              <a:t>PROF. DR. FULYA SARVAN</a:t>
            </a:r>
            <a:endParaRPr lang="tr-TR"/>
          </a:p>
        </p:txBody>
      </p:sp>
      <p:sp>
        <p:nvSpPr>
          <p:cNvPr id="6" name="Slide Number Placeholder 5"/>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sz="half" idx="1" hasCustomPrompt="1"/>
          </p:nvPr>
        </p:nvSpPr>
        <p:spPr>
          <a:xfrm>
            <a:off x="677334" y="2160589"/>
            <a:ext cx="4184035" cy="3880772"/>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Content Placeholder 3"/>
          <p:cNvSpPr>
            <a:spLocks noGrp="1"/>
          </p:cNvSpPr>
          <p:nvPr>
            <p:ph sz="half" idx="2" hasCustomPrompt="1"/>
          </p:nvPr>
        </p:nvSpPr>
        <p:spPr>
          <a:xfrm>
            <a:off x="5089970" y="2160589"/>
            <a:ext cx="4184034" cy="3880773"/>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Date Placeholder 4"/>
          <p:cNvSpPr>
            <a:spLocks noGrp="1"/>
          </p:cNvSpPr>
          <p:nvPr>
            <p:ph type="dt" sz="half" idx="10"/>
          </p:nvPr>
        </p:nvSpPr>
        <p:spPr/>
        <p:txBody>
          <a:bodyPr/>
          <a:lstStyle/>
          <a:p>
            <a:r>
              <a:rPr lang="tr-TR"/>
              <a:t>23.11.2020</a:t>
            </a:r>
            <a:endParaRPr lang="tr-TR"/>
          </a:p>
        </p:txBody>
      </p:sp>
      <p:sp>
        <p:nvSpPr>
          <p:cNvPr id="6" name="Footer Placeholder 5"/>
          <p:cNvSpPr>
            <a:spLocks noGrp="1"/>
          </p:cNvSpPr>
          <p:nvPr>
            <p:ph type="ftr" sz="quarter" idx="11"/>
          </p:nvPr>
        </p:nvSpPr>
        <p:spPr/>
        <p:txBody>
          <a:bodyPr/>
          <a:lstStyle/>
          <a:p>
            <a:r>
              <a:rPr lang="tr-TR"/>
              <a:t>PROF. DR. FULYA SARVAN</a:t>
            </a:r>
            <a:endParaRPr lang="tr-TR"/>
          </a:p>
        </p:txBody>
      </p:sp>
      <p:sp>
        <p:nvSpPr>
          <p:cNvPr id="7" name="Slide Number Placeholder 6"/>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 name="Content Placeholder 3"/>
          <p:cNvSpPr>
            <a:spLocks noGrp="1"/>
          </p:cNvSpPr>
          <p:nvPr>
            <p:ph sz="half" idx="2" hasCustomPrompt="1"/>
          </p:nvPr>
        </p:nvSpPr>
        <p:spPr>
          <a:xfrm>
            <a:off x="675745" y="2737245"/>
            <a:ext cx="4185623" cy="3304117"/>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Text Placeholder 4"/>
          <p:cNvSpPr>
            <a:spLocks noGrp="1"/>
          </p:cNvSpPr>
          <p:nvPr>
            <p:ph type="body" sz="quarter" idx="3" hasCustomPrompt="1"/>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6" name="Content Placeholder 5"/>
          <p:cNvSpPr>
            <a:spLocks noGrp="1"/>
          </p:cNvSpPr>
          <p:nvPr>
            <p:ph sz="quarter" idx="4" hasCustomPrompt="1"/>
          </p:nvPr>
        </p:nvSpPr>
        <p:spPr>
          <a:xfrm>
            <a:off x="5088384" y="2737245"/>
            <a:ext cx="4185617" cy="3304117"/>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7" name="Date Placeholder 6"/>
          <p:cNvSpPr>
            <a:spLocks noGrp="1"/>
          </p:cNvSpPr>
          <p:nvPr>
            <p:ph type="dt" sz="half" idx="10"/>
          </p:nvPr>
        </p:nvSpPr>
        <p:spPr/>
        <p:txBody>
          <a:bodyPr/>
          <a:lstStyle/>
          <a:p>
            <a:r>
              <a:rPr lang="tr-TR"/>
              <a:t>23.11.2020</a:t>
            </a:r>
            <a:endParaRPr lang="tr-TR"/>
          </a:p>
        </p:txBody>
      </p:sp>
      <p:sp>
        <p:nvSpPr>
          <p:cNvPr id="8" name="Footer Placeholder 7"/>
          <p:cNvSpPr>
            <a:spLocks noGrp="1"/>
          </p:cNvSpPr>
          <p:nvPr>
            <p:ph type="ftr" sz="quarter" idx="11"/>
          </p:nvPr>
        </p:nvSpPr>
        <p:spPr/>
        <p:txBody>
          <a:bodyPr/>
          <a:lstStyle/>
          <a:p>
            <a:r>
              <a:rPr lang="tr-TR"/>
              <a:t>PROF. DR. FULYA SARVAN</a:t>
            </a:r>
            <a:endParaRPr lang="tr-TR"/>
          </a:p>
        </p:txBody>
      </p:sp>
      <p:sp>
        <p:nvSpPr>
          <p:cNvPr id="9" name="Slide Number Placeholder 8"/>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r>
              <a:rPr lang="tr-TR"/>
              <a:t>23.11.2020</a:t>
            </a:r>
            <a:endParaRPr lang="tr-TR"/>
          </a:p>
        </p:txBody>
      </p:sp>
      <p:sp>
        <p:nvSpPr>
          <p:cNvPr id="4" name="Footer Placeholder 3"/>
          <p:cNvSpPr>
            <a:spLocks noGrp="1"/>
          </p:cNvSpPr>
          <p:nvPr>
            <p:ph type="ftr" sz="quarter" idx="11"/>
          </p:nvPr>
        </p:nvSpPr>
        <p:spPr/>
        <p:txBody>
          <a:bodyPr/>
          <a:lstStyle/>
          <a:p>
            <a:r>
              <a:rPr lang="tr-TR"/>
              <a:t>PROF. DR. FULYA SARVAN</a:t>
            </a:r>
            <a:endParaRPr lang="tr-TR"/>
          </a:p>
        </p:txBody>
      </p:sp>
      <p:sp>
        <p:nvSpPr>
          <p:cNvPr id="5" name="Slide Number Placeholder 4"/>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a:t>23.11.2020</a:t>
            </a:r>
            <a:endParaRPr lang="tr-TR"/>
          </a:p>
        </p:txBody>
      </p:sp>
      <p:sp>
        <p:nvSpPr>
          <p:cNvPr id="3" name="Footer Placeholder 2"/>
          <p:cNvSpPr>
            <a:spLocks noGrp="1"/>
          </p:cNvSpPr>
          <p:nvPr>
            <p:ph type="ftr" sz="quarter" idx="11"/>
          </p:nvPr>
        </p:nvSpPr>
        <p:spPr/>
        <p:txBody>
          <a:bodyPr/>
          <a:lstStyle/>
          <a:p>
            <a:r>
              <a:rPr lang="tr-TR"/>
              <a:t>PROF. DR. FULYA SARVAN</a:t>
            </a:r>
            <a:endParaRPr lang="tr-TR"/>
          </a:p>
        </p:txBody>
      </p:sp>
      <p:sp>
        <p:nvSpPr>
          <p:cNvPr id="4" name="Slide Number Placeholder 3"/>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hasCustomPrompt="1"/>
          </p:nvPr>
        </p:nvSpPr>
        <p:spPr>
          <a:xfrm>
            <a:off x="4760461" y="514924"/>
            <a:ext cx="4513541" cy="5526437"/>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Text Placeholder 3"/>
          <p:cNvSpPr>
            <a:spLocks noGrp="1"/>
          </p:cNvSpPr>
          <p:nvPr>
            <p:ph type="body" sz="half" idx="2" hasCustomPrompt="1"/>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r>
              <a:rPr lang="tr-TR"/>
              <a:t>23.11.2020</a:t>
            </a:r>
            <a:endParaRPr lang="tr-TR"/>
          </a:p>
        </p:txBody>
      </p:sp>
      <p:sp>
        <p:nvSpPr>
          <p:cNvPr id="6" name="Footer Placeholder 5"/>
          <p:cNvSpPr>
            <a:spLocks noGrp="1"/>
          </p:cNvSpPr>
          <p:nvPr>
            <p:ph type="ftr" sz="quarter" idx="11"/>
          </p:nvPr>
        </p:nvSpPr>
        <p:spPr/>
        <p:txBody>
          <a:bodyPr/>
          <a:lstStyle/>
          <a:p>
            <a:r>
              <a:rPr lang="tr-TR"/>
              <a:t>PROF. DR. FULYA SARVAN</a:t>
            </a:r>
            <a:endParaRPr lang="tr-TR"/>
          </a:p>
        </p:txBody>
      </p:sp>
      <p:sp>
        <p:nvSpPr>
          <p:cNvPr id="7" name="Slide Number Placeholder 6"/>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hasCustomPrompt="1"/>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r>
              <a:rPr lang="tr-TR"/>
              <a:t>23.11.2020</a:t>
            </a:r>
            <a:endParaRPr lang="tr-TR"/>
          </a:p>
        </p:txBody>
      </p:sp>
      <p:sp>
        <p:nvSpPr>
          <p:cNvPr id="6" name="Footer Placeholder 5"/>
          <p:cNvSpPr>
            <a:spLocks noGrp="1"/>
          </p:cNvSpPr>
          <p:nvPr>
            <p:ph type="ftr" sz="quarter" idx="11"/>
          </p:nvPr>
        </p:nvSpPr>
        <p:spPr/>
        <p:txBody>
          <a:bodyPr/>
          <a:lstStyle/>
          <a:p>
            <a:r>
              <a:rPr lang="tr-TR"/>
              <a:t>PROF. DR. FULYA SARVAN</a:t>
            </a:r>
            <a:endParaRPr lang="tr-TR"/>
          </a:p>
        </p:txBody>
      </p:sp>
      <p:sp>
        <p:nvSpPr>
          <p:cNvPr id="7" name="Slide Number Placeholder 6"/>
          <p:cNvSpPr>
            <a:spLocks noGrp="1"/>
          </p:cNvSpPr>
          <p:nvPr>
            <p:ph type="sldNum" sz="quarter" idx="12"/>
          </p:nvPr>
        </p:nvSpPr>
        <p:spPr/>
        <p:txBody>
          <a:bodyPr/>
          <a:lstStyle/>
          <a:p>
            <a:fld id="{BDFD69FF-0115-41A4-A19A-F62BCD9A2918}"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tr-TR"/>
              <a:t>23.11.2020</a:t>
            </a:r>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a:t>PROF. DR. FULYA SARVAN</a:t>
            </a:r>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FD69FF-0115-41A4-A19A-F62BCD9A2918}"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package" Target="../embeddings/Document1.doc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a:t>TÜKD ŞUBE BAŞKANLARI TOPLANTISI</a:t>
            </a:r>
            <a:endParaRPr lang="tr-TR" dirty="0"/>
          </a:p>
        </p:txBody>
      </p:sp>
      <p:sp>
        <p:nvSpPr>
          <p:cNvPr id="3" name="Alt Başlık 2"/>
          <p:cNvSpPr>
            <a:spLocks noGrp="1"/>
          </p:cNvSpPr>
          <p:nvPr>
            <p:ph type="subTitle" idx="1"/>
          </p:nvPr>
        </p:nvSpPr>
        <p:spPr/>
        <p:txBody>
          <a:bodyPr/>
          <a:lstStyle/>
          <a:p>
            <a:pPr algn="ctr"/>
            <a:r>
              <a:rPr lang="tr-TR" sz="2000" dirty="0">
                <a:solidFill>
                  <a:schemeClr val="accent2"/>
                </a:solidFill>
              </a:rPr>
              <a:t>STRATEJİK PLANLAMA ÇALIŞMALARI HAKKINDA BİLGİLENDİRME </a:t>
            </a:r>
            <a:endParaRPr lang="tr-TR" sz="2000" dirty="0">
              <a:solidFill>
                <a:schemeClr val="accent2"/>
              </a:solidFill>
            </a:endParaRPr>
          </a:p>
          <a:p>
            <a:pPr algn="ctr"/>
            <a:r>
              <a:rPr lang="tr-TR" sz="2000" dirty="0">
                <a:solidFill>
                  <a:schemeClr val="accent2"/>
                </a:solidFill>
              </a:rPr>
              <a:t>23 KASIM 2020</a:t>
            </a:r>
            <a:r>
              <a:rPr lang="tr-TR" dirty="0">
                <a:solidFill>
                  <a:schemeClr val="accent2"/>
                </a:solidFill>
              </a:rPr>
              <a:t> </a:t>
            </a:r>
            <a:endParaRPr lang="tr-TR" dirty="0">
              <a:solidFill>
                <a:schemeClr val="accent2"/>
              </a:solidFill>
            </a:endParaRPr>
          </a:p>
        </p:txBody>
      </p:sp>
      <p:pic>
        <p:nvPicPr>
          <p:cNvPr id="4" name="Resim 2" descr="http://my.veriyum.net/~tukdorg/wp-content/uploads/2015/03/logo.png"/>
          <p:cNvPicPr/>
          <p:nvPr/>
        </p:nvPicPr>
        <p:blipFill>
          <a:blip r:embed="rId1">
            <a:extLst>
              <a:ext uri="{28A0092B-C50C-407E-A947-70E740481C1C}">
                <a14:useLocalDpi xmlns:a14="http://schemas.microsoft.com/office/drawing/2010/main" val="0"/>
              </a:ext>
            </a:extLst>
          </a:blip>
          <a:srcRect/>
          <a:stretch>
            <a:fillRect/>
          </a:stretch>
        </p:blipFill>
        <p:spPr bwMode="auto">
          <a:xfrm>
            <a:off x="4250028" y="734096"/>
            <a:ext cx="1540606" cy="142989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57577"/>
            <a:ext cx="8596668" cy="772733"/>
          </a:xfrm>
        </p:spPr>
        <p:txBody>
          <a:bodyPr/>
          <a:lstStyle/>
          <a:p>
            <a:r>
              <a:rPr lang="tr-TR" dirty="0"/>
              <a:t>STRATEJİLERİMİZ</a:t>
            </a:r>
            <a:endParaRPr lang="tr-TR" dirty="0"/>
          </a:p>
        </p:txBody>
      </p:sp>
      <p:graphicFrame>
        <p:nvGraphicFramePr>
          <p:cNvPr id="8" name="İçerik Yer Tutucusu 7"/>
          <p:cNvGraphicFramePr>
            <a:graphicFrameLocks noGrp="1"/>
          </p:cNvGraphicFramePr>
          <p:nvPr>
            <p:ph idx="1"/>
          </p:nvPr>
        </p:nvGraphicFramePr>
        <p:xfrm>
          <a:off x="677334" y="927279"/>
          <a:ext cx="9097730" cy="5393353"/>
        </p:xfrm>
        <a:graphic>
          <a:graphicData uri="http://schemas.openxmlformats.org/drawingml/2006/table">
            <a:tbl>
              <a:tblPr firstRow="1" firstCol="1" bandRow="1">
                <a:tableStyleId>{5C22544A-7EE6-4342-B048-85BDC9FD1C3A}</a:tableStyleId>
              </a:tblPr>
              <a:tblGrid>
                <a:gridCol w="4548865"/>
                <a:gridCol w="4548865"/>
              </a:tblGrid>
              <a:tr h="319241">
                <a:tc>
                  <a:txBody>
                    <a:bodyPr/>
                    <a:lstStyle/>
                    <a:p>
                      <a:pPr>
                        <a:lnSpc>
                          <a:spcPct val="107000"/>
                        </a:lnSpc>
                        <a:spcAft>
                          <a:spcPts val="0"/>
                        </a:spcAft>
                      </a:pPr>
                      <a:r>
                        <a:rPr lang="tr-TR" sz="1400" dirty="0">
                          <a:effectLst/>
                        </a:rPr>
                        <a:t>Güçlü yönlere dayanarak fırsatlardan yararlanma stratejileri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219" marR="53219" marT="0" marB="0"/>
                </a:tc>
                <a:tc>
                  <a:txBody>
                    <a:bodyPr/>
                    <a:lstStyle/>
                    <a:p>
                      <a:pPr>
                        <a:lnSpc>
                          <a:spcPct val="107000"/>
                        </a:lnSpc>
                        <a:spcAft>
                          <a:spcPts val="0"/>
                        </a:spcAft>
                      </a:pPr>
                      <a:r>
                        <a:rPr lang="tr-TR" sz="1400" dirty="0">
                          <a:effectLst/>
                        </a:rPr>
                        <a:t>Güçlü yönlere dayanarak tehditlere karşı koyma stratejileri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219" marR="53219" marT="0" marB="0"/>
                </a:tc>
              </a:tr>
              <a:tr h="4948218">
                <a:tc>
                  <a:txBody>
                    <a:bodyPr/>
                    <a:lstStyle/>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GF1-Derneğin saygınlığına, yüksek eğitimli üye tabanına ve güçlü şube ağına dayanan kurumsal işbirlikleri ve kapsamlı projeler geliştirmek</a:t>
                      </a:r>
                      <a:endParaRPr lang="tr-TR" sz="1400" dirty="0">
                        <a:effectLst/>
                      </a:endParaRPr>
                    </a:p>
                    <a:p>
                      <a:pPr>
                        <a:lnSpc>
                          <a:spcPct val="107000"/>
                        </a:lnSpc>
                        <a:spcAft>
                          <a:spcPts val="0"/>
                        </a:spcAft>
                      </a:pPr>
                      <a:r>
                        <a:rPr lang="tr-TR" sz="1400" dirty="0">
                          <a:effectLst/>
                        </a:rPr>
                        <a:t> GF2-Meslek sahibi üyelerin dernek faaliyetlerine katkılarını sağlayacak özgün projeler tasarlamak</a:t>
                      </a:r>
                      <a:endParaRPr lang="tr-TR" sz="1400" dirty="0">
                        <a:effectLst/>
                      </a:endParaRPr>
                    </a:p>
                    <a:p>
                      <a:pPr>
                        <a:lnSpc>
                          <a:spcPct val="107000"/>
                        </a:lnSpc>
                        <a:spcAft>
                          <a:spcPts val="0"/>
                        </a:spcAft>
                      </a:pPr>
                      <a:r>
                        <a:rPr lang="tr-TR" sz="1400" dirty="0">
                          <a:effectLst/>
                        </a:rPr>
                        <a:t> GF3-Yerel yönetimlerle kadına yönelik ortak projeler geliştirmek</a:t>
                      </a:r>
                      <a:endParaRPr lang="tr-TR" sz="1400" dirty="0">
                        <a:effectLst/>
                      </a:endParaRPr>
                    </a:p>
                    <a:p>
                      <a:pPr>
                        <a:lnSpc>
                          <a:spcPct val="107000"/>
                        </a:lnSpc>
                        <a:spcAft>
                          <a:spcPts val="0"/>
                        </a:spcAft>
                      </a:pPr>
                      <a:r>
                        <a:rPr lang="tr-TR" sz="1400" dirty="0">
                          <a:effectLst/>
                        </a:rPr>
                        <a:t> GF4-Uluslararası hibelerden yararlanabilmek için dernek üyelerinin proje yazma yeteneklerini geliştirmek ve teşvik etmek</a:t>
                      </a:r>
                      <a:endParaRPr lang="tr-TR" sz="1400" dirty="0">
                        <a:effectLst/>
                      </a:endParaRPr>
                    </a:p>
                    <a:p>
                      <a:pPr>
                        <a:lnSpc>
                          <a:spcPct val="107000"/>
                        </a:lnSpc>
                        <a:spcAft>
                          <a:spcPts val="0"/>
                        </a:spcAft>
                      </a:pPr>
                      <a:r>
                        <a:rPr lang="tr-TR" sz="1400" dirty="0">
                          <a:effectLst/>
                        </a:rPr>
                        <a:t> GF5-Uzmanlığa dayalı projeler için Üniversitelerin yönetimleri ve ilgili bölümleriyle işbirlikleri oluşturmak</a:t>
                      </a:r>
                      <a:endParaRPr lang="tr-TR" sz="1400" dirty="0">
                        <a:effectLst/>
                      </a:endParaRPr>
                    </a:p>
                    <a:p>
                      <a:pPr>
                        <a:lnSpc>
                          <a:spcPct val="107000"/>
                        </a:lnSpc>
                        <a:spcAft>
                          <a:spcPts val="0"/>
                        </a:spcAft>
                      </a:pPr>
                      <a:r>
                        <a:rPr lang="tr-TR" sz="1400" dirty="0">
                          <a:effectLst/>
                        </a:rPr>
                        <a:t> GF6- Sürdürülebilir Kalkınma Hedeflerine yönelik ulusal, bölgesel ve yerel sosyal sorumluluk projelerinde (özellikle SDG 5-Toplumsal Cinsiyet Eşitliği)yer alan özel sektörle işbirliği geliştirmek</a:t>
                      </a:r>
                      <a:endParaRPr lang="tr-TR" sz="1400" dirty="0">
                        <a:effectLst/>
                      </a:endParaRPr>
                    </a:p>
                    <a:p>
                      <a:pPr>
                        <a:lnSpc>
                          <a:spcPct val="107000"/>
                        </a:lnSpc>
                        <a:spcAft>
                          <a:spcPts val="0"/>
                        </a:spcAft>
                      </a:pPr>
                      <a:r>
                        <a:rPr lang="tr-TR" sz="1400" dirty="0">
                          <a:effectLst/>
                        </a:rPr>
                        <a:t> GF7- STK’lar ve özel sektör ile kurumsal işbirliğini arttırmak</a:t>
                      </a:r>
                      <a:endParaRPr lang="tr-TR" sz="1400" dirty="0">
                        <a:effectLst/>
                      </a:endParaRPr>
                    </a:p>
                    <a:p>
                      <a:pPr>
                        <a:lnSpc>
                          <a:spcPct val="107000"/>
                        </a:lnSpc>
                        <a:spcAft>
                          <a:spcPts val="0"/>
                        </a:spcAft>
                      </a:pPr>
                      <a:r>
                        <a:rPr lang="tr-TR" sz="1400" dirty="0">
                          <a:effectLst/>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219" marR="53219" marT="0" marB="0"/>
                </a:tc>
                <a:tc>
                  <a:txBody>
                    <a:bodyPr/>
                    <a:lstStyle/>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GT1-Derneğin hukukçu üye tabanının kadın haklarının savunulması ile ilgili daha güçlü katılımını sağlamak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GT2-Kadının siyasi katılımının yükseltilmesi için aktif projeler geliştirilmesini desteklemek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GT3-Siyasi gerilimlerin hedefi olmamak için tüm siyasi oluşumlara eşit mesafeyi korumak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GT4-Meslek sahibi üyelerden yararlanarak </a:t>
                      </a:r>
                      <a:r>
                        <a:rPr lang="tr-TR" sz="1400" dirty="0" err="1">
                          <a:effectLst/>
                        </a:rPr>
                        <a:t>bursiyerlerin</a:t>
                      </a:r>
                      <a:r>
                        <a:rPr lang="tr-TR" sz="1400" dirty="0">
                          <a:effectLst/>
                        </a:rPr>
                        <a:t> derneğe bağlılığını geliştirecek </a:t>
                      </a:r>
                      <a:r>
                        <a:rPr lang="tr-TR" sz="1400" dirty="0" err="1">
                          <a:effectLst/>
                        </a:rPr>
                        <a:t>mentorluk</a:t>
                      </a:r>
                      <a:r>
                        <a:rPr lang="tr-TR" sz="1400" dirty="0">
                          <a:effectLst/>
                        </a:rPr>
                        <a:t> programları geliştirmek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GT5-Toplumsal Cinsiyet Eşitliği konusunda yeni üyeler ve yeni </a:t>
                      </a:r>
                      <a:r>
                        <a:rPr lang="tr-TR" sz="1400" dirty="0" err="1">
                          <a:effectLst/>
                        </a:rPr>
                        <a:t>bursiyerlere</a:t>
                      </a:r>
                      <a:r>
                        <a:rPr lang="tr-TR" sz="1400" dirty="0">
                          <a:effectLst/>
                        </a:rPr>
                        <a:t> düzenli şube içi eğitimler yapılması; eğitimci eğitimleri düzenlenmesi, Şubelerin bulundukları illerde yerel makamlar ile işbirliği yaparak kadınları eğitmeleri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219" marR="53219" marT="0" marB="0"/>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82458"/>
            <a:ext cx="8596668" cy="452430"/>
          </a:xfrm>
        </p:spPr>
        <p:txBody>
          <a:bodyPr>
            <a:normAutofit fontScale="90000"/>
          </a:bodyPr>
          <a:lstStyle/>
          <a:p>
            <a:r>
              <a:rPr lang="tr-TR" dirty="0"/>
              <a:t>STRATEJİLERİMİZ</a:t>
            </a:r>
            <a:endParaRPr lang="tr-TR" dirty="0"/>
          </a:p>
        </p:txBody>
      </p:sp>
      <p:graphicFrame>
        <p:nvGraphicFramePr>
          <p:cNvPr id="6" name="İçerik Yer Tutucusu 5"/>
          <p:cNvGraphicFramePr>
            <a:graphicFrameLocks noGrp="1"/>
          </p:cNvGraphicFramePr>
          <p:nvPr>
            <p:ph idx="1"/>
          </p:nvPr>
        </p:nvGraphicFramePr>
        <p:xfrm>
          <a:off x="366385" y="914400"/>
          <a:ext cx="11078817" cy="7244096"/>
        </p:xfrm>
        <a:graphic>
          <a:graphicData uri="http://schemas.openxmlformats.org/drawingml/2006/table">
            <a:tbl>
              <a:tblPr firstRow="1" firstCol="1" bandRow="1">
                <a:tableStyleId>{5C22544A-7EE6-4342-B048-85BDC9FD1C3A}</a:tableStyleId>
              </a:tblPr>
              <a:tblGrid>
                <a:gridCol w="5693671"/>
                <a:gridCol w="5385146"/>
              </a:tblGrid>
              <a:tr h="382643">
                <a:tc>
                  <a:txBody>
                    <a:bodyPr/>
                    <a:lstStyle/>
                    <a:p>
                      <a:pPr>
                        <a:lnSpc>
                          <a:spcPct val="107000"/>
                        </a:lnSpc>
                        <a:spcAft>
                          <a:spcPts val="0"/>
                        </a:spcAft>
                      </a:pPr>
                      <a:r>
                        <a:rPr lang="tr-TR" sz="1400" dirty="0">
                          <a:effectLst/>
                        </a:rPr>
                        <a:t>Zayıf yönlerden kaçınarak fırsatlardan yararlanma stratejileri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59" marR="41259" marT="0" marB="0"/>
                </a:tc>
                <a:tc>
                  <a:txBody>
                    <a:bodyPr/>
                    <a:lstStyle/>
                    <a:p>
                      <a:pPr>
                        <a:lnSpc>
                          <a:spcPct val="107000"/>
                        </a:lnSpc>
                        <a:spcAft>
                          <a:spcPts val="0"/>
                        </a:spcAft>
                      </a:pPr>
                      <a:r>
                        <a:rPr lang="tr-TR" sz="1400" dirty="0">
                          <a:effectLst/>
                        </a:rPr>
                        <a:t>Zayıf yönlerden kaçınarak tehditlere karşı koyma stratejileri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59" marR="41259" marT="0" marB="0"/>
                </a:tc>
              </a:tr>
              <a:tr h="6861453">
                <a:tc>
                  <a:txBody>
                    <a:bodyPr/>
                    <a:lstStyle/>
                    <a:p>
                      <a:pPr>
                        <a:lnSpc>
                          <a:spcPct val="107000"/>
                        </a:lnSpc>
                        <a:spcAft>
                          <a:spcPts val="0"/>
                        </a:spcAft>
                      </a:pPr>
                      <a:r>
                        <a:rPr lang="tr-TR" sz="1400" dirty="0">
                          <a:effectLst/>
                        </a:rPr>
                        <a:t> ZF1-Derneğin kurumsal kimliğini güçlendirecek çalışmalar (kurum kültürü, kurumsal bellek) yaparak ülke çapında tanınırlığını artırmak </a:t>
                      </a:r>
                      <a:endParaRPr lang="tr-TR" sz="1400" dirty="0">
                        <a:effectLst/>
                      </a:endParaRPr>
                    </a:p>
                    <a:p>
                      <a:pPr>
                        <a:lnSpc>
                          <a:spcPct val="107000"/>
                        </a:lnSpc>
                        <a:spcAft>
                          <a:spcPts val="0"/>
                        </a:spcAft>
                      </a:pPr>
                      <a:r>
                        <a:rPr lang="tr-TR" sz="1400" dirty="0">
                          <a:effectLst/>
                        </a:rPr>
                        <a:t> ZF2-CEDAW, İstanbul Sözleşmesi ve 6284 Sayılı yasanın kadınlara sağladığı haklarla ilgili savunuculuk becerilerini güçlendirmek</a:t>
                      </a:r>
                      <a:endParaRPr lang="tr-TR" sz="1400" dirty="0">
                        <a:effectLst/>
                      </a:endParaRPr>
                    </a:p>
                    <a:p>
                      <a:pPr>
                        <a:lnSpc>
                          <a:spcPct val="107000"/>
                        </a:lnSpc>
                        <a:spcAft>
                          <a:spcPts val="0"/>
                        </a:spcAft>
                      </a:pPr>
                      <a:r>
                        <a:rPr lang="tr-TR" sz="1400" dirty="0">
                          <a:effectLst/>
                        </a:rPr>
                        <a:t> ZF3-Derneğin tanınırlığını ve görünürlüğünü arttıracak ülke çapında projeler geliştirmek</a:t>
                      </a:r>
                      <a:endParaRPr lang="tr-TR" sz="1400" dirty="0">
                        <a:effectLst/>
                      </a:endParaRPr>
                    </a:p>
                    <a:p>
                      <a:pPr>
                        <a:lnSpc>
                          <a:spcPct val="107000"/>
                        </a:lnSpc>
                        <a:spcAft>
                          <a:spcPts val="0"/>
                        </a:spcAft>
                      </a:pPr>
                      <a:r>
                        <a:rPr lang="tr-TR" sz="1400" dirty="0">
                          <a:effectLst/>
                        </a:rPr>
                        <a:t> ZF4-Proje finansmanı için aktif olarak hibe desteklerini araştırmak ve proje yazımını teşvik etmek</a:t>
                      </a:r>
                      <a:endParaRPr lang="tr-TR" sz="1400" dirty="0">
                        <a:effectLst/>
                      </a:endParaRPr>
                    </a:p>
                    <a:p>
                      <a:pPr>
                        <a:lnSpc>
                          <a:spcPct val="107000"/>
                        </a:lnSpc>
                        <a:spcAft>
                          <a:spcPts val="0"/>
                        </a:spcAft>
                      </a:pPr>
                      <a:r>
                        <a:rPr lang="tr-TR" sz="1400" dirty="0">
                          <a:effectLst/>
                        </a:rPr>
                        <a:t> ZF5- Derneğin kaynaklara erişimini, kurumsal işbirliklerini kolaylaştırmak üzere web araçları ve sosyal medya iletişimi ile tanınırlığının güçlendirilmesi </a:t>
                      </a:r>
                      <a:endParaRPr lang="tr-TR" sz="1400" dirty="0">
                        <a:effectLst/>
                      </a:endParaRPr>
                    </a:p>
                    <a:p>
                      <a:pPr>
                        <a:lnSpc>
                          <a:spcPct val="107000"/>
                        </a:lnSpc>
                        <a:spcAft>
                          <a:spcPts val="0"/>
                        </a:spcAft>
                      </a:pPr>
                      <a:r>
                        <a:rPr lang="tr-TR" sz="1400" dirty="0">
                          <a:effectLst/>
                        </a:rPr>
                        <a:t> ZF6-Kurumsal işleyişi güçlendirmek üzere bilgi teknolojileri kullanımının ve teknolojik altyapının güçlendirilmesi</a:t>
                      </a:r>
                      <a:endParaRPr lang="tr-TR" sz="1400" dirty="0">
                        <a:effectLst/>
                      </a:endParaRPr>
                    </a:p>
                    <a:p>
                      <a:pPr>
                        <a:lnSpc>
                          <a:spcPct val="107000"/>
                        </a:lnSpc>
                        <a:spcAft>
                          <a:spcPts val="0"/>
                        </a:spcAft>
                      </a:pPr>
                      <a:r>
                        <a:rPr lang="tr-TR" sz="1400" dirty="0">
                          <a:effectLst/>
                        </a:rPr>
                        <a:t> ZF7-Kurum içi iletişim, koordinasyon ve iç kontrol sistemlerinin güçlendirilmesi</a:t>
                      </a:r>
                      <a:endParaRPr lang="tr-TR" sz="1400" dirty="0">
                        <a:effectLst/>
                      </a:endParaRPr>
                    </a:p>
                    <a:p>
                      <a:pPr>
                        <a:lnSpc>
                          <a:spcPct val="107000"/>
                        </a:lnSpc>
                        <a:spcAft>
                          <a:spcPts val="0"/>
                        </a:spcAft>
                      </a:pPr>
                      <a:r>
                        <a:rPr lang="tr-TR" sz="1400" dirty="0">
                          <a:effectLst/>
                        </a:rPr>
                        <a:t> ZF8-STK’larda ve Kent Konseyi yapılanmalarında etkin üyelerimizin sayısının arttırılması; işlerliğine destek verilmesi </a:t>
                      </a:r>
                      <a:endParaRPr lang="tr-TR" sz="1400" dirty="0">
                        <a:effectLst/>
                      </a:endParaRPr>
                    </a:p>
                    <a:p>
                      <a:pPr>
                        <a:lnSpc>
                          <a:spcPct val="107000"/>
                        </a:lnSpc>
                        <a:spcAft>
                          <a:spcPts val="0"/>
                        </a:spcAft>
                      </a:pPr>
                      <a:r>
                        <a:rPr lang="tr-TR" sz="1400" dirty="0">
                          <a:effectLst/>
                        </a:rPr>
                        <a:t>ZF9-Derneğin hedef ve misyonuna uygun olarak şubelerinin bulunmadığı illerde şube kuruluşları yaparak, kardeş şube kavramını desteklemek ve güçlendirmek</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59" marR="41259" marT="0" marB="0"/>
                </a:tc>
                <a:tc>
                  <a:txBody>
                    <a:bodyPr/>
                    <a:lstStyle/>
                    <a:p>
                      <a:pPr>
                        <a:lnSpc>
                          <a:spcPct val="107000"/>
                        </a:lnSpc>
                        <a:spcAft>
                          <a:spcPts val="0"/>
                        </a:spcAft>
                      </a:pPr>
                      <a:r>
                        <a:rPr lang="tr-TR" sz="1400" dirty="0">
                          <a:effectLst/>
                        </a:rPr>
                        <a:t> ZT1-Derneğin mevcut idari ve yerel yönetimler nezdindeki görünürlüğünü arttıracak protokol ziyaretleri gerçekleştirmek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ZT2-Üye tabanını güçlendirmek üzere aktif olarak yeni üyeler aramak, tanıtım ziyaretleri yapmak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ZT3-Mezun </a:t>
                      </a:r>
                      <a:r>
                        <a:rPr lang="tr-TR" sz="1400" dirty="0" err="1">
                          <a:effectLst/>
                        </a:rPr>
                        <a:t>bursiyerlerle</a:t>
                      </a:r>
                      <a:r>
                        <a:rPr lang="tr-TR" sz="1400" dirty="0">
                          <a:effectLst/>
                        </a:rPr>
                        <a:t> iletişim ağı oluşturarak derneğin uzun vadede gençleşmesini sağlamak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ZT4-Ekonomik kriz nedeniyle artan burs ihtiyacını karşılamak üzere aktif olarak burs bağışçısı arayışına girişmek</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ZT5- Yerel ve ulusal medya ile ilişkilerin güçlendirilmesi</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ZT6- Sosyal medyada görünürlüğün güçlendirilmesi, Web sayfasının güncel tutulmasının sağlanması</a:t>
                      </a:r>
                      <a:endParaRPr lang="tr-TR" sz="1400" dirty="0">
                        <a:effectLst/>
                      </a:endParaRPr>
                    </a:p>
                    <a:p>
                      <a:pPr>
                        <a:lnSpc>
                          <a:spcPct val="107000"/>
                        </a:lnSpc>
                        <a:spcAft>
                          <a:spcPts val="0"/>
                        </a:spcAft>
                      </a:pPr>
                      <a:r>
                        <a:rPr lang="tr-TR" sz="1400" dirty="0">
                          <a:effectLst/>
                        </a:rPr>
                        <a:t> </a:t>
                      </a:r>
                      <a:endParaRPr lang="tr-TR" sz="1400" dirty="0">
                        <a:effectLst/>
                      </a:endParaRPr>
                    </a:p>
                    <a:p>
                      <a:pPr>
                        <a:lnSpc>
                          <a:spcPct val="107000"/>
                        </a:lnSpc>
                        <a:spcAft>
                          <a:spcPts val="0"/>
                        </a:spcAft>
                      </a:pPr>
                      <a:r>
                        <a:rPr lang="tr-TR" sz="1400" dirty="0">
                          <a:effectLst/>
                        </a:rPr>
                        <a:t>ZT7-Kamu yararına dernek olma statümüzün anlatılması ve bu konuma dayanarak taleplerin oluşturularak şube yönetimleri tarafından yapılan ziyaretlerde düzenli olarak </a:t>
                      </a:r>
                      <a:endParaRPr lang="tr-TR" sz="1400" dirty="0">
                        <a:effectLst/>
                      </a:endParaRPr>
                    </a:p>
                    <a:p>
                      <a:pPr>
                        <a:lnSpc>
                          <a:spcPct val="107000"/>
                        </a:lnSpc>
                        <a:spcAft>
                          <a:spcPts val="0"/>
                        </a:spcAft>
                      </a:pPr>
                      <a:r>
                        <a:rPr lang="tr-TR" sz="1400" b="1" dirty="0">
                          <a:effectLst/>
                        </a:rPr>
                        <a:t> </a:t>
                      </a:r>
                      <a:r>
                        <a:rPr lang="tr-TR" sz="1400" b="0" dirty="0">
                          <a:effectLst/>
                        </a:rPr>
                        <a:t>iletilmesi</a:t>
                      </a:r>
                      <a:endParaRPr lang="tr-T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1259" marR="41259" marT="0" marB="0"/>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
        <p:nvSpPr>
          <p:cNvPr id="7" name="Rectangle 1"/>
          <p:cNvSpPr>
            <a:spLocks noChangeArrowheads="1"/>
          </p:cNvSpPr>
          <p:nvPr/>
        </p:nvSpPr>
        <p:spPr bwMode="auto">
          <a:xfrm>
            <a:off x="-10009056" y="74680"/>
            <a:ext cx="3182970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tr-T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58592"/>
          </a:xfrm>
        </p:spPr>
        <p:txBody>
          <a:bodyPr/>
          <a:lstStyle/>
          <a:p>
            <a:r>
              <a:rPr lang="tr-TR" dirty="0"/>
              <a:t>YÖNERGELER, FORMLAR</a:t>
            </a:r>
            <a:endParaRPr lang="tr-TR" dirty="0"/>
          </a:p>
        </p:txBody>
      </p:sp>
      <p:graphicFrame>
        <p:nvGraphicFramePr>
          <p:cNvPr id="6" name="İçerik Yer Tutucusu 5"/>
          <p:cNvGraphicFramePr>
            <a:graphicFrameLocks noGrp="1"/>
          </p:cNvGraphicFramePr>
          <p:nvPr>
            <p:ph idx="1"/>
          </p:nvPr>
        </p:nvGraphicFramePr>
        <p:xfrm>
          <a:off x="677863" y="1468192"/>
          <a:ext cx="8596312" cy="4250028"/>
        </p:xfrm>
        <a:graphic>
          <a:graphicData uri="http://schemas.openxmlformats.org/drawingml/2006/table">
            <a:tbl>
              <a:tblPr firstRow="1" bandRow="1">
                <a:tableStyleId>{5C22544A-7EE6-4342-B048-85BDC9FD1C3A}</a:tableStyleId>
              </a:tblPr>
              <a:tblGrid>
                <a:gridCol w="4298156"/>
                <a:gridCol w="4298156"/>
              </a:tblGrid>
              <a:tr h="3858789">
                <a:tc>
                  <a:txBody>
                    <a:bodyPr/>
                    <a:lstStyle/>
                    <a:p>
                      <a:r>
                        <a:rPr lang="tr-TR" dirty="0"/>
                        <a:t>YÖNERGELERİMİZ (9 Adet)</a:t>
                      </a:r>
                      <a:endParaRPr lang="tr-TR" dirty="0"/>
                    </a:p>
                    <a:p>
                      <a:pPr lvl="1"/>
                      <a:r>
                        <a:rPr lang="tr-TR" dirty="0"/>
                        <a:t>Üyelik Yönergesi</a:t>
                      </a:r>
                      <a:endParaRPr lang="tr-TR" dirty="0"/>
                    </a:p>
                    <a:p>
                      <a:pPr lvl="1"/>
                      <a:r>
                        <a:rPr lang="tr-TR" dirty="0"/>
                        <a:t>Yeni Şube Kurma Yönergesi</a:t>
                      </a:r>
                      <a:endParaRPr lang="tr-TR" dirty="0"/>
                    </a:p>
                    <a:p>
                      <a:pPr lvl="1"/>
                      <a:r>
                        <a:rPr lang="tr-TR" dirty="0"/>
                        <a:t>Şube Ziyareti Yönergesi</a:t>
                      </a:r>
                      <a:endParaRPr lang="tr-TR" dirty="0"/>
                    </a:p>
                    <a:p>
                      <a:pPr lvl="1"/>
                      <a:r>
                        <a:rPr lang="tr-TR" dirty="0"/>
                        <a:t>Genel Merkez Komisyonları Çalışma Yönergesi</a:t>
                      </a:r>
                      <a:endParaRPr lang="tr-TR" dirty="0"/>
                    </a:p>
                    <a:p>
                      <a:pPr lvl="1"/>
                      <a:r>
                        <a:rPr lang="tr-TR" dirty="0"/>
                        <a:t>Burs Yönergesi</a:t>
                      </a:r>
                      <a:endParaRPr lang="tr-TR" dirty="0"/>
                    </a:p>
                    <a:p>
                      <a:pPr lvl="1"/>
                      <a:r>
                        <a:rPr lang="tr-TR" dirty="0"/>
                        <a:t>Önder Kadın Ödülü Yönergesi</a:t>
                      </a:r>
                      <a:endParaRPr lang="tr-TR" dirty="0"/>
                    </a:p>
                    <a:p>
                      <a:pPr lvl="1"/>
                      <a:r>
                        <a:rPr lang="tr-TR" dirty="0"/>
                        <a:t>Yayın Yönergesi</a:t>
                      </a:r>
                      <a:endParaRPr lang="tr-TR" dirty="0"/>
                    </a:p>
                    <a:p>
                      <a:pPr lvl="1"/>
                      <a:r>
                        <a:rPr lang="tr-TR" dirty="0"/>
                        <a:t>Stratejik Planlama ve Kalite Yönetimi Yönergesi</a:t>
                      </a:r>
                      <a:endParaRPr lang="tr-TR" dirty="0"/>
                    </a:p>
                    <a:p>
                      <a:pPr marL="457200" lvl="1" indent="0">
                        <a:buNone/>
                      </a:pPr>
                      <a:endParaRPr lang="tr-TR" dirty="0"/>
                    </a:p>
                    <a:p>
                      <a:endParaRPr lang="tr-TR" dirty="0"/>
                    </a:p>
                  </a:txBody>
                  <a:tcPr/>
                </a:tc>
                <a:tc>
                  <a:txBody>
                    <a:bodyPr/>
                    <a:lstStyle/>
                    <a:p>
                      <a:r>
                        <a:rPr lang="tr-TR" dirty="0"/>
                        <a:t>FORMLARIMIZ  (10 Adet)</a:t>
                      </a:r>
                      <a:endParaRPr lang="tr-TR" dirty="0"/>
                    </a:p>
                    <a:p>
                      <a:r>
                        <a:rPr lang="tr-TR" dirty="0"/>
                        <a:t>     Şube Eylem Planı Formu</a:t>
                      </a:r>
                      <a:endParaRPr lang="tr-TR" dirty="0"/>
                    </a:p>
                    <a:p>
                      <a:r>
                        <a:rPr lang="tr-TR" dirty="0"/>
                        <a:t>     Şube</a:t>
                      </a:r>
                      <a:r>
                        <a:rPr lang="tr-TR" baseline="0" dirty="0"/>
                        <a:t> Faaliyet Raporu Formu</a:t>
                      </a:r>
                      <a:endParaRPr lang="tr-TR" baseline="0" dirty="0"/>
                    </a:p>
                    <a:p>
                      <a:r>
                        <a:rPr lang="tr-TR" baseline="0" dirty="0"/>
                        <a:t>     Üyelik Başvuru Formu</a:t>
                      </a:r>
                      <a:endParaRPr lang="tr-TR" baseline="0" dirty="0"/>
                    </a:p>
                    <a:p>
                      <a:r>
                        <a:rPr lang="tr-TR" baseline="0" dirty="0"/>
                        <a:t>     Burs Başvuru Formu</a:t>
                      </a:r>
                      <a:endParaRPr lang="tr-TR" baseline="0" dirty="0"/>
                    </a:p>
                    <a:p>
                      <a:r>
                        <a:rPr lang="tr-TR" baseline="0" dirty="0"/>
                        <a:t>     GM Komisyonu Faaliyet Raporu     </a:t>
                      </a:r>
                      <a:endParaRPr lang="tr-TR" baseline="0" dirty="0"/>
                    </a:p>
                    <a:p>
                      <a:r>
                        <a:rPr lang="tr-TR" baseline="0" dirty="0"/>
                        <a:t>     Formu</a:t>
                      </a:r>
                      <a:endParaRPr lang="tr-TR" baseline="0" dirty="0"/>
                    </a:p>
                    <a:p>
                      <a:r>
                        <a:rPr lang="tr-TR" baseline="0" dirty="0"/>
                        <a:t>     GM Komisyonu Eylem Planı Formu</a:t>
                      </a:r>
                      <a:endParaRPr lang="tr-TR" baseline="0" dirty="0"/>
                    </a:p>
                    <a:p>
                      <a:r>
                        <a:rPr lang="tr-TR" baseline="0" dirty="0"/>
                        <a:t>     Proje Özeti Bilgi Formu</a:t>
                      </a:r>
                      <a:endParaRPr lang="tr-TR" baseline="0" dirty="0"/>
                    </a:p>
                    <a:p>
                      <a:r>
                        <a:rPr lang="tr-TR" baseline="0" dirty="0"/>
                        <a:t>     Şube </a:t>
                      </a:r>
                      <a:r>
                        <a:rPr lang="tr-TR" baseline="0" dirty="0" err="1"/>
                        <a:t>Bursiyer</a:t>
                      </a:r>
                      <a:r>
                        <a:rPr lang="tr-TR" baseline="0" dirty="0"/>
                        <a:t> Listesi Formu</a:t>
                      </a:r>
                      <a:endParaRPr lang="tr-TR" baseline="0" dirty="0"/>
                    </a:p>
                    <a:p>
                      <a:r>
                        <a:rPr lang="tr-TR" baseline="0" dirty="0"/>
                        <a:t>     Şube Mezun </a:t>
                      </a:r>
                      <a:r>
                        <a:rPr lang="tr-TR" baseline="0" dirty="0" err="1"/>
                        <a:t>Bursiyer</a:t>
                      </a:r>
                      <a:r>
                        <a:rPr lang="tr-TR" baseline="0" dirty="0"/>
                        <a:t> Listesi Formu</a:t>
                      </a:r>
                      <a:endParaRPr lang="tr-TR" baseline="0" dirty="0"/>
                    </a:p>
                    <a:p>
                      <a:r>
                        <a:rPr lang="tr-TR" baseline="0" dirty="0"/>
                        <a:t>     </a:t>
                      </a:r>
                      <a:r>
                        <a:rPr lang="tr-TR" baseline="0" dirty="0" err="1"/>
                        <a:t>Bursiyer</a:t>
                      </a:r>
                      <a:r>
                        <a:rPr lang="tr-TR" baseline="0" dirty="0"/>
                        <a:t> Sorumluluk Belgesi Formu</a:t>
                      </a:r>
                      <a:endParaRPr lang="tr-TR" dirty="0"/>
                    </a:p>
                  </a:txBody>
                  <a:tcPr/>
                </a:tc>
              </a:tr>
              <a:tr h="391239">
                <a:tc>
                  <a:txBody>
                    <a:bodyPr/>
                    <a:lstStyle/>
                    <a:p>
                      <a:endParaRPr lang="tr-TR" dirty="0"/>
                    </a:p>
                  </a:txBody>
                  <a:tcPr/>
                </a:tc>
                <a:tc>
                  <a:txBody>
                    <a:bodyPr/>
                    <a:lstStyle/>
                    <a:p>
                      <a:endParaRPr lang="tr-TR" dirty="0"/>
                    </a:p>
                  </a:txBody>
                  <a:tcPr/>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34851"/>
            <a:ext cx="8596668" cy="734095"/>
          </a:xfrm>
        </p:spPr>
        <p:txBody>
          <a:bodyPr>
            <a:normAutofit/>
          </a:bodyPr>
          <a:lstStyle/>
          <a:p>
            <a:r>
              <a:rPr lang="tr-TR" dirty="0"/>
              <a:t>ŞUBE EYLEM PLANI FORMU</a:t>
            </a:r>
            <a:endParaRPr lang="tr-TR" dirty="0"/>
          </a:p>
        </p:txBody>
      </p:sp>
      <p:graphicFrame>
        <p:nvGraphicFramePr>
          <p:cNvPr id="6" name="İçerik Yer Tutucusu 5"/>
          <p:cNvGraphicFramePr>
            <a:graphicFrameLocks noGrp="1"/>
          </p:cNvGraphicFramePr>
          <p:nvPr>
            <p:ph idx="1"/>
          </p:nvPr>
        </p:nvGraphicFramePr>
        <p:xfrm>
          <a:off x="850008" y="1068949"/>
          <a:ext cx="8538692" cy="5100781"/>
        </p:xfrm>
        <a:graphic>
          <a:graphicData uri="http://schemas.openxmlformats.org/drawingml/2006/table">
            <a:tbl>
              <a:tblPr firstRow="1" firstCol="1" bandRow="1"/>
              <a:tblGrid>
                <a:gridCol w="673034"/>
                <a:gridCol w="1017398"/>
                <a:gridCol w="260287"/>
                <a:gridCol w="1878840"/>
                <a:gridCol w="1821270"/>
                <a:gridCol w="1615069"/>
                <a:gridCol w="1272794"/>
              </a:tblGrid>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1. PLANLANMIŞ RESMİ ZİYARETLER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425853">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No</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Ziyaret Edilecek Kurum/Makam</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Ziyaret Edilecek Kişi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Ziyarette Ele Alınacak Konular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80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80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80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2, PLANLANMIŞ EĞİTİM ETKİNLİKLERİ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249100">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No</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Konu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Eğitimci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Yaklaşık 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Hedef Kitle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3. PLANLANMIŞ SOSYAL VE KÜLTÜREL ETKİNLİKLER/ GEZİLER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158948">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Etkinlik Türü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Yaklaşık 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Hedef Katılımcılar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4. PLANLANMIŞ PROJE FAALİYETLERİ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24794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Proje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Etkinlik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Varsa 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Hedef Kitle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5. PLANLANMIŞ ANMA /ÇELENK KOYMA ETKİNLİKLERİ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261979">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Etkinlik Türü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6. PLANLANMIŞ YAYIN ETKİNLİKLERİ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210463">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No</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Yayının Türü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gridSpan="2">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Yayının Adı</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Hedef Kitle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7. PLANLANMIŞ GELİR GETİRİCİ ETKİNLİKLER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261978">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Etkinliğin Türü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İlgili SFA*Kodu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14">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30">
                <a:tc gridSpan="7">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8. DİĞER (YUKARIDAKİ GRUPLARA GİRMEYEN DİĞER ETKİNLİKLER)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c hMerge="1">
                  <a:tcPr/>
                </a:tc>
              </a:tr>
              <a:tr h="264507">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Etkinliğin Türü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Varsa 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Hedef Kitle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İlgili </a:t>
                      </a:r>
                      <a:r>
                        <a:rPr lang="tr-TR" sz="1200" dirty="0" err="1">
                          <a:effectLst/>
                          <a:latin typeface="Arial" panose="020B0604020202020204" pitchFamily="34" charset="0"/>
                          <a:ea typeface="Calibri" panose="020F0502020204030204" pitchFamily="34" charset="0"/>
                          <a:cs typeface="Times New Roman" panose="02020603050405020304" pitchFamily="18" charset="0"/>
                        </a:rPr>
                        <a:t>SFAKodu</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471" marR="454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67426"/>
            <a:ext cx="8596668" cy="858370"/>
          </a:xfrm>
        </p:spPr>
        <p:txBody>
          <a:bodyPr>
            <a:normAutofit/>
          </a:bodyPr>
          <a:lstStyle/>
          <a:p>
            <a:r>
              <a:rPr lang="tr-TR" dirty="0"/>
              <a:t>ŞUBE FAALİYET RAPORU FORMU</a:t>
            </a:r>
            <a:endParaRPr lang="tr-TR" dirty="0"/>
          </a:p>
        </p:txBody>
      </p:sp>
      <p:graphicFrame>
        <p:nvGraphicFramePr>
          <p:cNvPr id="16" name="İçerik Yer Tutucusu 15"/>
          <p:cNvGraphicFramePr>
            <a:graphicFrameLocks noGrp="1"/>
          </p:cNvGraphicFramePr>
          <p:nvPr>
            <p:ph idx="1"/>
          </p:nvPr>
        </p:nvGraphicFramePr>
        <p:xfrm>
          <a:off x="821635" y="901152"/>
          <a:ext cx="9157251" cy="5681037"/>
        </p:xfrm>
        <a:graphic>
          <a:graphicData uri="http://schemas.openxmlformats.org/drawingml/2006/table">
            <a:tbl>
              <a:tblPr firstRow="1" firstCol="1" bandRow="1"/>
              <a:tblGrid>
                <a:gridCol w="745973"/>
                <a:gridCol w="1051146"/>
                <a:gridCol w="1352077"/>
                <a:gridCol w="2252754"/>
                <a:gridCol w="2103350"/>
                <a:gridCol w="1651951"/>
              </a:tblGrid>
              <a:tr h="136110">
                <a:tc gridSpan="6">
                  <a:txBody>
                    <a:bodyPr/>
                    <a:lstStyle/>
                    <a:p>
                      <a:pPr marL="342900" lvl="0" indent="-342900">
                        <a:lnSpc>
                          <a:spcPct val="107000"/>
                        </a:lnSpc>
                        <a:spcAft>
                          <a:spcPts val="0"/>
                        </a:spcAft>
                        <a:buFont typeface="+mj-lt"/>
                        <a:buAutoNum type="arabicPeriod"/>
                      </a:pPr>
                      <a:r>
                        <a:rPr lang="tr-TR" sz="1200" b="1">
                          <a:effectLst/>
                          <a:latin typeface="Arial" panose="020B0604020202020204" pitchFamily="34" charset="0"/>
                          <a:ea typeface="Calibri" panose="020F0502020204030204" pitchFamily="34" charset="0"/>
                          <a:cs typeface="Times New Roman" panose="02020603050405020304" pitchFamily="18" charset="0"/>
                        </a:rPr>
                        <a:t>YÖNETİM KURULU TOPLANTILARI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27222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Başkan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Katılan Üye Sayısı*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Alınan Karar Sayısı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686">
                <a:tc>
                  <a:txBody>
                    <a:bodyPr/>
                    <a:lstStyle/>
                    <a:p>
                      <a:pPr>
                        <a:lnSpc>
                          <a:spcPct val="100000"/>
                        </a:lnSpc>
                        <a:spcAft>
                          <a:spcPts val="0"/>
                        </a:spcAft>
                      </a:pP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2.    DERNEK YÖNETİMİNİN RESMİ ZİYARETLERİ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27222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Saat</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Kurum/Makam</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Ziyaret Edilen Kişi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Katılan Üyeler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916">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3.    DERNEK YÖNETİMİNE YAPILAN RESMİ ZİYARETLER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Saat</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Kurum/Makam</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Ziyaret Eden Kişi/ Kişiler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Katılan Üyeler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155">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4.     EĞİTİM FAALİYETLERİ (ŞUBE TARAFINDAN DÜZENLENEN)</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27222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Konu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Eğitimci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 Ve Varsa Ortak Kuruluş</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Katılımcı Sayısı*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220">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22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5.   SOSYAL VE KÜLTÜREL FAALİYETLER (ÜYELER VE BURSİYERLERLE YAPILAN)</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27222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Konu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Varsa 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Katılımcı Sayısı*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220">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6.   BELLİ BİR PROJE KAPSAMINDA YAPILAN FAALİYETLER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27222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Konu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Varsa 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Katılımcı Sayısı*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7.   ANMA /ÇELENK KOYMA FAALİYETLERİ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27222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Konu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Varsa 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Katılımcı Sayısı*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220">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220">
                <a:tc gridSpan="6">
                  <a:txBody>
                    <a:bodyPr/>
                    <a:lstStyle/>
                    <a:p>
                      <a:pPr marL="0" lvl="0" indent="0">
                        <a:lnSpc>
                          <a:spcPct val="107000"/>
                        </a:lnSpc>
                        <a:spcAft>
                          <a:spcPts val="0"/>
                        </a:spcAft>
                        <a:buFont typeface="+mj-lt"/>
                        <a:buNone/>
                      </a:pPr>
                      <a:r>
                        <a:rPr lang="tr-TR" sz="1200" b="1" dirty="0">
                          <a:effectLst/>
                          <a:latin typeface="Arial" panose="020B0604020202020204" pitchFamily="34" charset="0"/>
                          <a:ea typeface="Calibri" panose="020F0502020204030204" pitchFamily="34" charset="0"/>
                          <a:cs typeface="Times New Roman" panose="02020603050405020304" pitchFamily="18" charset="0"/>
                        </a:rPr>
                        <a:t>8.   YAYINLAR  / DİĞER (YUKARIDAKİ GRUPLARA GİRMEYEN DİĞER FAALİYETLER)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cPr/>
                </a:tc>
                <a:tc hMerge="1">
                  <a:tcPr/>
                </a:tc>
                <a:tc hMerge="1">
                  <a:tcPr/>
                </a:tc>
                <a:tc hMerge="1">
                  <a:tcPr/>
                </a:tc>
                <a:tc hMerge="1">
                  <a:tcPr/>
                </a:tc>
              </a:tr>
              <a:tr h="13611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No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Konu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Yer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Varsa Ortaklar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Katılımcılar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110">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95" marR="455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
        <p:nvSpPr>
          <p:cNvPr id="17" name="Rectangle 5"/>
          <p:cNvSpPr>
            <a:spLocks noChangeArrowheads="1"/>
          </p:cNvSpPr>
          <p:nvPr/>
        </p:nvSpPr>
        <p:spPr bwMode="auto">
          <a:xfrm>
            <a:off x="-6812343" y="234507"/>
            <a:ext cx="2550775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tr-T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00259"/>
          </a:xfrm>
        </p:spPr>
        <p:txBody>
          <a:bodyPr>
            <a:normAutofit fontScale="90000"/>
          </a:bodyPr>
          <a:lstStyle/>
          <a:p>
            <a:r>
              <a:rPr lang="tr-TR" dirty="0"/>
              <a:t>ISO 9000:2015 Kalite Yönetim Sistemi Belgesi çalışmaları</a:t>
            </a:r>
            <a:br>
              <a:rPr lang="tr-TR" dirty="0"/>
            </a:br>
            <a:endParaRPr lang="tr-TR" dirty="0"/>
          </a:p>
        </p:txBody>
      </p:sp>
      <p:sp>
        <p:nvSpPr>
          <p:cNvPr id="3" name="İçerik Yer Tutucusu 2"/>
          <p:cNvSpPr>
            <a:spLocks noGrp="1"/>
          </p:cNvSpPr>
          <p:nvPr>
            <p:ph idx="1"/>
          </p:nvPr>
        </p:nvSpPr>
        <p:spPr>
          <a:xfrm>
            <a:off x="677334" y="1725769"/>
            <a:ext cx="8596668" cy="4315593"/>
          </a:xfrm>
        </p:spPr>
        <p:txBody>
          <a:bodyPr>
            <a:normAutofit/>
          </a:bodyPr>
          <a:lstStyle/>
          <a:p>
            <a:r>
              <a:rPr lang="tr-TR" sz="2400" dirty="0"/>
              <a:t>Kalite Belgelendirme grubuna görevlendirmeler</a:t>
            </a:r>
            <a:endParaRPr lang="tr-TR" sz="2400" dirty="0"/>
          </a:p>
          <a:p>
            <a:r>
              <a:rPr lang="tr-TR" sz="2400" dirty="0"/>
              <a:t>Kalite Yönetim Sistemi eğitimleri</a:t>
            </a:r>
            <a:endParaRPr lang="tr-TR" sz="2400" dirty="0"/>
          </a:p>
          <a:p>
            <a:r>
              <a:rPr lang="tr-TR" sz="2400" dirty="0"/>
              <a:t>İç denetimler</a:t>
            </a:r>
            <a:endParaRPr lang="tr-TR" sz="2400" dirty="0"/>
          </a:p>
          <a:p>
            <a:r>
              <a:rPr lang="tr-TR" sz="2400" dirty="0"/>
              <a:t>Dış Denetimler</a:t>
            </a:r>
            <a:endParaRPr lang="tr-TR" sz="2400" dirty="0"/>
          </a:p>
          <a:p>
            <a:r>
              <a:rPr lang="tr-TR" sz="2400" dirty="0"/>
              <a:t>Belgelendirme</a:t>
            </a:r>
            <a:endParaRPr lang="tr-TR" sz="2400" dirty="0"/>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ctrTitle"/>
          </p:nvPr>
        </p:nvSpPr>
        <p:spPr/>
        <p:txBody>
          <a:bodyPr/>
          <a:lstStyle/>
          <a:p>
            <a:r>
              <a:rPr lang="tr-TR" dirty="0"/>
              <a:t>İLGİNİZE TEŞEKKÜRLER</a:t>
            </a:r>
            <a:endParaRPr lang="tr-TR" dirty="0"/>
          </a:p>
        </p:txBody>
      </p:sp>
      <p:sp>
        <p:nvSpPr>
          <p:cNvPr id="7" name="Alt Başlık 6"/>
          <p:cNvSpPr>
            <a:spLocks noGrp="1"/>
          </p:cNvSpPr>
          <p:nvPr>
            <p:ph type="subTitle" idx="1"/>
          </p:nvPr>
        </p:nvSpPr>
        <p:spPr/>
        <p:txBody>
          <a:bodyPr/>
          <a:lstStyle/>
          <a:p>
            <a:endParaRPr lang="tr-TR"/>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77334" y="429296"/>
            <a:ext cx="8596668" cy="1000259"/>
          </a:xfrm>
        </p:spPr>
        <p:txBody>
          <a:bodyPr/>
          <a:lstStyle/>
          <a:p>
            <a:r>
              <a:rPr lang="tr-TR" dirty="0"/>
              <a:t>TOPLANTI GÜNDEMİ</a:t>
            </a:r>
            <a:endParaRPr lang="tr-TR" dirty="0"/>
          </a:p>
        </p:txBody>
      </p:sp>
      <p:sp>
        <p:nvSpPr>
          <p:cNvPr id="5" name="İçerik Yer Tutucusu 4"/>
          <p:cNvSpPr>
            <a:spLocks noGrp="1"/>
          </p:cNvSpPr>
          <p:nvPr>
            <p:ph idx="1"/>
          </p:nvPr>
        </p:nvSpPr>
        <p:spPr>
          <a:xfrm>
            <a:off x="677334" y="1249251"/>
            <a:ext cx="8596668" cy="5112912"/>
          </a:xfrm>
        </p:spPr>
        <p:txBody>
          <a:bodyPr>
            <a:normAutofit lnSpcReduction="10000"/>
          </a:bodyPr>
          <a:lstStyle/>
          <a:p>
            <a:pPr>
              <a:buFont typeface="+mj-lt"/>
              <a:buAutoNum type="arabicPeriod"/>
            </a:pPr>
            <a:r>
              <a:rPr lang="tr-TR" sz="2400" dirty="0" err="1"/>
              <a:t>TÜKD’nin</a:t>
            </a:r>
            <a:r>
              <a:rPr lang="tr-TR" sz="2400" dirty="0"/>
              <a:t> yeni organizasyon yapısı </a:t>
            </a:r>
            <a:endParaRPr lang="tr-TR" sz="2400" dirty="0"/>
          </a:p>
          <a:p>
            <a:pPr>
              <a:buFont typeface="+mj-lt"/>
              <a:buAutoNum type="arabicPeriod"/>
            </a:pPr>
            <a:r>
              <a:rPr lang="tr-TR" sz="2400" dirty="0"/>
              <a:t>Komisyonların çalışmaları ve TÜKD GM Eylem Planı Formu </a:t>
            </a:r>
            <a:endParaRPr lang="tr-TR" sz="2400" dirty="0"/>
          </a:p>
          <a:p>
            <a:pPr>
              <a:buFont typeface="+mj-lt"/>
              <a:buAutoNum type="arabicPeriod"/>
            </a:pPr>
            <a:r>
              <a:rPr lang="tr-TR" sz="2400" dirty="0"/>
              <a:t>15 Haziran 2019’dan bu yana Stratejik Planlama ve Kalite Yönetimi çalışmaları</a:t>
            </a:r>
            <a:endParaRPr lang="tr-TR" sz="2400" dirty="0"/>
          </a:p>
          <a:p>
            <a:pPr lvl="1">
              <a:buFont typeface="+mj-lt"/>
              <a:buAutoNum type="arabicPeriod"/>
            </a:pPr>
            <a:r>
              <a:rPr lang="tr-TR" sz="2200" dirty="0"/>
              <a:t>Durum analizi tablosu</a:t>
            </a:r>
            <a:endParaRPr lang="tr-TR" sz="2200" dirty="0"/>
          </a:p>
          <a:p>
            <a:pPr lvl="1">
              <a:buFont typeface="+mj-lt"/>
              <a:buAutoNum type="arabicPeriod"/>
            </a:pPr>
            <a:r>
              <a:rPr lang="tr-TR" sz="2200" dirty="0"/>
              <a:t>Misyon-vizyon- değer bildirimleri</a:t>
            </a:r>
            <a:endParaRPr lang="tr-TR" sz="2200" dirty="0"/>
          </a:p>
          <a:p>
            <a:pPr lvl="1">
              <a:buFont typeface="+mj-lt"/>
              <a:buAutoNum type="arabicPeriod"/>
            </a:pPr>
            <a:r>
              <a:rPr lang="tr-TR" sz="2200" dirty="0"/>
              <a:t>Stratejik faaliyet alanlarımız</a:t>
            </a:r>
            <a:endParaRPr lang="tr-TR" sz="2200" dirty="0"/>
          </a:p>
          <a:p>
            <a:pPr lvl="1">
              <a:buFont typeface="+mj-lt"/>
              <a:buAutoNum type="arabicPeriod"/>
            </a:pPr>
            <a:r>
              <a:rPr lang="tr-TR" sz="2200" dirty="0"/>
              <a:t>Yönergeler-Formlar</a:t>
            </a:r>
            <a:endParaRPr lang="tr-TR" sz="2200" dirty="0"/>
          </a:p>
          <a:p>
            <a:pPr>
              <a:buFont typeface="+mj-lt"/>
              <a:buAutoNum type="arabicPeriod"/>
            </a:pPr>
            <a:r>
              <a:rPr lang="tr-TR" sz="2400" dirty="0"/>
              <a:t>Şube Eylem Planı Formu</a:t>
            </a:r>
            <a:endParaRPr lang="tr-TR" sz="2400" dirty="0"/>
          </a:p>
          <a:p>
            <a:pPr>
              <a:buFont typeface="+mj-lt"/>
              <a:buAutoNum type="arabicPeriod"/>
            </a:pPr>
            <a:r>
              <a:rPr lang="tr-TR" sz="2400" dirty="0"/>
              <a:t>Şube Faaliyet Raporu </a:t>
            </a:r>
            <a:endParaRPr lang="tr-TR" sz="2400" dirty="0"/>
          </a:p>
          <a:p>
            <a:pPr>
              <a:buFont typeface="+mj-lt"/>
              <a:buAutoNum type="arabicPeriod"/>
            </a:pPr>
            <a:r>
              <a:rPr lang="tr-TR" sz="2400" dirty="0"/>
              <a:t>ISO 9000:2015 Kalite Yönetim Sistemi Belgesi çalışmaları</a:t>
            </a:r>
            <a:endParaRPr lang="tr-TR" sz="2400" dirty="0"/>
          </a:p>
          <a:p>
            <a:pPr>
              <a:buFont typeface="+mj-lt"/>
              <a:buAutoNum type="arabicPeriod"/>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678287"/>
          </a:xfrm>
        </p:spPr>
        <p:txBody>
          <a:bodyPr/>
          <a:lstStyle/>
          <a:p>
            <a:r>
              <a:rPr lang="tr-TR" dirty="0"/>
              <a:t>TÜKD ORGANİZASYON YAPISI</a:t>
            </a:r>
            <a:endParaRPr lang="tr-TR" dirty="0"/>
          </a:p>
        </p:txBody>
      </p:sp>
      <p:sp>
        <p:nvSpPr>
          <p:cNvPr id="3" name="İçerik Yer Tutucusu 2"/>
          <p:cNvSpPr>
            <a:spLocks noGrp="1"/>
          </p:cNvSpPr>
          <p:nvPr>
            <p:ph idx="1"/>
          </p:nvPr>
        </p:nvSpPr>
        <p:spPr>
          <a:xfrm>
            <a:off x="677334" y="1287887"/>
            <a:ext cx="8596668" cy="4753476"/>
          </a:xfrm>
        </p:spPr>
        <p:txBody>
          <a:bodyPr>
            <a:normAutofit lnSpcReduction="10000"/>
          </a:bodyPr>
          <a:lstStyle/>
          <a:p>
            <a:r>
              <a:rPr lang="tr-TR" b="1" dirty="0"/>
              <a:t>GENEL MERKEZ </a:t>
            </a:r>
            <a:endParaRPr lang="tr-TR" b="1" dirty="0"/>
          </a:p>
          <a:p>
            <a:pPr lvl="1"/>
            <a:r>
              <a:rPr lang="tr-TR" dirty="0">
                <a:solidFill>
                  <a:schemeClr val="tx1"/>
                </a:solidFill>
              </a:rPr>
              <a:t>Genel Başkan, 3 Genel Başkan Yardımcısı, Genel Sekreter, Sayman</a:t>
            </a:r>
            <a:endParaRPr lang="tr-TR" dirty="0">
              <a:solidFill>
                <a:schemeClr val="tx1"/>
              </a:solidFill>
            </a:endParaRPr>
          </a:p>
          <a:p>
            <a:pPr lvl="1"/>
            <a:r>
              <a:rPr lang="tr-TR" dirty="0">
                <a:solidFill>
                  <a:schemeClr val="tx1"/>
                </a:solidFill>
              </a:rPr>
              <a:t>Genel Merkez Yönetim Kurulu </a:t>
            </a:r>
            <a:endParaRPr lang="tr-TR" dirty="0">
              <a:solidFill>
                <a:schemeClr val="tx1"/>
              </a:solidFill>
            </a:endParaRPr>
          </a:p>
          <a:p>
            <a:r>
              <a:rPr lang="tr-TR" b="1" dirty="0"/>
              <a:t>GENEL MERKEZ KOMİSYONLARI</a:t>
            </a:r>
            <a:endParaRPr lang="tr-TR" b="1" dirty="0"/>
          </a:p>
          <a:p>
            <a:endParaRPr lang="tr-TR" dirty="0"/>
          </a:p>
          <a:p>
            <a:endParaRPr lang="tr-TR" dirty="0"/>
          </a:p>
          <a:p>
            <a:endParaRPr lang="tr-TR" dirty="0"/>
          </a:p>
          <a:p>
            <a:endParaRPr lang="tr-TR" dirty="0"/>
          </a:p>
          <a:p>
            <a:endParaRPr lang="tr-TR" dirty="0"/>
          </a:p>
          <a:p>
            <a:r>
              <a:rPr lang="tr-TR" b="1" dirty="0">
                <a:solidFill>
                  <a:schemeClr val="tx1"/>
                </a:solidFill>
              </a:rPr>
              <a:t>ŞUBELER</a:t>
            </a:r>
            <a:endParaRPr lang="tr-TR" b="1" dirty="0">
              <a:solidFill>
                <a:schemeClr val="tx1"/>
              </a:solidFill>
            </a:endParaRPr>
          </a:p>
          <a:p>
            <a:pPr lvl="1"/>
            <a:r>
              <a:rPr lang="tr-TR" dirty="0">
                <a:solidFill>
                  <a:schemeClr val="tx1"/>
                </a:solidFill>
              </a:rPr>
              <a:t>Şube Başkanları, Başkan Yardımcıları, Şube Genel Sekreteri, Saymanı</a:t>
            </a:r>
            <a:endParaRPr lang="tr-TR" dirty="0">
              <a:solidFill>
                <a:schemeClr val="tx1"/>
              </a:solidFill>
            </a:endParaRPr>
          </a:p>
          <a:p>
            <a:pPr lvl="1"/>
            <a:r>
              <a:rPr lang="tr-TR" dirty="0">
                <a:solidFill>
                  <a:schemeClr val="tx1"/>
                </a:solidFill>
              </a:rPr>
              <a:t>Şube Yönetim Kurulları</a:t>
            </a:r>
            <a:endParaRPr lang="tr-TR" dirty="0">
              <a:solidFill>
                <a:schemeClr val="tx1"/>
              </a:solidFill>
            </a:endParaRPr>
          </a:p>
          <a:p>
            <a:pPr lvl="1"/>
            <a:r>
              <a:rPr lang="tr-TR" dirty="0">
                <a:solidFill>
                  <a:schemeClr val="tx1"/>
                </a:solidFill>
              </a:rPr>
              <a:t>Şube Komisyonları </a:t>
            </a:r>
            <a:endParaRPr lang="tr-TR" dirty="0">
              <a:solidFill>
                <a:schemeClr val="tx1"/>
              </a:solidFill>
            </a:endParaRPr>
          </a:p>
          <a:p>
            <a:endParaRPr lang="tr-TR" dirty="0"/>
          </a:p>
          <a:p>
            <a:endParaRPr lang="tr-TR" dirty="0"/>
          </a:p>
          <a:p>
            <a:pPr lvl="1"/>
            <a:endParaRPr lang="tr-TR" dirty="0"/>
          </a:p>
          <a:p>
            <a:pPr lvl="1"/>
            <a:endParaRPr lang="tr-TR" dirty="0"/>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graphicFrame>
        <p:nvGraphicFramePr>
          <p:cNvPr id="7" name="Tablo 6"/>
          <p:cNvGraphicFramePr>
            <a:graphicFrameLocks noGrp="1"/>
          </p:cNvGraphicFramePr>
          <p:nvPr/>
        </p:nvGraphicFramePr>
        <p:xfrm>
          <a:off x="850008" y="2768958"/>
          <a:ext cx="7933385" cy="1648495"/>
        </p:xfrm>
        <a:graphic>
          <a:graphicData uri="http://schemas.openxmlformats.org/drawingml/2006/table">
            <a:tbl>
              <a:tblPr firstRow="1" bandRow="1">
                <a:tableStyleId>{5C22544A-7EE6-4342-B048-85BDC9FD1C3A}</a:tableStyleId>
              </a:tblPr>
              <a:tblGrid>
                <a:gridCol w="2924413"/>
                <a:gridCol w="2924413"/>
                <a:gridCol w="2084559"/>
              </a:tblGrid>
              <a:tr h="423122">
                <a:tc>
                  <a:txBody>
                    <a:bodyPr/>
                    <a:lstStyle/>
                    <a:p>
                      <a:r>
                        <a:rPr lang="tr-TR" b="0" dirty="0">
                          <a:solidFill>
                            <a:schemeClr val="tx1"/>
                          </a:solidFill>
                        </a:rPr>
                        <a:t>BURS</a:t>
                      </a:r>
                      <a:endParaRPr lang="tr-TR" b="0" dirty="0">
                        <a:solidFill>
                          <a:schemeClr val="tx1"/>
                        </a:solidFill>
                      </a:endParaRPr>
                    </a:p>
                  </a:txBody>
                  <a:tcPr>
                    <a:solidFill>
                      <a:srgbClr val="E4F3C3"/>
                    </a:solidFill>
                  </a:tcPr>
                </a:tc>
                <a:tc>
                  <a:txBody>
                    <a:bodyPr/>
                    <a:lstStyle/>
                    <a:p>
                      <a:r>
                        <a:rPr lang="tr-TR" b="0" dirty="0">
                          <a:solidFill>
                            <a:schemeClr val="tx1"/>
                          </a:solidFill>
                        </a:rPr>
                        <a:t>EĞİTİM</a:t>
                      </a:r>
                      <a:endParaRPr lang="tr-TR" b="0" dirty="0">
                        <a:solidFill>
                          <a:schemeClr val="tx1"/>
                        </a:solidFill>
                      </a:endParaRPr>
                    </a:p>
                  </a:txBody>
                  <a:tcPr>
                    <a:solidFill>
                      <a:srgbClr val="ECF7D5"/>
                    </a:solidFill>
                  </a:tcPr>
                </a:tc>
                <a:tc>
                  <a:txBody>
                    <a:bodyPr/>
                    <a:lstStyle/>
                    <a:p>
                      <a:r>
                        <a:rPr lang="tr-TR" b="0" dirty="0">
                          <a:solidFill>
                            <a:schemeClr val="tx1"/>
                          </a:solidFill>
                        </a:rPr>
                        <a:t>ÜYELİK</a:t>
                      </a:r>
                      <a:endParaRPr lang="tr-TR" b="0" dirty="0">
                        <a:solidFill>
                          <a:schemeClr val="tx1"/>
                        </a:solidFill>
                      </a:endParaRPr>
                    </a:p>
                  </a:txBody>
                  <a:tcPr>
                    <a:solidFill>
                      <a:srgbClr val="E8F5CB"/>
                    </a:solidFill>
                  </a:tcPr>
                </a:tc>
              </a:tr>
              <a:tr h="447639">
                <a:tc>
                  <a:txBody>
                    <a:bodyPr/>
                    <a:lstStyle/>
                    <a:p>
                      <a:r>
                        <a:rPr lang="tr-TR" dirty="0"/>
                        <a:t>HUKUKÇULAR</a:t>
                      </a:r>
                      <a:endParaRPr lang="tr-TR" dirty="0"/>
                    </a:p>
                  </a:txBody>
                  <a:tcPr/>
                </a:tc>
                <a:tc>
                  <a:txBody>
                    <a:bodyPr/>
                    <a:lstStyle/>
                    <a:p>
                      <a:r>
                        <a:rPr lang="tr-TR" dirty="0"/>
                        <a:t>PROJE</a:t>
                      </a:r>
                      <a:endParaRPr lang="tr-TR" dirty="0"/>
                    </a:p>
                  </a:txBody>
                  <a:tcPr/>
                </a:tc>
                <a:tc>
                  <a:txBody>
                    <a:bodyPr/>
                    <a:lstStyle/>
                    <a:p>
                      <a:r>
                        <a:rPr lang="tr-TR" dirty="0"/>
                        <a:t>TCE</a:t>
                      </a:r>
                      <a:endParaRPr lang="tr-TR" dirty="0"/>
                    </a:p>
                  </a:txBody>
                  <a:tcPr/>
                </a:tc>
              </a:tr>
              <a:tr h="388867">
                <a:tc>
                  <a:txBody>
                    <a:bodyPr/>
                    <a:lstStyle/>
                    <a:p>
                      <a:r>
                        <a:rPr lang="tr-TR" dirty="0"/>
                        <a:t>STRATEJİK PLANLAMA</a:t>
                      </a:r>
                      <a:endParaRPr lang="tr-TR" dirty="0"/>
                    </a:p>
                  </a:txBody>
                  <a:tcPr/>
                </a:tc>
                <a:tc>
                  <a:txBody>
                    <a:bodyPr/>
                    <a:lstStyle/>
                    <a:p>
                      <a:r>
                        <a:rPr lang="tr-TR" dirty="0"/>
                        <a:t>SOSYAL VE KÜLTÜREL ETK. </a:t>
                      </a:r>
                      <a:endParaRPr lang="tr-TR" dirty="0"/>
                    </a:p>
                  </a:txBody>
                  <a:tcPr/>
                </a:tc>
                <a:tc>
                  <a:txBody>
                    <a:bodyPr/>
                    <a:lstStyle/>
                    <a:p>
                      <a:r>
                        <a:rPr lang="tr-TR" dirty="0"/>
                        <a:t>ÖDÜL</a:t>
                      </a:r>
                      <a:endParaRPr lang="tr-TR" dirty="0"/>
                    </a:p>
                  </a:txBody>
                  <a:tcPr/>
                </a:tc>
              </a:tr>
              <a:tr h="388867">
                <a:tc>
                  <a:txBody>
                    <a:bodyPr/>
                    <a:lstStyle/>
                    <a:p>
                      <a:r>
                        <a:rPr lang="tr-TR" dirty="0"/>
                        <a:t>DIŞ İLİŞKİLER</a:t>
                      </a:r>
                      <a:endParaRPr lang="tr-TR" dirty="0"/>
                    </a:p>
                  </a:txBody>
                  <a:tcPr/>
                </a:tc>
                <a:tc>
                  <a:txBody>
                    <a:bodyPr/>
                    <a:lstStyle/>
                    <a:p>
                      <a:r>
                        <a:rPr lang="tr-TR" dirty="0"/>
                        <a:t>ÖRGÜTLENME</a:t>
                      </a:r>
                      <a:endParaRPr lang="tr-TR" dirty="0"/>
                    </a:p>
                  </a:txBody>
                  <a:tcPr/>
                </a:tc>
                <a:tc>
                  <a:txBody>
                    <a:bodyPr/>
                    <a:lstStyle/>
                    <a:p>
                      <a:r>
                        <a:rPr lang="tr-TR" dirty="0"/>
                        <a:t>YAYIN</a:t>
                      </a:r>
                      <a:endParaRPr lang="tr-TR"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84349"/>
          </a:xfrm>
        </p:spPr>
        <p:txBody>
          <a:bodyPr/>
          <a:lstStyle/>
          <a:p>
            <a:r>
              <a:rPr lang="tr-TR" dirty="0"/>
              <a:t>GM KOMİSYONLARI EYLEM PLANI  </a:t>
            </a:r>
            <a:endParaRPr lang="tr-TR" dirty="0"/>
          </a:p>
        </p:txBody>
      </p:sp>
      <p:sp>
        <p:nvSpPr>
          <p:cNvPr id="3" name="İçerik Yer Tutucusu 2"/>
          <p:cNvSpPr>
            <a:spLocks noGrp="1"/>
          </p:cNvSpPr>
          <p:nvPr>
            <p:ph idx="1"/>
          </p:nvPr>
        </p:nvSpPr>
        <p:spPr>
          <a:xfrm>
            <a:off x="677334" y="1493949"/>
            <a:ext cx="8596668" cy="4547413"/>
          </a:xfrm>
        </p:spPr>
        <p:txBody>
          <a:bodyPr/>
          <a:lstStyle/>
          <a:p>
            <a:endParaRPr lang="tr-TR" dirty="0"/>
          </a:p>
          <a:p>
            <a:endParaRPr lang="tr-TR" dirty="0"/>
          </a:p>
          <a:p>
            <a:endParaRPr lang="tr-TR" dirty="0"/>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graphicFrame>
        <p:nvGraphicFramePr>
          <p:cNvPr id="7" name="Nesne 6"/>
          <p:cNvGraphicFramePr>
            <a:graphicFrameLocks noChangeAspect="1"/>
          </p:cNvGraphicFramePr>
          <p:nvPr/>
        </p:nvGraphicFramePr>
        <p:xfrm>
          <a:off x="477838" y="1504950"/>
          <a:ext cx="8272462" cy="5149850"/>
        </p:xfrm>
        <a:graphic>
          <a:graphicData uri="http://schemas.openxmlformats.org/presentationml/2006/ole">
            <mc:AlternateContent xmlns:mc="http://schemas.openxmlformats.org/markup-compatibility/2006">
              <mc:Choice xmlns:v="urn:schemas-microsoft-com:vml" Requires="v">
                <p:oleObj spid="_x0000_s1035" name="Belge" r:id="rId1" imgW="8891270" imgH="5525770" progId="Word.Document.12">
                  <p:embed/>
                </p:oleObj>
              </mc:Choice>
              <mc:Fallback>
                <p:oleObj name="Belge" r:id="rId1" imgW="8891270" imgH="5525770" progId="Word.Document.12">
                  <p:embed/>
                  <p:pic>
                    <p:nvPicPr>
                      <p:cNvPr id="0" name="Picture 1034"/>
                      <p:cNvPicPr/>
                      <p:nvPr/>
                    </p:nvPicPr>
                    <p:blipFill>
                      <a:blip r:embed="rId2"/>
                      <a:stretch>
                        <a:fillRect/>
                      </a:stretch>
                    </p:blipFill>
                    <p:spPr>
                      <a:xfrm>
                        <a:off x="477838" y="1504950"/>
                        <a:ext cx="8272462" cy="5149850"/>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41669"/>
            <a:ext cx="8596668" cy="688596"/>
          </a:xfrm>
        </p:spPr>
        <p:txBody>
          <a:bodyPr>
            <a:normAutofit fontScale="90000"/>
          </a:bodyPr>
          <a:lstStyle/>
          <a:p>
            <a:r>
              <a:rPr lang="tr-TR" dirty="0"/>
              <a:t>TÜKD DURUM ANALİZİ: GÜÇ VE ZAAFLAR </a:t>
            </a:r>
            <a:br>
              <a:rPr lang="tr-TR" dirty="0"/>
            </a:br>
            <a:endParaRPr lang="tr-TR" dirty="0"/>
          </a:p>
        </p:txBody>
      </p:sp>
      <p:graphicFrame>
        <p:nvGraphicFramePr>
          <p:cNvPr id="8" name="İçerik Yer Tutucusu 7"/>
          <p:cNvGraphicFramePr>
            <a:graphicFrameLocks noGrp="1"/>
          </p:cNvGraphicFramePr>
          <p:nvPr>
            <p:ph idx="1"/>
          </p:nvPr>
        </p:nvGraphicFramePr>
        <p:xfrm>
          <a:off x="251792" y="830266"/>
          <a:ext cx="9077739" cy="6123907"/>
        </p:xfrm>
        <a:graphic>
          <a:graphicData uri="http://schemas.openxmlformats.org/drawingml/2006/table">
            <a:tbl>
              <a:tblPr firstRow="1" firstCol="1" bandRow="1">
                <a:tableStyleId>{5C22544A-7EE6-4342-B048-85BDC9FD1C3A}</a:tableStyleId>
              </a:tblPr>
              <a:tblGrid>
                <a:gridCol w="4280452"/>
                <a:gridCol w="4797287"/>
              </a:tblGrid>
              <a:tr h="253717">
                <a:tc>
                  <a:txBody>
                    <a:bodyPr/>
                    <a:lstStyle/>
                    <a:p>
                      <a:pPr>
                        <a:lnSpc>
                          <a:spcPct val="107000"/>
                        </a:lnSpc>
                        <a:spcAft>
                          <a:spcPts val="0"/>
                        </a:spcAft>
                      </a:pPr>
                      <a:r>
                        <a:rPr lang="tr-TR" sz="1600" dirty="0">
                          <a:effectLst/>
                        </a:rPr>
                        <a:t>GÜÇLÜ YÖNLER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247" marR="45247" marT="0" marB="0"/>
                </a:tc>
                <a:tc>
                  <a:txBody>
                    <a:bodyPr/>
                    <a:lstStyle/>
                    <a:p>
                      <a:pPr>
                        <a:lnSpc>
                          <a:spcPct val="107000"/>
                        </a:lnSpc>
                        <a:spcAft>
                          <a:spcPts val="0"/>
                        </a:spcAft>
                      </a:pPr>
                      <a:r>
                        <a:rPr lang="tr-TR" sz="1600" dirty="0">
                          <a:effectLst/>
                        </a:rPr>
                        <a:t>ZAYIF YÖNLER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247" marR="45247" marT="0" marB="0"/>
                </a:tc>
              </a:tr>
              <a:tr h="5862985">
                <a:tc>
                  <a:txBody>
                    <a:bodyPr/>
                    <a:lstStyle/>
                    <a:p>
                      <a:pPr>
                        <a:lnSpc>
                          <a:spcPct val="107000"/>
                        </a:lnSpc>
                        <a:spcAft>
                          <a:spcPts val="0"/>
                        </a:spcAft>
                      </a:pPr>
                      <a:r>
                        <a:rPr lang="tr-TR" sz="1600" dirty="0">
                          <a:effectLst/>
                        </a:rPr>
                        <a:t>G1- Yüksek eğitimli üye tabanı </a:t>
                      </a:r>
                      <a:endParaRPr lang="tr-TR" sz="1600" dirty="0">
                        <a:effectLst/>
                      </a:endParaRPr>
                    </a:p>
                    <a:p>
                      <a:pPr>
                        <a:lnSpc>
                          <a:spcPct val="107000"/>
                        </a:lnSpc>
                        <a:spcAft>
                          <a:spcPts val="0"/>
                        </a:spcAft>
                      </a:pPr>
                      <a:r>
                        <a:rPr lang="tr-TR" sz="1600" dirty="0">
                          <a:effectLst/>
                        </a:rPr>
                        <a:t>G2-Üye tabanının Atatürk ve cumhuriyet ilkelerine koşulsuz bağlılığı </a:t>
                      </a:r>
                      <a:endParaRPr lang="tr-TR" sz="1600" dirty="0">
                        <a:effectLst/>
                      </a:endParaRPr>
                    </a:p>
                    <a:p>
                      <a:pPr>
                        <a:lnSpc>
                          <a:spcPct val="107000"/>
                        </a:lnSpc>
                        <a:spcAft>
                          <a:spcPts val="0"/>
                        </a:spcAft>
                      </a:pPr>
                      <a:r>
                        <a:rPr lang="tr-TR" sz="1600" dirty="0">
                          <a:effectLst/>
                        </a:rPr>
                        <a:t>G3-Laik, çağdaş, insan haklarına saygılı bir yönetim anlayışına ve üye profiline sahip olma</a:t>
                      </a:r>
                      <a:endParaRPr lang="tr-TR" sz="1600" dirty="0">
                        <a:effectLst/>
                      </a:endParaRPr>
                    </a:p>
                    <a:p>
                      <a:pPr>
                        <a:lnSpc>
                          <a:spcPct val="107000"/>
                        </a:lnSpc>
                        <a:spcAft>
                          <a:spcPts val="0"/>
                        </a:spcAft>
                      </a:pPr>
                      <a:r>
                        <a:rPr lang="tr-TR" sz="1600" dirty="0">
                          <a:effectLst/>
                        </a:rPr>
                        <a:t>G4-Türkiye çapında güçlü şube ağı </a:t>
                      </a:r>
                      <a:endParaRPr lang="tr-TR" sz="1600" dirty="0">
                        <a:effectLst/>
                      </a:endParaRPr>
                    </a:p>
                    <a:p>
                      <a:pPr>
                        <a:lnSpc>
                          <a:spcPct val="107000"/>
                        </a:lnSpc>
                        <a:spcAft>
                          <a:spcPts val="0"/>
                        </a:spcAft>
                      </a:pPr>
                      <a:r>
                        <a:rPr lang="tr-TR" sz="1600" dirty="0">
                          <a:effectLst/>
                        </a:rPr>
                        <a:t>G5-Köklü bir dernek olarak sahip olduğu saygınlık</a:t>
                      </a:r>
                      <a:endParaRPr lang="tr-TR" sz="1600" dirty="0">
                        <a:effectLst/>
                      </a:endParaRPr>
                    </a:p>
                    <a:p>
                      <a:pPr>
                        <a:lnSpc>
                          <a:spcPct val="107000"/>
                        </a:lnSpc>
                        <a:spcAft>
                          <a:spcPts val="0"/>
                        </a:spcAft>
                      </a:pPr>
                      <a:r>
                        <a:rPr lang="tr-TR" sz="1600" dirty="0">
                          <a:effectLst/>
                        </a:rPr>
                        <a:t>G6-Meslek sahibi, alanında kariyer yapmış üyelere sahip olması </a:t>
                      </a:r>
                      <a:endParaRPr lang="tr-TR" sz="1600" dirty="0">
                        <a:effectLst/>
                      </a:endParaRPr>
                    </a:p>
                    <a:p>
                      <a:pPr>
                        <a:lnSpc>
                          <a:spcPct val="107000"/>
                        </a:lnSpc>
                        <a:spcAft>
                          <a:spcPts val="0"/>
                        </a:spcAft>
                      </a:pPr>
                      <a:r>
                        <a:rPr lang="tr-TR" sz="1600" dirty="0">
                          <a:effectLst/>
                        </a:rPr>
                        <a:t>G7-Şubelerin yerel tanınırlıkları ve kurumsal işbirlikleri kurma potansiyeli</a:t>
                      </a:r>
                      <a:endParaRPr lang="tr-TR" sz="1600" dirty="0">
                        <a:effectLst/>
                      </a:endParaRPr>
                    </a:p>
                    <a:p>
                      <a:pPr>
                        <a:lnSpc>
                          <a:spcPct val="107000"/>
                        </a:lnSpc>
                        <a:spcAft>
                          <a:spcPts val="0"/>
                        </a:spcAft>
                      </a:pPr>
                      <a:r>
                        <a:rPr lang="tr-TR" sz="1600" dirty="0">
                          <a:effectLst/>
                        </a:rPr>
                        <a:t>G8-Uluslararası bir federasyona üye olması</a:t>
                      </a:r>
                      <a:endParaRPr lang="tr-TR" sz="1600" dirty="0">
                        <a:effectLst/>
                      </a:endParaRPr>
                    </a:p>
                    <a:p>
                      <a:pPr>
                        <a:lnSpc>
                          <a:spcPct val="107000"/>
                        </a:lnSpc>
                        <a:spcAft>
                          <a:spcPts val="0"/>
                        </a:spcAft>
                      </a:pPr>
                      <a:r>
                        <a:rPr lang="tr-TR" sz="1600" dirty="0">
                          <a:effectLst/>
                        </a:rPr>
                        <a:t>G9-Kamu yararına dernek statüsü taşıyor olması</a:t>
                      </a:r>
                      <a:endParaRPr lang="tr-TR" sz="1600" dirty="0">
                        <a:effectLst/>
                      </a:endParaRPr>
                    </a:p>
                    <a:p>
                      <a:pPr>
                        <a:lnSpc>
                          <a:spcPct val="107000"/>
                        </a:lnSpc>
                        <a:spcAft>
                          <a:spcPts val="0"/>
                        </a:spcAft>
                      </a:pPr>
                      <a:r>
                        <a:rPr lang="tr-TR" sz="1600" dirty="0">
                          <a:effectLst/>
                        </a:rPr>
                        <a:t>G10-Türkiye’deki kadın dernekleri federasyonunun üyesi olması</a:t>
                      </a:r>
                      <a:endParaRPr lang="tr-TR" sz="1600" dirty="0">
                        <a:effectLst/>
                      </a:endParaRPr>
                    </a:p>
                    <a:p>
                      <a:pPr>
                        <a:lnSpc>
                          <a:spcPct val="107000"/>
                        </a:lnSpc>
                        <a:spcAft>
                          <a:spcPts val="0"/>
                        </a:spcAft>
                      </a:pPr>
                      <a:r>
                        <a:rPr lang="tr-TR" sz="1600" dirty="0">
                          <a:effectLst/>
                        </a:rPr>
                        <a:t>G11- ASTOP, İÇASEFED, TÜRKONFED gibi STK’larda ve Kent Konseyi yapılanmalarında etkin üyelerimiz bulunması</a:t>
                      </a:r>
                      <a:endParaRPr lang="tr-TR" sz="1600" dirty="0">
                        <a:effectLst/>
                      </a:endParaRPr>
                    </a:p>
                    <a:p>
                      <a:pPr>
                        <a:lnSpc>
                          <a:spcPct val="107000"/>
                        </a:lnSpc>
                        <a:spcAft>
                          <a:spcPts val="0"/>
                        </a:spcAft>
                      </a:pPr>
                      <a:r>
                        <a:rPr lang="tr-TR" sz="16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247" marR="45247" marT="0" marB="0"/>
                </a:tc>
                <a:tc>
                  <a:txBody>
                    <a:bodyPr/>
                    <a:lstStyle/>
                    <a:p>
                      <a:pPr>
                        <a:lnSpc>
                          <a:spcPct val="107000"/>
                        </a:lnSpc>
                        <a:spcAft>
                          <a:spcPts val="0"/>
                        </a:spcAft>
                      </a:pPr>
                      <a:r>
                        <a:rPr lang="tr-TR" sz="1600" dirty="0">
                          <a:effectLst/>
                        </a:rPr>
                        <a:t>Z1-Kurumsallaşmanın yetersizliği </a:t>
                      </a:r>
                      <a:endParaRPr lang="tr-TR" sz="1600" dirty="0">
                        <a:effectLst/>
                      </a:endParaRPr>
                    </a:p>
                    <a:p>
                      <a:pPr>
                        <a:lnSpc>
                          <a:spcPct val="107000"/>
                        </a:lnSpc>
                        <a:spcAft>
                          <a:spcPts val="0"/>
                        </a:spcAft>
                      </a:pPr>
                      <a:r>
                        <a:rPr lang="tr-TR" sz="1600" dirty="0">
                          <a:effectLst/>
                        </a:rPr>
                        <a:t>Z2-Üyeleri etkinliklere motive etme güçlüğü </a:t>
                      </a:r>
                      <a:endParaRPr lang="tr-TR" sz="1600" dirty="0">
                        <a:effectLst/>
                      </a:endParaRPr>
                    </a:p>
                    <a:p>
                      <a:pPr>
                        <a:lnSpc>
                          <a:spcPct val="107000"/>
                        </a:lnSpc>
                        <a:spcAft>
                          <a:spcPts val="0"/>
                        </a:spcAft>
                      </a:pPr>
                      <a:r>
                        <a:rPr lang="tr-TR" sz="1600" dirty="0">
                          <a:effectLst/>
                        </a:rPr>
                        <a:t>Z3-Savunuculuk gücünün yetersiz kalması </a:t>
                      </a:r>
                      <a:endParaRPr lang="tr-TR" sz="1600" dirty="0">
                        <a:effectLst/>
                      </a:endParaRPr>
                    </a:p>
                    <a:p>
                      <a:pPr>
                        <a:lnSpc>
                          <a:spcPct val="107000"/>
                        </a:lnSpc>
                        <a:spcAft>
                          <a:spcPts val="0"/>
                        </a:spcAft>
                      </a:pPr>
                      <a:r>
                        <a:rPr lang="tr-TR" sz="1600" dirty="0">
                          <a:effectLst/>
                        </a:rPr>
                        <a:t>Z4-Şubelerarası ilişkilerin yeterince güçlü olmaması </a:t>
                      </a:r>
                      <a:endParaRPr lang="tr-TR" sz="1600" dirty="0">
                        <a:effectLst/>
                      </a:endParaRPr>
                    </a:p>
                    <a:p>
                      <a:pPr>
                        <a:lnSpc>
                          <a:spcPct val="107000"/>
                        </a:lnSpc>
                        <a:spcAft>
                          <a:spcPts val="0"/>
                        </a:spcAft>
                      </a:pPr>
                      <a:r>
                        <a:rPr lang="tr-TR" sz="1600" dirty="0">
                          <a:effectLst/>
                        </a:rPr>
                        <a:t>Z5-Ülke çapında güçlü bir projeye sahip olmaması </a:t>
                      </a:r>
                      <a:endParaRPr lang="tr-TR" sz="1600" dirty="0">
                        <a:effectLst/>
                      </a:endParaRPr>
                    </a:p>
                    <a:p>
                      <a:pPr>
                        <a:lnSpc>
                          <a:spcPct val="107000"/>
                        </a:lnSpc>
                        <a:spcAft>
                          <a:spcPts val="0"/>
                        </a:spcAft>
                      </a:pPr>
                      <a:r>
                        <a:rPr lang="tr-TR" sz="1600" dirty="0">
                          <a:effectLst/>
                        </a:rPr>
                        <a:t>Z6-Proje üretme ve yönetme yeteneğinin zayıf kalması</a:t>
                      </a:r>
                      <a:endParaRPr lang="tr-TR" sz="1600" dirty="0">
                        <a:effectLst/>
                      </a:endParaRPr>
                    </a:p>
                    <a:p>
                      <a:pPr>
                        <a:lnSpc>
                          <a:spcPct val="107000"/>
                        </a:lnSpc>
                        <a:spcAft>
                          <a:spcPts val="0"/>
                        </a:spcAft>
                      </a:pPr>
                      <a:r>
                        <a:rPr lang="tr-TR" sz="1600" dirty="0">
                          <a:effectLst/>
                        </a:rPr>
                        <a:t>Z7-Derneğin genel olarak tanınırlığının düşük olması </a:t>
                      </a:r>
                      <a:endParaRPr lang="tr-TR" sz="1600" dirty="0">
                        <a:effectLst/>
                      </a:endParaRPr>
                    </a:p>
                    <a:p>
                      <a:pPr>
                        <a:lnSpc>
                          <a:spcPct val="107000"/>
                        </a:lnSpc>
                        <a:spcAft>
                          <a:spcPts val="0"/>
                        </a:spcAft>
                      </a:pPr>
                      <a:r>
                        <a:rPr lang="tr-TR" sz="1600" dirty="0">
                          <a:effectLst/>
                        </a:rPr>
                        <a:t>Z8-Mezun </a:t>
                      </a:r>
                      <a:r>
                        <a:rPr lang="tr-TR" sz="1600" dirty="0" err="1">
                          <a:effectLst/>
                        </a:rPr>
                        <a:t>bursiyerleri</a:t>
                      </a:r>
                      <a:r>
                        <a:rPr lang="tr-TR" sz="1600" dirty="0">
                          <a:effectLst/>
                        </a:rPr>
                        <a:t> üye olarak çekme başarısızlığı </a:t>
                      </a:r>
                      <a:endParaRPr lang="tr-TR" sz="1600" dirty="0">
                        <a:effectLst/>
                      </a:endParaRPr>
                    </a:p>
                    <a:p>
                      <a:pPr>
                        <a:lnSpc>
                          <a:spcPct val="107000"/>
                        </a:lnSpc>
                        <a:spcAft>
                          <a:spcPts val="0"/>
                        </a:spcAft>
                      </a:pPr>
                      <a:r>
                        <a:rPr lang="tr-TR" sz="1600" dirty="0">
                          <a:effectLst/>
                        </a:rPr>
                        <a:t>Z9-Bazı şubelerde yaş ortalamasının yüksek olması, genç üye sayısının azlığı </a:t>
                      </a:r>
                      <a:endParaRPr lang="tr-TR" sz="1600" dirty="0">
                        <a:effectLst/>
                      </a:endParaRPr>
                    </a:p>
                    <a:p>
                      <a:pPr>
                        <a:lnSpc>
                          <a:spcPct val="107000"/>
                        </a:lnSpc>
                        <a:spcAft>
                          <a:spcPts val="0"/>
                        </a:spcAft>
                      </a:pPr>
                      <a:r>
                        <a:rPr lang="tr-TR" sz="1600" dirty="0">
                          <a:effectLst/>
                        </a:rPr>
                        <a:t>Z10-Maddi kaynak yaratma gücünün yetersiz kalması </a:t>
                      </a:r>
                      <a:endParaRPr lang="tr-TR" sz="1600" dirty="0">
                        <a:effectLst/>
                      </a:endParaRPr>
                    </a:p>
                    <a:p>
                      <a:pPr>
                        <a:lnSpc>
                          <a:spcPct val="107000"/>
                        </a:lnSpc>
                        <a:spcAft>
                          <a:spcPts val="0"/>
                        </a:spcAft>
                      </a:pPr>
                      <a:r>
                        <a:rPr lang="tr-TR" sz="1600" dirty="0">
                          <a:effectLst/>
                        </a:rPr>
                        <a:t>Z10-Burs veren üye ve bağışçı sayısının az olması</a:t>
                      </a:r>
                      <a:endParaRPr lang="tr-TR" sz="1600" dirty="0">
                        <a:effectLst/>
                      </a:endParaRPr>
                    </a:p>
                    <a:p>
                      <a:pPr>
                        <a:lnSpc>
                          <a:spcPct val="107000"/>
                        </a:lnSpc>
                        <a:spcAft>
                          <a:spcPts val="0"/>
                        </a:spcAft>
                      </a:pPr>
                      <a:r>
                        <a:rPr lang="tr-TR" sz="1600" dirty="0">
                          <a:effectLst/>
                        </a:rPr>
                        <a:t>Z11-Bursiyerlerle yeterince güçlü ilişki kurulamamış olması </a:t>
                      </a:r>
                      <a:endParaRPr lang="tr-TR" sz="1600" dirty="0">
                        <a:effectLst/>
                      </a:endParaRPr>
                    </a:p>
                    <a:p>
                      <a:pPr>
                        <a:lnSpc>
                          <a:spcPct val="107000"/>
                        </a:lnSpc>
                        <a:spcAft>
                          <a:spcPts val="0"/>
                        </a:spcAft>
                      </a:pPr>
                      <a:r>
                        <a:rPr lang="tr-TR" sz="1600" dirty="0">
                          <a:effectLst/>
                        </a:rPr>
                        <a:t>Z12-Birçok şubenin yeterli ofis mekanına sahip olmaması</a:t>
                      </a:r>
                      <a:endParaRPr lang="tr-TR" sz="1600" dirty="0">
                        <a:effectLst/>
                      </a:endParaRPr>
                    </a:p>
                    <a:p>
                      <a:pPr>
                        <a:lnSpc>
                          <a:spcPct val="107000"/>
                        </a:lnSpc>
                        <a:spcAft>
                          <a:spcPts val="0"/>
                        </a:spcAft>
                      </a:pPr>
                      <a:r>
                        <a:rPr lang="tr-TR" sz="1600" dirty="0">
                          <a:effectLst/>
                        </a:rPr>
                        <a:t>Z13-Gönüllülüğün keyfiyet olarak algılanması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247" marR="45247" marT="0" marB="0"/>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
        <p:nvSpPr>
          <p:cNvPr id="9" name="Rectangle 2"/>
          <p:cNvSpPr>
            <a:spLocks noChangeArrowheads="1"/>
          </p:cNvSpPr>
          <p:nvPr/>
        </p:nvSpPr>
        <p:spPr bwMode="auto">
          <a:xfrm>
            <a:off x="-5954681" y="0"/>
            <a:ext cx="2330766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55561"/>
          </a:xfrm>
        </p:spPr>
        <p:txBody>
          <a:bodyPr>
            <a:normAutofit fontScale="90000"/>
          </a:bodyPr>
          <a:lstStyle/>
          <a:p>
            <a:r>
              <a:rPr lang="tr-TR" dirty="0"/>
              <a:t>TÜKD DURUM ANALİZİ: FIRSATLAR-TEHDİTLER</a:t>
            </a:r>
            <a:endParaRPr lang="tr-TR" dirty="0"/>
          </a:p>
        </p:txBody>
      </p:sp>
      <p:graphicFrame>
        <p:nvGraphicFramePr>
          <p:cNvPr id="6" name="İçerik Yer Tutucusu 5"/>
          <p:cNvGraphicFramePr>
            <a:graphicFrameLocks noGrp="1"/>
          </p:cNvGraphicFramePr>
          <p:nvPr>
            <p:ph idx="1"/>
          </p:nvPr>
        </p:nvGraphicFramePr>
        <p:xfrm>
          <a:off x="450760" y="1365162"/>
          <a:ext cx="8823242" cy="4559120"/>
        </p:xfrm>
        <a:graphic>
          <a:graphicData uri="http://schemas.openxmlformats.org/drawingml/2006/table">
            <a:tbl>
              <a:tblPr firstRow="1" firstCol="1" bandRow="1">
                <a:tableStyleId>{5C22544A-7EE6-4342-B048-85BDC9FD1C3A}</a:tableStyleId>
              </a:tblPr>
              <a:tblGrid>
                <a:gridCol w="4411621"/>
                <a:gridCol w="4411621"/>
              </a:tblGrid>
              <a:tr h="268183">
                <a:tc>
                  <a:txBody>
                    <a:bodyPr/>
                    <a:lstStyle/>
                    <a:p>
                      <a:pPr>
                        <a:lnSpc>
                          <a:spcPct val="107000"/>
                        </a:lnSpc>
                        <a:spcAft>
                          <a:spcPts val="0"/>
                        </a:spcAft>
                      </a:pPr>
                      <a:r>
                        <a:rPr lang="tr-TR" sz="1600" dirty="0">
                          <a:effectLst/>
                        </a:rPr>
                        <a:t>FIRSATLAR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rPr>
                        <a:t>TEHDİTLER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290937">
                <a:tc>
                  <a:txBody>
                    <a:bodyPr/>
                    <a:lstStyle/>
                    <a:p>
                      <a:pPr>
                        <a:lnSpc>
                          <a:spcPct val="107000"/>
                        </a:lnSpc>
                        <a:spcAft>
                          <a:spcPts val="0"/>
                        </a:spcAft>
                      </a:pPr>
                      <a:r>
                        <a:rPr lang="tr-TR" sz="1600" dirty="0">
                          <a:effectLst/>
                        </a:rPr>
                        <a:t>F1-Üniversite mezunu kadın sayısındaki artış</a:t>
                      </a:r>
                      <a:endParaRPr lang="tr-TR" sz="1600" dirty="0">
                        <a:effectLst/>
                      </a:endParaRPr>
                    </a:p>
                    <a:p>
                      <a:pPr>
                        <a:lnSpc>
                          <a:spcPct val="107000"/>
                        </a:lnSpc>
                        <a:spcAft>
                          <a:spcPts val="0"/>
                        </a:spcAft>
                      </a:pPr>
                      <a:r>
                        <a:rPr lang="tr-TR" sz="1600" dirty="0">
                          <a:effectLst/>
                        </a:rPr>
                        <a:t>F2-Kadın meseleleri ve toplumsal cinsiyet ile ilgili yükselen farkındalık</a:t>
                      </a:r>
                      <a:endParaRPr lang="tr-TR" sz="1600" dirty="0">
                        <a:effectLst/>
                      </a:endParaRPr>
                    </a:p>
                    <a:p>
                      <a:pPr>
                        <a:lnSpc>
                          <a:spcPct val="107000"/>
                        </a:lnSpc>
                        <a:spcAft>
                          <a:spcPts val="0"/>
                        </a:spcAft>
                      </a:pPr>
                      <a:r>
                        <a:rPr lang="tr-TR" sz="1600" dirty="0">
                          <a:effectLst/>
                        </a:rPr>
                        <a:t>F3-İstanbul Sözleşmesi ve kadına yönelik şiddetle ilgili yasal mevzuatın sağlam olması</a:t>
                      </a:r>
                      <a:endParaRPr lang="tr-TR" sz="1600" dirty="0">
                        <a:effectLst/>
                      </a:endParaRPr>
                    </a:p>
                    <a:p>
                      <a:pPr>
                        <a:lnSpc>
                          <a:spcPct val="107000"/>
                        </a:lnSpc>
                        <a:spcAft>
                          <a:spcPts val="0"/>
                        </a:spcAft>
                      </a:pPr>
                      <a:r>
                        <a:rPr lang="tr-TR" sz="1600" dirty="0">
                          <a:effectLst/>
                        </a:rPr>
                        <a:t>F4-Sivil toplumculuğun artan önemi</a:t>
                      </a:r>
                      <a:endParaRPr lang="tr-TR" sz="1600" dirty="0">
                        <a:effectLst/>
                      </a:endParaRPr>
                    </a:p>
                    <a:p>
                      <a:pPr>
                        <a:lnSpc>
                          <a:spcPct val="107000"/>
                        </a:lnSpc>
                        <a:spcAft>
                          <a:spcPts val="0"/>
                        </a:spcAft>
                      </a:pPr>
                      <a:r>
                        <a:rPr lang="tr-TR" sz="1600" dirty="0">
                          <a:effectLst/>
                        </a:rPr>
                        <a:t>F5-Kadın meseleleri ile ilgili kurumsal işbirliği yapılabilecek kamu kuruluşları, özel sektör kuruluşları ve STK’lar olması</a:t>
                      </a:r>
                      <a:endParaRPr lang="tr-TR" sz="1600" dirty="0">
                        <a:effectLst/>
                      </a:endParaRPr>
                    </a:p>
                    <a:p>
                      <a:pPr>
                        <a:lnSpc>
                          <a:spcPct val="107000"/>
                        </a:lnSpc>
                        <a:spcAft>
                          <a:spcPts val="0"/>
                        </a:spcAft>
                      </a:pPr>
                      <a:r>
                        <a:rPr lang="tr-TR" sz="1600" dirty="0">
                          <a:effectLst/>
                        </a:rPr>
                        <a:t>F6-Kadınlarla ilgili projelere sağlanan hibe destekleri bulunması</a:t>
                      </a:r>
                      <a:endParaRPr lang="tr-TR" sz="1600" dirty="0">
                        <a:effectLst/>
                      </a:endParaRPr>
                    </a:p>
                    <a:p>
                      <a:pPr>
                        <a:lnSpc>
                          <a:spcPct val="107000"/>
                        </a:lnSpc>
                        <a:spcAft>
                          <a:spcPts val="0"/>
                        </a:spcAft>
                      </a:pPr>
                      <a:r>
                        <a:rPr lang="tr-TR" sz="1600" dirty="0">
                          <a:effectLst/>
                        </a:rPr>
                        <a:t>F7-Birleşmiş Milletlerin Sürdürülebilir kalkınma hedefleri arasında kadınlarla ilgili olanların önemli bir yer tutması</a:t>
                      </a:r>
                      <a:endParaRPr lang="tr-TR" sz="1600" dirty="0">
                        <a:effectLst/>
                      </a:endParaRPr>
                    </a:p>
                    <a:p>
                      <a:pPr>
                        <a:lnSpc>
                          <a:spcPct val="107000"/>
                        </a:lnSpc>
                        <a:spcAft>
                          <a:spcPts val="0"/>
                        </a:spcAft>
                      </a:pPr>
                      <a:r>
                        <a:rPr lang="tr-TR" sz="1600" dirty="0">
                          <a:effectLst/>
                        </a:rPr>
                        <a:t>F8-Destek vermeye hazır yerel yönetimlerin bulunması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rPr>
                        <a:t>T1-Siyasi gerilimler</a:t>
                      </a:r>
                      <a:endParaRPr lang="tr-TR" sz="1600" dirty="0">
                        <a:effectLst/>
                      </a:endParaRPr>
                    </a:p>
                    <a:p>
                      <a:pPr>
                        <a:lnSpc>
                          <a:spcPct val="107000"/>
                        </a:lnSpc>
                        <a:spcAft>
                          <a:spcPts val="0"/>
                        </a:spcAft>
                      </a:pPr>
                      <a:r>
                        <a:rPr lang="tr-TR" sz="1600" dirty="0">
                          <a:effectLst/>
                        </a:rPr>
                        <a:t>T2-Ekonomik kriz nedeniyle STK’lara desteklerin azalması</a:t>
                      </a:r>
                      <a:endParaRPr lang="tr-TR" sz="1600" dirty="0">
                        <a:effectLst/>
                      </a:endParaRPr>
                    </a:p>
                    <a:p>
                      <a:pPr>
                        <a:lnSpc>
                          <a:spcPct val="107000"/>
                        </a:lnSpc>
                        <a:spcAft>
                          <a:spcPts val="0"/>
                        </a:spcAft>
                      </a:pPr>
                      <a:r>
                        <a:rPr lang="tr-TR" sz="1600" dirty="0">
                          <a:effectLst/>
                        </a:rPr>
                        <a:t>T3-Üniversiteli işsizliğinin yükseliyor olması nedeniyle yeni üye kazanma zorluğu</a:t>
                      </a:r>
                      <a:endParaRPr lang="tr-TR" sz="1600" dirty="0">
                        <a:effectLst/>
                      </a:endParaRPr>
                    </a:p>
                    <a:p>
                      <a:pPr>
                        <a:lnSpc>
                          <a:spcPct val="107000"/>
                        </a:lnSpc>
                        <a:spcAft>
                          <a:spcPts val="0"/>
                        </a:spcAft>
                      </a:pPr>
                      <a:r>
                        <a:rPr lang="tr-TR" sz="1600" dirty="0">
                          <a:effectLst/>
                        </a:rPr>
                        <a:t>T4-Basının STK’larla ilgili tarafgirliği nedeniyle görünürlük kazanamama</a:t>
                      </a:r>
                      <a:endParaRPr lang="tr-TR" sz="1600" dirty="0">
                        <a:effectLst/>
                      </a:endParaRPr>
                    </a:p>
                    <a:p>
                      <a:pPr>
                        <a:lnSpc>
                          <a:spcPct val="107000"/>
                        </a:lnSpc>
                        <a:spcAft>
                          <a:spcPts val="0"/>
                        </a:spcAft>
                      </a:pPr>
                      <a:r>
                        <a:rPr lang="tr-TR" sz="1600" dirty="0">
                          <a:effectLst/>
                        </a:rPr>
                        <a:t>T5-Toplumun muhafazakarlaşması, eğitimin dinselleşmesi; toplumsal cinsiyet eşitliğinin daha da bozulması;</a:t>
                      </a:r>
                      <a:endParaRPr lang="tr-TR" sz="1600" dirty="0">
                        <a:effectLst/>
                      </a:endParaRPr>
                    </a:p>
                    <a:p>
                      <a:pPr>
                        <a:lnSpc>
                          <a:spcPct val="107000"/>
                        </a:lnSpc>
                        <a:spcAft>
                          <a:spcPts val="0"/>
                        </a:spcAft>
                      </a:pPr>
                      <a:r>
                        <a:rPr lang="tr-TR" sz="1600" dirty="0">
                          <a:effectLst/>
                        </a:rPr>
                        <a:t>T6-Kadının siyasi katılımının düşük olması</a:t>
                      </a:r>
                      <a:endParaRPr lang="tr-TR" sz="1600" dirty="0">
                        <a:effectLst/>
                      </a:endParaRPr>
                    </a:p>
                    <a:p>
                      <a:pPr>
                        <a:lnSpc>
                          <a:spcPct val="107000"/>
                        </a:lnSpc>
                        <a:spcAft>
                          <a:spcPts val="0"/>
                        </a:spcAft>
                      </a:pPr>
                      <a:r>
                        <a:rPr lang="tr-TR" sz="1600" dirty="0">
                          <a:effectLst/>
                        </a:rPr>
                        <a:t>T7-Farklı siyasi eğilimlerin destekleniyor olması</a:t>
                      </a:r>
                      <a:endParaRPr lang="tr-TR" sz="1600" dirty="0">
                        <a:effectLst/>
                      </a:endParaRPr>
                    </a:p>
                    <a:p>
                      <a:pPr>
                        <a:lnSpc>
                          <a:spcPct val="107000"/>
                        </a:lnSpc>
                        <a:spcAft>
                          <a:spcPts val="0"/>
                        </a:spcAft>
                      </a:pPr>
                      <a:r>
                        <a:rPr lang="tr-TR" sz="1600" dirty="0">
                          <a:effectLst/>
                        </a:rPr>
                        <a:t>T8-Kamu yararına çalışan derneklere devlet desteğinin kaldırılmış olması</a:t>
                      </a:r>
                      <a:endParaRPr lang="tr-TR" sz="1600" dirty="0">
                        <a:effectLst/>
                      </a:endParaRPr>
                    </a:p>
                    <a:p>
                      <a:pPr>
                        <a:lnSpc>
                          <a:spcPct val="107000"/>
                        </a:lnSpc>
                        <a:spcAft>
                          <a:spcPts val="0"/>
                        </a:spcAft>
                      </a:pPr>
                      <a:r>
                        <a:rPr lang="tr-TR" sz="16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32834"/>
          </a:xfrm>
        </p:spPr>
        <p:txBody>
          <a:bodyPr/>
          <a:lstStyle/>
          <a:p>
            <a:r>
              <a:rPr lang="tr-TR" dirty="0"/>
              <a:t>TÜKD MİSYON, VİZYON, DEĞERLER</a:t>
            </a:r>
            <a:endParaRPr lang="tr-TR" dirty="0"/>
          </a:p>
        </p:txBody>
      </p:sp>
      <p:sp>
        <p:nvSpPr>
          <p:cNvPr id="3" name="İçerik Yer Tutucusu 2"/>
          <p:cNvSpPr>
            <a:spLocks noGrp="1"/>
          </p:cNvSpPr>
          <p:nvPr>
            <p:ph idx="1"/>
          </p:nvPr>
        </p:nvSpPr>
        <p:spPr>
          <a:xfrm>
            <a:off x="677334" y="1442435"/>
            <a:ext cx="8596668" cy="4598928"/>
          </a:xfrm>
        </p:spPr>
        <p:txBody>
          <a:bodyPr/>
          <a:lstStyle/>
          <a:p>
            <a:pPr marL="0" indent="0">
              <a:buNone/>
            </a:pPr>
            <a:r>
              <a:rPr lang="tr-TR" b="1" dirty="0"/>
              <a:t>MİSYONUMUZ</a:t>
            </a:r>
            <a:endParaRPr lang="tr-TR" dirty="0"/>
          </a:p>
          <a:p>
            <a:r>
              <a:rPr lang="tr-TR" dirty="0"/>
              <a:t>Kadın ve kızların eğitime erişilebilirliğinin sağlanması;</a:t>
            </a:r>
            <a:endParaRPr lang="tr-TR" dirty="0"/>
          </a:p>
          <a:p>
            <a:r>
              <a:rPr lang="tr-TR" dirty="0"/>
              <a:t>Kadınlarımıza mesleki ve ekonomik güç ile yaşam özgürlüğü kazandırılması; </a:t>
            </a:r>
            <a:endParaRPr lang="tr-TR" dirty="0"/>
          </a:p>
          <a:p>
            <a:r>
              <a:rPr lang="tr-TR" dirty="0"/>
              <a:t>Sosyal ve siyasi karar mekanizmalarında katılımlarının artmasıyla söz sahibi kılınmaları; </a:t>
            </a:r>
            <a:endParaRPr lang="tr-TR" dirty="0"/>
          </a:p>
          <a:p>
            <a:r>
              <a:rPr lang="tr-TR" dirty="0"/>
              <a:t>Toplumda eşit, bilinçli yurttaşlar olarak haklarının savunulması; </a:t>
            </a:r>
            <a:endParaRPr lang="tr-TR" dirty="0"/>
          </a:p>
          <a:p>
            <a:r>
              <a:rPr lang="tr-TR" dirty="0"/>
              <a:t>Toplumsal cinsiyet eşitliğinin farkındalık, bilgi-bilinçlendirme, yaygınlaştırma yoluyla tesis edilmesi için ulusal ve uluslararası işbirlikleri içinde çalışmalar yapılması; </a:t>
            </a:r>
            <a:endParaRPr lang="tr-TR" dirty="0"/>
          </a:p>
          <a:p>
            <a:r>
              <a:rPr lang="tr-TR" dirty="0"/>
              <a:t>Türk kadınının yurtiçi ve yurtdışında Atatürk ilke ve devrimleri ışığında temsil edilmesidir. </a:t>
            </a:r>
            <a:endParaRPr lang="tr-TR" dirty="0"/>
          </a:p>
          <a:p>
            <a:pPr marL="0" indent="0">
              <a:buNone/>
            </a:pPr>
            <a:r>
              <a:rPr lang="tr-TR" b="1" dirty="0"/>
              <a:t> </a:t>
            </a:r>
            <a:endParaRPr lang="tr-TR" dirty="0"/>
          </a:p>
          <a:p>
            <a:endParaRPr lang="tr-TR" dirty="0"/>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42682"/>
          </a:xfrm>
        </p:spPr>
        <p:txBody>
          <a:bodyPr/>
          <a:lstStyle/>
          <a:p>
            <a:r>
              <a:rPr lang="tr-TR" dirty="0"/>
              <a:t>TÜKD MİSYON, VİZYON, DEĞERLER</a:t>
            </a:r>
            <a:endParaRPr lang="tr-TR" dirty="0"/>
          </a:p>
        </p:txBody>
      </p:sp>
      <p:sp>
        <p:nvSpPr>
          <p:cNvPr id="3" name="İçerik Yer Tutucusu 2"/>
          <p:cNvSpPr>
            <a:spLocks noGrp="1"/>
          </p:cNvSpPr>
          <p:nvPr>
            <p:ph idx="1"/>
          </p:nvPr>
        </p:nvSpPr>
        <p:spPr>
          <a:xfrm>
            <a:off x="677334" y="1352283"/>
            <a:ext cx="8737122" cy="4790940"/>
          </a:xfrm>
        </p:spPr>
        <p:txBody>
          <a:bodyPr>
            <a:normAutofit fontScale="55000" lnSpcReduction="20000"/>
          </a:bodyPr>
          <a:lstStyle/>
          <a:p>
            <a:pPr marL="0" indent="0">
              <a:buNone/>
            </a:pPr>
            <a:r>
              <a:rPr lang="tr-TR" sz="2200" b="1" dirty="0"/>
              <a:t>    </a:t>
            </a:r>
            <a:r>
              <a:rPr lang="tr-TR" sz="3200" b="1" dirty="0"/>
              <a:t>VİZYONUMUZ</a:t>
            </a:r>
            <a:endParaRPr lang="tr-TR" sz="3200" dirty="0"/>
          </a:p>
          <a:p>
            <a:r>
              <a:rPr lang="tr-TR" sz="3200" dirty="0"/>
              <a:t>Kadınların okuryazarlık ve kız çocuklarının okullaşma oranında yüzde yüz oranına ulaşıldığı; kadınların eşit, aktif ve özgür yurttaşlar olarak toplumun her düzeyinde katılımcı oldukları,  karar mekanizmalarında değişimin öncüsü olabildiği, çağdaş, laik ve demokratik bir toplum düzenine ulaşmaktır. </a:t>
            </a:r>
            <a:endParaRPr lang="tr-TR" sz="3200" dirty="0"/>
          </a:p>
          <a:p>
            <a:pPr marL="0" indent="0">
              <a:buNone/>
            </a:pPr>
            <a:r>
              <a:rPr lang="tr-TR" sz="2200" b="1" dirty="0"/>
              <a:t>     	</a:t>
            </a:r>
            <a:endParaRPr lang="tr-TR" sz="2200" b="1" dirty="0"/>
          </a:p>
          <a:p>
            <a:pPr marL="0" indent="0">
              <a:buNone/>
            </a:pPr>
            <a:r>
              <a:rPr lang="tr-TR" sz="2200" b="1" dirty="0"/>
              <a:t>	</a:t>
            </a:r>
            <a:r>
              <a:rPr lang="tr-TR" sz="3200" b="1" dirty="0"/>
              <a:t>DEĞERLERİMİZ</a:t>
            </a:r>
            <a:endParaRPr lang="tr-TR" sz="3200" dirty="0"/>
          </a:p>
          <a:p>
            <a:r>
              <a:rPr lang="tr-TR" sz="3200" dirty="0"/>
              <a:t>	Demokrasi</a:t>
            </a:r>
            <a:endParaRPr lang="tr-TR" sz="3200" dirty="0"/>
          </a:p>
          <a:p>
            <a:r>
              <a:rPr lang="tr-TR" sz="3200" dirty="0"/>
              <a:t>	Laiklik</a:t>
            </a:r>
            <a:endParaRPr lang="tr-TR" sz="3200" dirty="0"/>
          </a:p>
          <a:p>
            <a:r>
              <a:rPr lang="tr-TR" sz="3200" dirty="0"/>
              <a:t>	Çağdaşlık</a:t>
            </a:r>
            <a:endParaRPr lang="tr-TR" sz="3200" dirty="0"/>
          </a:p>
          <a:p>
            <a:r>
              <a:rPr lang="tr-TR" sz="3200" dirty="0"/>
              <a:t>	Eşitlik</a:t>
            </a:r>
            <a:endParaRPr lang="tr-TR" sz="3200" dirty="0"/>
          </a:p>
          <a:p>
            <a:r>
              <a:rPr lang="tr-TR" sz="3200" dirty="0"/>
              <a:t>	İnsan hakları</a:t>
            </a:r>
            <a:endParaRPr lang="tr-TR" sz="3200" dirty="0"/>
          </a:p>
          <a:p>
            <a:r>
              <a:rPr lang="tr-TR" sz="3200" dirty="0"/>
              <a:t>	Kadının insan hakları</a:t>
            </a:r>
            <a:endParaRPr lang="tr-TR" sz="3200" dirty="0"/>
          </a:p>
          <a:p>
            <a:r>
              <a:rPr lang="tr-TR" sz="3200" dirty="0"/>
              <a:t>	Akla ve bilime dayalı düşünce</a:t>
            </a:r>
            <a:endParaRPr lang="tr-TR" sz="3200" dirty="0"/>
          </a:p>
          <a:p>
            <a:r>
              <a:rPr lang="tr-TR" sz="3200" b="1" dirty="0"/>
              <a:t>	</a:t>
            </a:r>
            <a:r>
              <a:rPr lang="tr-TR" sz="3200" dirty="0"/>
              <a:t>Sosyal Sorumluluk</a:t>
            </a:r>
            <a:endParaRPr lang="tr-TR" sz="3200" dirty="0"/>
          </a:p>
          <a:p>
            <a:endParaRPr lang="tr-TR" dirty="0"/>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06062"/>
            <a:ext cx="8596668" cy="1120462"/>
          </a:xfrm>
        </p:spPr>
        <p:txBody>
          <a:bodyPr>
            <a:normAutofit fontScale="90000"/>
          </a:bodyPr>
          <a:lstStyle/>
          <a:p>
            <a:r>
              <a:rPr lang="tr-TR" b="1" dirty="0"/>
              <a:t>STRATEJİK FAALİYET ALANLARIMIZ</a:t>
            </a:r>
            <a:br>
              <a:rPr lang="tr-TR" dirty="0"/>
            </a:br>
            <a:endParaRPr lang="tr-TR" dirty="0"/>
          </a:p>
        </p:txBody>
      </p:sp>
      <p:sp>
        <p:nvSpPr>
          <p:cNvPr id="3" name="İçerik Yer Tutucusu 2"/>
          <p:cNvSpPr>
            <a:spLocks noGrp="1"/>
          </p:cNvSpPr>
          <p:nvPr>
            <p:ph idx="1"/>
          </p:nvPr>
        </p:nvSpPr>
        <p:spPr>
          <a:xfrm>
            <a:off x="257576" y="862886"/>
            <a:ext cx="10869769" cy="5885644"/>
          </a:xfrm>
        </p:spPr>
        <p:txBody>
          <a:bodyPr>
            <a:noAutofit/>
          </a:bodyPr>
          <a:lstStyle/>
          <a:p>
            <a:r>
              <a:rPr lang="tr-TR" sz="1400" dirty="0"/>
              <a:t>SFA 1 Kız çocukların her düzeyde eğitime </a:t>
            </a:r>
            <a:r>
              <a:rPr lang="tr-TR" sz="1400" dirty="0" err="1"/>
              <a:t>erişebilirliğinin</a:t>
            </a:r>
            <a:r>
              <a:rPr lang="tr-TR" sz="1400" dirty="0"/>
              <a:t> arttırılmasına yönelik projeler geliştirmek,</a:t>
            </a:r>
            <a:endParaRPr lang="tr-TR" sz="1400" dirty="0"/>
          </a:p>
          <a:p>
            <a:r>
              <a:rPr lang="tr-TR" sz="1400" dirty="0"/>
              <a:t>SFA 2 Özellikle kadın sayısının az olduğu alanlarda üniversite mezunu kadın sayısını arttırıcı çalışmalar yapmak,</a:t>
            </a:r>
            <a:endParaRPr lang="tr-TR" sz="1400" dirty="0"/>
          </a:p>
          <a:p>
            <a:r>
              <a:rPr lang="tr-TR" sz="1400" dirty="0"/>
              <a:t>SFA 3 Üniversiteli kız öğrencilere yönelik burs programları geliştirip yaygınlaştırmak,</a:t>
            </a:r>
            <a:endParaRPr lang="tr-TR" sz="1400" dirty="0"/>
          </a:p>
          <a:p>
            <a:r>
              <a:rPr lang="tr-TR" sz="1400" dirty="0"/>
              <a:t>SFA 4 Üniversitelerin ilgili bölümleriyle, ulusal ve uluslararası kurum ve kuruluşlarla kadınların güçlendirilmesine yönelik ortak çalışmalar yürütmek,</a:t>
            </a:r>
            <a:endParaRPr lang="tr-TR" sz="1400" dirty="0"/>
          </a:p>
          <a:p>
            <a:r>
              <a:rPr lang="tr-TR" sz="1400" dirty="0"/>
              <a:t>SFA 5 Üniversiteli kız öğrencilerin çağdaş aktif yurttaşlık bilincini geliştirici programlar düzenlemek,</a:t>
            </a:r>
            <a:endParaRPr lang="tr-TR" sz="1400" dirty="0"/>
          </a:p>
          <a:p>
            <a:r>
              <a:rPr lang="tr-TR" sz="1400" dirty="0"/>
              <a:t>SFA 6 Kadın istihdamını her sektörde arttırıcı projeler için Üniversitelerin Kadın Merkezleri, Meslek Odaları, STK’lar ve Özel Sektör ile kurumsal işbirlikleri geliştirmek,</a:t>
            </a:r>
            <a:endParaRPr lang="tr-TR" sz="1400" dirty="0"/>
          </a:p>
          <a:p>
            <a:r>
              <a:rPr lang="tr-TR" sz="1400" dirty="0"/>
              <a:t>SFA 7 Kadının siyasette ve kamu yönetiminde karar mekanizmalarında eşit temsili için kamuoyu çalışmaları yapmak,</a:t>
            </a:r>
            <a:endParaRPr lang="tr-TR" sz="1400" dirty="0"/>
          </a:p>
          <a:p>
            <a:r>
              <a:rPr lang="tr-TR" sz="1400" dirty="0"/>
              <a:t>SFA 8 Kadının insan hakları, toplumsal cinsiyet eşitliği ve kadına yönelik şiddetin önlenmesi için farkındalık ve savunuculuk çalışmaları yapmak,</a:t>
            </a:r>
            <a:endParaRPr lang="tr-TR" sz="1400" dirty="0"/>
          </a:p>
          <a:p>
            <a:r>
              <a:rPr lang="tr-TR" sz="1400" dirty="0"/>
              <a:t>SFA 9 Kadının cinsel sağlığı ve haklarının savunulması ve geliştirilmesi için projeler tasarlamak, ilgili kurumlarla işbirlikleri yapmak,</a:t>
            </a:r>
            <a:endParaRPr lang="tr-TR" sz="1400" dirty="0"/>
          </a:p>
          <a:p>
            <a:r>
              <a:rPr lang="tr-TR" sz="1400" dirty="0"/>
              <a:t>SFA 10 Toplumsal cinsiyet eşitsizliği ile mücadele için dernek üyelerinin toplumsal cinsiyet bilincini, gönüllülük ve savunuculuk güçlerini geliştirmek,</a:t>
            </a:r>
            <a:endParaRPr lang="tr-TR" sz="1400" dirty="0"/>
          </a:p>
          <a:p>
            <a:r>
              <a:rPr lang="tr-TR" sz="1400" dirty="0"/>
              <a:t>SFA 11 BM Sürdürülebilir Kalkınma Hedefleri ile Kadına yönelik her tür ayrımcılığın önlenmesi sözleşmesi (CEDAW) ve kadına yönelik şiddetin önlenmesi için Avrupa Konseyi İstanbul Sözleşmesi’nin şartlarının yerine getirilmesini izlemek ve savunuculuğunu yapmak.</a:t>
            </a:r>
            <a:endParaRPr lang="tr-TR" sz="1400" dirty="0"/>
          </a:p>
          <a:p>
            <a:r>
              <a:rPr lang="tr-TR" sz="1400" dirty="0"/>
              <a:t>SFA 12 Kadının toplum içindeki görünürlüğünü arttırmak, başarılarının geniş kitleler tarafından tanınmasını sağlamak amacıyla, uluslararası, ulusal ve yerel düzeyde önemli başarılar kazanan kadınların tanıtılması ve ödüllendirilmesi için çalışmalar yapmak. </a:t>
            </a:r>
            <a:endParaRPr lang="tr-TR" sz="1400" dirty="0"/>
          </a:p>
          <a:p>
            <a:endParaRPr lang="tr-TR" sz="1400" dirty="0"/>
          </a:p>
        </p:txBody>
      </p:sp>
      <p:sp>
        <p:nvSpPr>
          <p:cNvPr id="4" name="Veri Yer Tutucusu 3"/>
          <p:cNvSpPr>
            <a:spLocks noGrp="1"/>
          </p:cNvSpPr>
          <p:nvPr>
            <p:ph type="dt" sz="half" idx="10"/>
          </p:nvPr>
        </p:nvSpPr>
        <p:spPr/>
        <p:txBody>
          <a:bodyPr/>
          <a:lstStyle/>
          <a:p>
            <a:r>
              <a:rPr lang="tr-TR"/>
              <a:t>23.11.2020</a:t>
            </a:r>
            <a:endParaRPr lang="tr-TR"/>
          </a:p>
        </p:txBody>
      </p:sp>
      <p:sp>
        <p:nvSpPr>
          <p:cNvPr id="5" name="Altbilgi Yer Tutucusu 4"/>
          <p:cNvSpPr>
            <a:spLocks noGrp="1"/>
          </p:cNvSpPr>
          <p:nvPr>
            <p:ph type="ftr" sz="quarter" idx="11"/>
          </p:nvPr>
        </p:nvSpPr>
        <p:spPr/>
        <p:txBody>
          <a:bodyPr/>
          <a:lstStyle/>
          <a:p>
            <a:r>
              <a:rPr lang="tr-TR"/>
              <a:t>PROF. DR. FULYA SARVAN</a:t>
            </a:r>
            <a:endParaRPr lang="tr-TR"/>
          </a:p>
        </p:txBody>
      </p:sp>
    </p:spTree>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17032</Words>
  <Application>WPS Presentation</Application>
  <PresentationFormat>Geniş ekran</PresentationFormat>
  <Paragraphs>934</Paragraphs>
  <Slides>16</Slides>
  <Notes>1</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8" baseType="lpstr">
      <vt:lpstr>Arial</vt:lpstr>
      <vt:lpstr>SimSun</vt:lpstr>
      <vt:lpstr>Wingdings</vt:lpstr>
      <vt:lpstr>Wingdings 3</vt:lpstr>
      <vt:lpstr>Arial</vt:lpstr>
      <vt:lpstr>Calibri</vt:lpstr>
      <vt:lpstr>Times New Roman</vt:lpstr>
      <vt:lpstr>Trebuchet MS</vt:lpstr>
      <vt:lpstr>Microsoft YaHei</vt:lpstr>
      <vt:lpstr>Arial Unicode MS</vt:lpstr>
      <vt:lpstr>Kristal</vt:lpstr>
      <vt:lpstr>Word.Document.12</vt:lpstr>
      <vt:lpstr>TÜKD ŞUBE BAŞKANLARI TOPLANTISI</vt:lpstr>
      <vt:lpstr>TOPLANTI GÜNDEMİ</vt:lpstr>
      <vt:lpstr>TÜKD ORGANİZASYON YAPISI</vt:lpstr>
      <vt:lpstr>GM KOMİSYONLARI EYLEM PLANI  </vt:lpstr>
      <vt:lpstr>TÜKD DURUM ANALİZİ: GÜÇ VE ZAAFLAR  </vt:lpstr>
      <vt:lpstr>TÜKD DURUM ANALİZİ: FIRSATLAR-TEHDİTLER</vt:lpstr>
      <vt:lpstr>TÜKD MİSYON, VİZYON, DEĞERLER</vt:lpstr>
      <vt:lpstr>TÜKD MİSYON, VİZYON, DEĞERLER</vt:lpstr>
      <vt:lpstr>STRATEJİK FAALİYET ALANLARIMIZ </vt:lpstr>
      <vt:lpstr>STRATEJİLERİMİZ</vt:lpstr>
      <vt:lpstr>STRATEJİLERİMİZ</vt:lpstr>
      <vt:lpstr>YÖNERGELER, FORMLAR</vt:lpstr>
      <vt:lpstr>ŞUBE EYLEM PLANI FORMU</vt:lpstr>
      <vt:lpstr>ŞUBE FAALİYET RAPORU FORMU</vt:lpstr>
      <vt:lpstr>ISO 9000:2015 Kalite Yönetim Sistemi Belgesi çalışmaları </vt:lpstr>
      <vt:lpstr>İLGİNİZE TEŞEKKÜRLER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TÜKD ŞUBE BAŞKANLARI TOPLANTISI</dc:title>
  <dc:creator>HP</dc:creator>
  <cp:lastModifiedBy>tukd antalya</cp:lastModifiedBy>
  <cp:revision>27</cp:revision>
  <dcterms:created xsi:type="dcterms:W3CDTF">2020-11-19T14:17:00Z</dcterms:created>
  <dcterms:modified xsi:type="dcterms:W3CDTF">2024-08-26T15:02:26Z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F2981B04FF0E46418A5268E66C5FD34C_13</vt:lpwstr>
  </property>
  <property fmtid="{D5CDD505-2E9C-101B-9397-08002B2CF9AE}" pid="3" name="KSOProductBuildVer">
    <vt:lpwstr>1033-12.2.0.17562</vt:lpwstr>
  </property>
</Properties>
</file>