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90" r:id="rId6"/>
    <p:sldId id="300" r:id="rId7"/>
    <p:sldId id="301" r:id="rId8"/>
    <p:sldId id="259" r:id="rId9"/>
    <p:sldId id="260" r:id="rId10"/>
    <p:sldId id="261" r:id="rId11"/>
    <p:sldId id="262" r:id="rId12"/>
    <p:sldId id="263" r:id="rId13"/>
    <p:sldId id="264" r:id="rId14"/>
    <p:sldId id="265" r:id="rId15"/>
    <p:sldId id="291" r:id="rId16"/>
    <p:sldId id="283" r:id="rId17"/>
    <p:sldId id="287" r:id="rId18"/>
    <p:sldId id="292" r:id="rId19"/>
    <p:sldId id="266" r:id="rId20"/>
    <p:sldId id="267" r:id="rId21"/>
    <p:sldId id="293" r:id="rId22"/>
    <p:sldId id="294" r:id="rId23"/>
    <p:sldId id="268" r:id="rId24"/>
    <p:sldId id="297" r:id="rId25"/>
    <p:sldId id="298" r:id="rId26"/>
    <p:sldId id="299" r:id="rId27"/>
    <p:sldId id="269" r:id="rId28"/>
    <p:sldId id="296" r:id="rId29"/>
    <p:sldId id="270" r:id="rId30"/>
    <p:sldId id="302" r:id="rId31"/>
    <p:sldId id="303" r:id="rId32"/>
    <p:sldId id="304" r:id="rId33"/>
    <p:sldId id="271" r:id="rId34"/>
    <p:sldId id="272" r:id="rId35"/>
    <p:sldId id="275" r:id="rId36"/>
    <p:sldId id="273" r:id="rId37"/>
    <p:sldId id="274" r:id="rId38"/>
    <p:sldId id="277" r:id="rId39"/>
    <p:sldId id="288" r:id="rId40"/>
    <p:sldId id="278" r:id="rId41"/>
    <p:sldId id="284" r:id="rId42"/>
    <p:sldId id="286" r:id="rId43"/>
    <p:sldId id="289" r:id="rId44"/>
    <p:sldId id="306" r:id="rId45"/>
    <p:sldId id="30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13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dirty="0"/>
              <a:t>KADIN CİNAYETLERİNİ DURDURACAĞIZ PLATFORMU </a:t>
            </a:r>
            <a:endParaRPr lang="tr-TR" dirty="0"/>
          </a:p>
          <a:p>
            <a:pPr>
              <a:defRPr lang="en-US" sz="213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dirty="0"/>
              <a:t>ANIT SAYAÇ VERİLERİ </a:t>
            </a:r>
            <a:endParaRPr lang="tr-TR" dirty="0"/>
          </a:p>
        </c:rich>
      </c:tx>
      <c:layout/>
      <c:overlay val="0"/>
      <c:spPr>
        <a:noFill/>
        <a:ln>
          <a:noFill/>
        </a:ln>
        <a:effectLst/>
      </c:spPr>
    </c:title>
    <c:autoTitleDeleted val="0"/>
    <c:plotArea>
      <c:layout/>
      <c:barChart>
        <c:barDir val="col"/>
        <c:grouping val="stacked"/>
        <c:varyColors val="0"/>
        <c:ser>
          <c:idx val="0"/>
          <c:order val="0"/>
          <c:tx>
            <c:strRef>
              <c:f>Sayfa1!$B$1</c:f>
              <c:strCache>
                <c:ptCount val="1"/>
                <c:pt idx="0">
                  <c:v>Seri 1</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dLbl>
              <c:idx val="0"/>
              <c:layout/>
              <c:dLblPos val="ctr"/>
              <c:showLegendKey val="0"/>
              <c:showVal val="1"/>
              <c:showCatName val="0"/>
              <c:showSerName val="0"/>
              <c:showPercent val="0"/>
              <c:showBubbleSize val="0"/>
              <c:extLst>
                <c:ext xmlns:c15="http://schemas.microsoft.com/office/drawing/2012/chart" uri="{CE6537A1-D6FC-4f65-9D91-7224C49458BB}"/>
              </c:extLst>
            </c:dLbl>
            <c:dLbl>
              <c:idx val="1"/>
              <c:layout/>
              <c:dLblPos val="ctr"/>
              <c:showLegendKey val="0"/>
              <c:showVal val="1"/>
              <c:showCatName val="0"/>
              <c:showSerName val="0"/>
              <c:showPercent val="0"/>
              <c:showBubbleSize val="0"/>
              <c:extLst>
                <c:ext xmlns:c15="http://schemas.microsoft.com/office/drawing/2012/chart" uri="{CE6537A1-D6FC-4f65-9D91-7224C49458BB}"/>
              </c:extLst>
            </c:dLbl>
            <c:dLbl>
              <c:idx val="2"/>
              <c:layout/>
              <c:dLblPos val="ctr"/>
              <c:showLegendKey val="0"/>
              <c:showVal val="1"/>
              <c:showCatName val="0"/>
              <c:showSerName val="0"/>
              <c:showPercent val="0"/>
              <c:showBubbleSize val="0"/>
              <c:extLst>
                <c:ext xmlns:c15="http://schemas.microsoft.com/office/drawing/2012/chart" uri="{CE6537A1-D6FC-4f65-9D91-7224C49458BB}"/>
              </c:extLst>
            </c:dLbl>
            <c:dLbl>
              <c:idx val="3"/>
              <c:layout/>
              <c:dLblPos val="ctr"/>
              <c:showLegendKey val="0"/>
              <c:showVal val="1"/>
              <c:showCatName val="0"/>
              <c:showSerName val="0"/>
              <c:showPercent val="0"/>
              <c:showBubbleSize val="0"/>
              <c:extLst>
                <c:ext xmlns:c15="http://schemas.microsoft.com/office/drawing/2012/chart" uri="{CE6537A1-D6FC-4f65-9D91-7224C49458BB}"/>
              </c:extLst>
            </c:dLbl>
            <c:dLbl>
              <c:idx val="4"/>
              <c:layout/>
              <c:dLblPos val="ctr"/>
              <c:showLegendKey val="0"/>
              <c:showVal val="1"/>
              <c:showCatName val="0"/>
              <c:showSerName val="0"/>
              <c:showPercent val="0"/>
              <c:showBubbleSize val="0"/>
              <c:extLst>
                <c:ext xmlns:c15="http://schemas.microsoft.com/office/drawing/2012/chart" uri="{CE6537A1-D6FC-4f65-9D91-7224C49458BB}"/>
              </c:extLst>
            </c:dLbl>
            <c:dLbl>
              <c:idx val="5"/>
              <c:layout/>
              <c:dLblPos val="ctr"/>
              <c:showLegendKey val="0"/>
              <c:showVal val="1"/>
              <c:showCatName val="0"/>
              <c:showSerName val="0"/>
              <c:showPercent val="0"/>
              <c:showBubbleSize val="0"/>
              <c:extLst>
                <c:ext xmlns:c15="http://schemas.microsoft.com/office/drawing/2012/chart" uri="{CE6537A1-D6FC-4f65-9D91-7224C49458BB}"/>
              </c:extLst>
            </c:dLbl>
            <c:dLbl>
              <c:idx val="6"/>
              <c:layout/>
              <c:dLblPos val="ctr"/>
              <c:showLegendKey val="0"/>
              <c:showVal val="1"/>
              <c:showCatName val="0"/>
              <c:showSerName val="0"/>
              <c:showPercent val="0"/>
              <c:showBubbleSize val="0"/>
              <c:extLst>
                <c:ext xmlns:c15="http://schemas.microsoft.com/office/drawing/2012/chart" uri="{CE6537A1-D6FC-4f65-9D91-7224C49458BB}"/>
              </c:extLst>
            </c:dLbl>
            <c:dLbl>
              <c:idx val="7"/>
              <c:layout/>
              <c:dLblPos val="ctr"/>
              <c:showLegendKey val="0"/>
              <c:showVal val="1"/>
              <c:showCatName val="0"/>
              <c:showSerName val="0"/>
              <c:showPercent val="0"/>
              <c:showBubbleSize val="0"/>
              <c:extLst>
                <c:ext xmlns:c15="http://schemas.microsoft.com/office/drawing/2012/chart" uri="{CE6537A1-D6FC-4f65-9D91-7224C49458BB}"/>
              </c:extLst>
            </c:dLbl>
            <c:dLbl>
              <c:idx val="8"/>
              <c:layout/>
              <c:dLblPos val="ctr"/>
              <c:showLegendKey val="0"/>
              <c:showVal val="1"/>
              <c:showCatName val="0"/>
              <c:showSerName val="0"/>
              <c:showPercent val="0"/>
              <c:showBubbleSize val="0"/>
              <c:extLst>
                <c:ext xmlns:c15="http://schemas.microsoft.com/office/drawing/2012/chart" uri="{CE6537A1-D6FC-4f65-9D91-7224C49458BB}"/>
              </c:extLst>
            </c:dLbl>
            <c:dLbl>
              <c:idx val="9"/>
              <c:layout/>
              <c:dLblPos val="ctr"/>
              <c:showLegendKey val="0"/>
              <c:showVal val="1"/>
              <c:showCatName val="0"/>
              <c:showSerName val="0"/>
              <c:showPercent val="0"/>
              <c:showBubbleSize val="0"/>
              <c:extLst>
                <c:ext xmlns:c15="http://schemas.microsoft.com/office/drawing/2012/chart" uri="{CE6537A1-D6FC-4f65-9D91-7224C49458BB}"/>
              </c:extLst>
            </c:dLbl>
            <c:dLbl>
              <c:idx val="10"/>
              <c:layout/>
              <c:dLblPos val="ctr"/>
              <c:showLegendKey val="0"/>
              <c:showVal val="1"/>
              <c:showCatName val="0"/>
              <c:showSerName val="0"/>
              <c:showPercent val="0"/>
              <c:showBubbleSize val="0"/>
              <c:extLst>
                <c:ext xmlns:c15="http://schemas.microsoft.com/office/drawing/2012/chart" uri="{CE6537A1-D6FC-4f65-9D91-7224C49458BB}"/>
              </c:extLst>
            </c:dLbl>
            <c:dLbl>
              <c:idx val="11"/>
              <c:layout/>
              <c:dLblPos val="ctr"/>
              <c:showLegendKey val="0"/>
              <c:showVal val="1"/>
              <c:showCatName val="0"/>
              <c:showSerName val="0"/>
              <c:showPercent val="0"/>
              <c:showBubbleSize val="0"/>
              <c:extLst>
                <c:ext xmlns:c15="http://schemas.microsoft.com/office/drawing/2012/chart" uri="{CE6537A1-D6FC-4f65-9D91-7224C49458BB}"/>
              </c:extLst>
            </c:dLbl>
            <c:dLbl>
              <c:idx val="12"/>
              <c:layout/>
              <c:dLblPos val="ctr"/>
              <c:showLegendKey val="0"/>
              <c:showVal val="1"/>
              <c:showCatName val="0"/>
              <c:showSerName val="0"/>
              <c:showPercent val="0"/>
              <c:showBubbleSize val="0"/>
              <c:extLst>
                <c:ext xmlns:c15="http://schemas.microsoft.com/office/drawing/2012/chart" uri="{CE6537A1-D6FC-4f65-9D91-7224C49458BB}"/>
              </c:extLst>
            </c:dLbl>
            <c:dLbl>
              <c:idx val="13"/>
              <c:layout/>
              <c:dLblPos val="ctr"/>
              <c:showLegendKey val="0"/>
              <c:showVal val="1"/>
              <c:showCatName val="0"/>
              <c:showSerName val="0"/>
              <c:showPercent val="0"/>
              <c:showBubbleSize val="0"/>
              <c:extLst>
                <c:ext xmlns:c15="http://schemas.microsoft.com/office/drawing/2012/chart" uri="{CE6537A1-D6FC-4f65-9D91-7224C49458BB}"/>
              </c:extLst>
            </c:dLbl>
            <c:dLbl>
              <c:idx val="14"/>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lt1">
                        <a:lumMod val="85000"/>
                      </a:schemeClr>
                    </a:solidFill>
                    <a:latin typeface="+mn-lt"/>
                    <a:ea typeface="+mn-ea"/>
                    <a:cs typeface="+mn-cs"/>
                  </a:defRPr>
                </a:pPr>
              </a:p>
            </c:txPr>
            <c:dLblPos val="ct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Sayfa1!$A$2:$A$16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Sayfa1!$B$2:$B$16</c:f>
              <c:numCache>
                <c:formatCode>General</c:formatCode>
                <c:ptCount val="15"/>
                <c:pt idx="0">
                  <c:v>66</c:v>
                </c:pt>
                <c:pt idx="1">
                  <c:v>125</c:v>
                </c:pt>
                <c:pt idx="2">
                  <c:v>203</c:v>
                </c:pt>
                <c:pt idx="3">
                  <c:v>130</c:v>
                </c:pt>
                <c:pt idx="4">
                  <c:v>147</c:v>
                </c:pt>
                <c:pt idx="5">
                  <c:v>232</c:v>
                </c:pt>
                <c:pt idx="6">
                  <c:v>290</c:v>
                </c:pt>
                <c:pt idx="7">
                  <c:v>294</c:v>
                </c:pt>
                <c:pt idx="8">
                  <c:v>292</c:v>
                </c:pt>
                <c:pt idx="9">
                  <c:v>351</c:v>
                </c:pt>
                <c:pt idx="10">
                  <c:v>407</c:v>
                </c:pt>
                <c:pt idx="11">
                  <c:v>424</c:v>
                </c:pt>
                <c:pt idx="12">
                  <c:v>414</c:v>
                </c:pt>
                <c:pt idx="13">
                  <c:v>425</c:v>
                </c:pt>
                <c:pt idx="14">
                  <c:v>330</c:v>
                </c:pt>
              </c:numCache>
            </c:numRef>
          </c:val>
        </c:ser>
        <c:ser>
          <c:idx val="1"/>
          <c:order val="1"/>
          <c:tx>
            <c:strRef>
              <c:f>Sayfa1!$C$1</c:f>
              <c:strCache>
                <c:ptCount val="1"/>
                <c:pt idx="0">
                  <c:v>Sütun1</c:v>
                </c:pt>
              </c:strCache>
            </c:strRef>
          </c:tx>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delete val="1"/>
          </c:dLbls>
          <c:cat>
            <c:numRef>
              <c:f>Sayfa1!$A$2:$A$16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Sayfa1!$C$2:$C$16</c:f>
              <c:numCache>
                <c:formatCode>General</c:formatCode>
                <c:ptCount val="15"/>
              </c:numCache>
            </c:numRef>
          </c:val>
        </c:ser>
        <c:ser>
          <c:idx val="2"/>
          <c:order val="2"/>
          <c:tx>
            <c:strRef>
              <c:f>Sayfa1!$D$1</c:f>
              <c:strCache>
                <c:ptCount val="1"/>
                <c:pt idx="0">
                  <c:v>Seri 3</c:v>
                </c:pt>
              </c:strCache>
            </c:strRef>
          </c:tx>
          <c:spPr>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delete val="1"/>
          </c:dLbls>
          <c:cat>
            <c:numRef>
              <c:f>Sayfa1!$A$2:$A$16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Sayfa1!$D$2:$D$16</c:f>
              <c:numCache>
                <c:formatCode>General</c:formatCode>
                <c:ptCount val="15"/>
                <c:pt idx="0">
                  <c:v>2</c:v>
                </c:pt>
                <c:pt idx="1">
                  <c:v>2</c:v>
                </c:pt>
                <c:pt idx="2">
                  <c:v>3</c:v>
                </c:pt>
                <c:pt idx="3">
                  <c:v>5</c:v>
                </c:pt>
              </c:numCache>
            </c:numRef>
          </c:val>
        </c:ser>
        <c:dLbls>
          <c:showLegendKey val="0"/>
          <c:showVal val="0"/>
          <c:showCatName val="0"/>
          <c:showSerName val="0"/>
          <c:showPercent val="0"/>
          <c:showBubbleSize val="0"/>
        </c:dLbls>
        <c:gapWidth val="150"/>
        <c:overlap val="100"/>
        <c:axId val="538994024"/>
        <c:axId val="538993040"/>
      </c:barChart>
      <c:catAx>
        <c:axId val="53899402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lang="en-US" sz="1195" b="0" i="0" u="none" strike="noStrike" kern="1200" baseline="0">
                <a:solidFill>
                  <a:schemeClr val="lt1">
                    <a:lumMod val="85000"/>
                  </a:schemeClr>
                </a:solidFill>
                <a:latin typeface="+mn-lt"/>
                <a:ea typeface="+mn-ea"/>
                <a:cs typeface="+mn-cs"/>
              </a:defRPr>
            </a:pPr>
          </a:p>
        </c:txPr>
        <c:crossAx val="538993040"/>
        <c:crosses val="autoZero"/>
        <c:auto val="1"/>
        <c:lblAlgn val="ctr"/>
        <c:lblOffset val="100"/>
        <c:noMultiLvlLbl val="0"/>
      </c:catAx>
      <c:valAx>
        <c:axId val="53899304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lt1">
                    <a:lumMod val="85000"/>
                  </a:schemeClr>
                </a:solidFill>
                <a:latin typeface="+mn-lt"/>
                <a:ea typeface="+mn-ea"/>
                <a:cs typeface="+mn-cs"/>
              </a:defRPr>
            </a:pPr>
          </a:p>
        </c:txPr>
        <c:crossAx val="538994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lt1">
                  <a:lumMod val="85000"/>
                </a:schemeClr>
              </a:solidFill>
              <a:latin typeface="+mn-lt"/>
              <a:ea typeface="+mn-ea"/>
              <a:cs typeface="+mn-cs"/>
            </a:defRPr>
          </a:pP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5"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5"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5" kern="1200"/>
  </cs:dataLabel>
  <cs:dataLabelCallout>
    <cs:lnRef idx="0"/>
    <cs:fillRef idx="0"/>
    <cs:effectRef idx="0"/>
    <cs:fontRef idx="minor">
      <a:schemeClr val="dk1">
        <a:lumMod val="65000"/>
        <a:lumOff val="35000"/>
      </a:schemeClr>
    </cs:fontRef>
    <cs:spPr>
      <a:solidFill>
        <a:schemeClr val="lt1"/>
      </a:solidFill>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5"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5"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5"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3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5"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5"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hasCustomPrompt="1"/>
          </p:nvPr>
        </p:nvSpPr>
        <p:spPr>
          <a:xfrm rot="21420000">
            <a:off x="891201" y="662656"/>
            <a:ext cx="9755187" cy="2766528"/>
          </a:xfrm>
        </p:spPr>
        <p:txBody>
          <a:bodyPr anchor="b">
            <a:normAutofit/>
          </a:bodyPr>
          <a:lstStyle>
            <a:lvl1pPr algn="r">
              <a:defRPr sz="8000"/>
            </a:lvl1pPr>
          </a:lstStyle>
          <a:p>
            <a:r>
              <a:rPr lang="tr-TR"/>
              <a:t>Asıl başlık stilini düzenlemek için tıklayın</a:t>
            </a:r>
            <a:endParaRPr lang="en-US" dirty="0"/>
          </a:p>
        </p:txBody>
      </p:sp>
      <p:sp>
        <p:nvSpPr>
          <p:cNvPr id="3" name="Subtitle 2"/>
          <p:cNvSpPr>
            <a:spLocks noGrp="1"/>
          </p:cNvSpPr>
          <p:nvPr>
            <p:ph type="subTitle" idx="1" hasCustomPrompt="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3339D603-6DAC-4052-925C-F860F762C786}" type="datetimeFigureOut">
              <a:rPr lang="tr-TR" smtClean="0"/>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6E61BD9-8A9D-45D7-91EC-635CA45354A7}" type="slidenum">
              <a:rPr lang="tr-TR" smtClean="0"/>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106333"/>
            <a:ext cx="10394708" cy="58884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hasCustomPrompt="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hasCustomPrompt="1"/>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5" name="Date Placeholder 4"/>
          <p:cNvSpPr>
            <a:spLocks noGrp="1"/>
          </p:cNvSpPr>
          <p:nvPr>
            <p:ph type="dt" sz="half" idx="10"/>
          </p:nvPr>
        </p:nvSpPr>
        <p:spPr/>
        <p:txBody>
          <a:bodyPr/>
          <a:lstStyle/>
          <a:p>
            <a:fld id="{3339D603-6DAC-4052-925C-F860F762C786}" type="datetimeFigureOut">
              <a:rPr lang="tr-TR" smtClean="0"/>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E61BD9-8A9D-45D7-91EC-635CA45354A7}" type="slidenum">
              <a:rPr lang="tr-TR" smtClean="0"/>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1" y="685800"/>
            <a:ext cx="10396902" cy="3194903"/>
          </a:xfrm>
        </p:spPr>
        <p:txBody>
          <a:bodyPr anchor="ctr">
            <a:normAutofit/>
          </a:bodyPr>
          <a:lstStyle>
            <a:lvl1pPr algn="ctr">
              <a:defRPr sz="4800"/>
            </a:lvl1pPr>
          </a:lstStyle>
          <a:p>
            <a:r>
              <a:rPr lang="tr-TR"/>
              <a:t>Asıl başlık stilini düzenlemek için tıklayın</a:t>
            </a:r>
            <a:endParaRPr lang="en-US" dirty="0"/>
          </a:p>
        </p:txBody>
      </p:sp>
      <p:sp>
        <p:nvSpPr>
          <p:cNvPr id="4" name="Text Placeholder 3"/>
          <p:cNvSpPr>
            <a:spLocks noGrp="1"/>
          </p:cNvSpPr>
          <p:nvPr>
            <p:ph type="body" sz="half" idx="2" hasCustomPrompt="1"/>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5" name="Date Placeholder 4"/>
          <p:cNvSpPr>
            <a:spLocks noGrp="1"/>
          </p:cNvSpPr>
          <p:nvPr>
            <p:ph type="dt" sz="half" idx="10"/>
          </p:nvPr>
        </p:nvSpPr>
        <p:spPr/>
        <p:txBody>
          <a:bodyPr/>
          <a:lstStyle/>
          <a:p>
            <a:fld id="{3339D603-6DAC-4052-925C-F860F762C786}" type="datetimeFigureOut">
              <a:rPr lang="tr-TR" smtClean="0"/>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E61BD9-8A9D-45D7-91EC-635CA45354A7}" type="slidenum">
              <a:rPr lang="tr-TR" smtClean="0"/>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1732" y="685800"/>
            <a:ext cx="9525020" cy="2916704"/>
          </a:xfrm>
        </p:spPr>
        <p:txBody>
          <a:bodyPr anchor="ctr">
            <a:normAutofit/>
          </a:bodyPr>
          <a:lstStyle>
            <a:lvl1pPr algn="ctr">
              <a:defRPr sz="4800"/>
            </a:lvl1pPr>
          </a:lstStyle>
          <a:p>
            <a:r>
              <a:rPr lang="tr-TR"/>
              <a:t>Asıl başlık stilini düzenlemek için tıklayın</a:t>
            </a:r>
            <a:endParaRPr lang="en-US" dirty="0"/>
          </a:p>
        </p:txBody>
      </p:sp>
      <p:sp>
        <p:nvSpPr>
          <p:cNvPr id="12" name="Text Placeholder 3"/>
          <p:cNvSpPr>
            <a:spLocks noGrp="1"/>
          </p:cNvSpPr>
          <p:nvPr>
            <p:ph type="body" sz="half" idx="13" hasCustomPrompt="1"/>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4" name="Text Placeholder 3"/>
          <p:cNvSpPr>
            <a:spLocks noGrp="1"/>
          </p:cNvSpPr>
          <p:nvPr>
            <p:ph type="body" sz="half" idx="2" hasCustomPrompt="1"/>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5" name="Date Placeholder 4"/>
          <p:cNvSpPr>
            <a:spLocks noGrp="1"/>
          </p:cNvSpPr>
          <p:nvPr>
            <p:ph type="dt" sz="half" idx="10"/>
          </p:nvPr>
        </p:nvSpPr>
        <p:spPr/>
        <p:txBody>
          <a:bodyPr/>
          <a:lstStyle/>
          <a:p>
            <a:fld id="{3339D603-6DAC-4052-925C-F860F762C786}" type="datetimeFigureOut">
              <a:rPr lang="tr-TR" smtClean="0"/>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E61BD9-8A9D-45D7-91EC-635CA45354A7}" type="slidenum">
              <a:rPr lang="tr-TR" smtClean="0"/>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723854"/>
            <a:ext cx="10394707" cy="2511835"/>
          </a:xfrm>
        </p:spPr>
        <p:txBody>
          <a:bodyPr anchor="b">
            <a:normAutofit/>
          </a:bodyPr>
          <a:lstStyle>
            <a:lvl1pPr algn="l">
              <a:defRPr sz="4800"/>
            </a:lvl1pPr>
          </a:lstStyle>
          <a:p>
            <a:r>
              <a:rPr lang="tr-TR"/>
              <a:t>Asıl başlık stilini düzenlemek için tıklayın</a:t>
            </a:r>
            <a:endParaRPr lang="en-US" dirty="0"/>
          </a:p>
        </p:txBody>
      </p:sp>
      <p:sp>
        <p:nvSpPr>
          <p:cNvPr id="4" name="Text Placeholder 3"/>
          <p:cNvSpPr>
            <a:spLocks noGrp="1"/>
          </p:cNvSpPr>
          <p:nvPr>
            <p:ph type="body" sz="half" idx="2" hasCustomPrompt="1"/>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5" name="Date Placeholder 4"/>
          <p:cNvSpPr>
            <a:spLocks noGrp="1"/>
          </p:cNvSpPr>
          <p:nvPr>
            <p:ph type="dt" sz="half" idx="10"/>
          </p:nvPr>
        </p:nvSpPr>
        <p:spPr/>
        <p:txBody>
          <a:bodyPr/>
          <a:lstStyle/>
          <a:p>
            <a:fld id="{3339D603-6DAC-4052-925C-F860F762C786}" type="datetimeFigureOut">
              <a:rPr lang="tr-TR" smtClean="0"/>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E61BD9-8A9D-45D7-91EC-635CA45354A7}" type="slidenum">
              <a:rPr lang="tr-TR" smtClean="0"/>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85802" y="685800"/>
            <a:ext cx="10394706" cy="1151965"/>
          </a:xfrm>
        </p:spPr>
        <p:txBody>
          <a:bodyPr/>
          <a:lstStyle>
            <a:lvl1pPr algn="ctr">
              <a:defRPr/>
            </a:lvl1pPr>
          </a:lstStyle>
          <a:p>
            <a:r>
              <a:rPr lang="tr-TR"/>
              <a:t>Asıl başlık stilini düzenlemek için tıklayın</a:t>
            </a:r>
            <a:endParaRPr lang="en-US" dirty="0"/>
          </a:p>
        </p:txBody>
      </p:sp>
      <p:sp>
        <p:nvSpPr>
          <p:cNvPr id="7" name="Text Placeholder 2"/>
          <p:cNvSpPr>
            <a:spLocks noGrp="1"/>
          </p:cNvSpPr>
          <p:nvPr>
            <p:ph type="body" idx="1" hasCustomPrompt="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8" name="Text Placeholder 3"/>
          <p:cNvSpPr>
            <a:spLocks noGrp="1"/>
          </p:cNvSpPr>
          <p:nvPr>
            <p:ph type="body" sz="half" idx="15" hasCustomPrompt="1"/>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endParaRPr lang="tr-TR"/>
          </a:p>
        </p:txBody>
      </p:sp>
      <p:sp>
        <p:nvSpPr>
          <p:cNvPr id="9" name="Text Placeholder 4"/>
          <p:cNvSpPr>
            <a:spLocks noGrp="1"/>
          </p:cNvSpPr>
          <p:nvPr>
            <p:ph type="body" sz="quarter" idx="3" hasCustomPrompt="1"/>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10" name="Text Placeholder 3"/>
          <p:cNvSpPr>
            <a:spLocks noGrp="1"/>
          </p:cNvSpPr>
          <p:nvPr>
            <p:ph type="body" sz="half" idx="16" hasCustomPrompt="1"/>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endParaRPr lang="tr-TR"/>
          </a:p>
        </p:txBody>
      </p:sp>
      <p:sp>
        <p:nvSpPr>
          <p:cNvPr id="11" name="Text Placeholder 4"/>
          <p:cNvSpPr>
            <a:spLocks noGrp="1"/>
          </p:cNvSpPr>
          <p:nvPr>
            <p:ph type="body" sz="quarter" idx="13" hasCustomPrompt="1"/>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12" name="Text Placeholder 3"/>
          <p:cNvSpPr>
            <a:spLocks noGrp="1"/>
          </p:cNvSpPr>
          <p:nvPr>
            <p:ph type="body" sz="half" idx="17" hasCustomPrompt="1"/>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endParaRPr lang="tr-TR"/>
          </a:p>
        </p:txBody>
      </p:sp>
      <p:sp>
        <p:nvSpPr>
          <p:cNvPr id="3" name="Date Placeholder 2"/>
          <p:cNvSpPr>
            <a:spLocks noGrp="1"/>
          </p:cNvSpPr>
          <p:nvPr>
            <p:ph type="dt" sz="half" idx="10"/>
          </p:nvPr>
        </p:nvSpPr>
        <p:spPr/>
        <p:txBody>
          <a:bodyPr/>
          <a:lstStyle/>
          <a:p>
            <a:fld id="{3339D603-6DAC-4052-925C-F860F762C786}" type="datetimeFigureOut">
              <a:rPr lang="tr-TR" smtClean="0"/>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6E61BD9-8A9D-45D7-91EC-635CA45354A7}" type="slidenum">
              <a:rPr lang="tr-TR" smtClean="0"/>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hasCustomPrompt="1"/>
          </p:nvPr>
        </p:nvSpPr>
        <p:spPr>
          <a:xfrm>
            <a:off x="685801" y="685800"/>
            <a:ext cx="10396882" cy="1151965"/>
          </a:xfrm>
        </p:spPr>
        <p:txBody>
          <a:bodyPr/>
          <a:lstStyle>
            <a:lvl1pPr algn="ctr">
              <a:defRPr/>
            </a:lvl1pPr>
          </a:lstStyle>
          <a:p>
            <a:r>
              <a:rPr lang="tr-TR"/>
              <a:t>Asıl başlık stilini düzenlemek için tıklayın</a:t>
            </a:r>
            <a:endParaRPr lang="en-US" dirty="0"/>
          </a:p>
        </p:txBody>
      </p:sp>
      <p:sp>
        <p:nvSpPr>
          <p:cNvPr id="19" name="Text Placeholder 2"/>
          <p:cNvSpPr>
            <a:spLocks noGrp="1"/>
          </p:cNvSpPr>
          <p:nvPr>
            <p:ph type="body" idx="1" hasCustomPrompt="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20" name="Picture Placeholder 2"/>
          <p:cNvSpPr>
            <a:spLocks noGrp="1" noChangeAspect="1"/>
          </p:cNvSpPr>
          <p:nvPr>
            <p:ph type="pic" idx="15" hasCustomPrompt="1"/>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hasCustomPrompt="1"/>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endParaRPr lang="tr-TR"/>
          </a:p>
        </p:txBody>
      </p:sp>
      <p:sp>
        <p:nvSpPr>
          <p:cNvPr id="22" name="Text Placeholder 4"/>
          <p:cNvSpPr>
            <a:spLocks noGrp="1"/>
          </p:cNvSpPr>
          <p:nvPr>
            <p:ph type="body" sz="quarter" idx="3" hasCustomPrompt="1"/>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23" name="Picture Placeholder 2"/>
          <p:cNvSpPr>
            <a:spLocks noGrp="1" noChangeAspect="1"/>
          </p:cNvSpPr>
          <p:nvPr>
            <p:ph type="pic" idx="21" hasCustomPrompt="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hasCustomPrompt="1"/>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endParaRPr lang="tr-TR"/>
          </a:p>
        </p:txBody>
      </p:sp>
      <p:sp>
        <p:nvSpPr>
          <p:cNvPr id="25" name="Text Placeholder 4"/>
          <p:cNvSpPr>
            <a:spLocks noGrp="1"/>
          </p:cNvSpPr>
          <p:nvPr>
            <p:ph type="body" sz="quarter" idx="13" hasCustomPrompt="1"/>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26" name="Picture Placeholder 2"/>
          <p:cNvSpPr>
            <a:spLocks noGrp="1" noChangeAspect="1"/>
          </p:cNvSpPr>
          <p:nvPr>
            <p:ph type="pic" idx="22" hasCustomPrompt="1"/>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hasCustomPrompt="1"/>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endParaRPr lang="tr-TR"/>
          </a:p>
        </p:txBody>
      </p:sp>
      <p:sp>
        <p:nvSpPr>
          <p:cNvPr id="3" name="Date Placeholder 2"/>
          <p:cNvSpPr>
            <a:spLocks noGrp="1"/>
          </p:cNvSpPr>
          <p:nvPr>
            <p:ph type="dt" sz="half" idx="10"/>
          </p:nvPr>
        </p:nvSpPr>
        <p:spPr/>
        <p:txBody>
          <a:bodyPr/>
          <a:lstStyle/>
          <a:p>
            <a:fld id="{3339D603-6DAC-4052-925C-F860F762C786}" type="datetimeFigureOut">
              <a:rPr lang="tr-TR" smtClean="0"/>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6E61BD9-8A9D-45D7-91EC-635CA45354A7}" type="slidenum">
              <a:rPr lang="tr-TR" smtClean="0"/>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a:defRPr/>
            </a:lvl1pPr>
          </a:lstStyle>
          <a:p>
            <a:r>
              <a:rPr lang="tr-TR"/>
              <a:t>Asıl başlık stilini düzenlemek için tıklayın</a:t>
            </a:r>
            <a:endParaRPr lang="en-US" dirty="0"/>
          </a:p>
        </p:txBody>
      </p:sp>
      <p:sp>
        <p:nvSpPr>
          <p:cNvPr id="11" name="Vertical Text Placeholder 2"/>
          <p:cNvSpPr>
            <a:spLocks noGrp="1"/>
          </p:cNvSpPr>
          <p:nvPr>
            <p:ph type="body" orient="vert" sz="quarter" idx="13" hasCustomPrompt="1"/>
          </p:nvPr>
        </p:nvSpPr>
        <p:spPr>
          <a:xfrm>
            <a:off x="685800" y="2063396"/>
            <a:ext cx="10394707" cy="3311190"/>
          </a:xfrm>
        </p:spPr>
        <p:txBody>
          <a:bodyPr vert="eaVert" ancho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4" name="Date Placeholder 3"/>
          <p:cNvSpPr>
            <a:spLocks noGrp="1"/>
          </p:cNvSpPr>
          <p:nvPr>
            <p:ph type="dt" sz="half" idx="10"/>
          </p:nvPr>
        </p:nvSpPr>
        <p:spPr/>
        <p:txBody>
          <a:bodyPr/>
          <a:lstStyle/>
          <a:p>
            <a:fld id="{3339D603-6DAC-4052-925C-F860F762C786}"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E61BD9-8A9D-45D7-91EC-635CA45354A7}" type="slidenum">
              <a:rPr lang="tr-TR" smtClean="0"/>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15862" y="685800"/>
            <a:ext cx="2264646" cy="4688785"/>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hasCustomPrompt="1"/>
          </p:nvPr>
        </p:nvSpPr>
        <p:spPr>
          <a:xfrm>
            <a:off x="685800" y="685800"/>
            <a:ext cx="7904431" cy="4688785"/>
          </a:xfrm>
        </p:spPr>
        <p:txBody>
          <a:bodyPr vert="eaVert" ancho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4" name="Date Placeholder 3"/>
          <p:cNvSpPr>
            <a:spLocks noGrp="1"/>
          </p:cNvSpPr>
          <p:nvPr>
            <p:ph type="dt" sz="half" idx="10"/>
          </p:nvPr>
        </p:nvSpPr>
        <p:spPr/>
        <p:txBody>
          <a:bodyPr/>
          <a:lstStyle/>
          <a:p>
            <a:fld id="{3339D603-6DAC-4052-925C-F860F762C786}"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E61BD9-8A9D-45D7-91EC-635CA45354A7}" type="slidenum">
              <a:rPr lang="tr-TR" smtClean="0"/>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stilini düzenlemek için tıklayın</a:t>
            </a:r>
            <a:endParaRPr lang="en-US" dirty="0"/>
          </a:p>
        </p:txBody>
      </p:sp>
      <p:sp>
        <p:nvSpPr>
          <p:cNvPr id="12" name="Content Placeholder 2"/>
          <p:cNvSpPr>
            <a:spLocks noGrp="1"/>
          </p:cNvSpPr>
          <p:nvPr>
            <p:ph sz="quarter" idx="13" hasCustomPrompt="1"/>
          </p:nvPr>
        </p:nvSpPr>
        <p:spPr>
          <a:xfrm>
            <a:off x="685800" y="2063396"/>
            <a:ext cx="10394707" cy="3311189"/>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4" name="Date Placeholder 3"/>
          <p:cNvSpPr>
            <a:spLocks noGrp="1"/>
          </p:cNvSpPr>
          <p:nvPr>
            <p:ph type="dt" sz="half" idx="10"/>
          </p:nvPr>
        </p:nvSpPr>
        <p:spPr/>
        <p:txBody>
          <a:bodyPr/>
          <a:lstStyle/>
          <a:p>
            <a:fld id="{3339D603-6DAC-4052-925C-F860F762C786}"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E61BD9-8A9D-45D7-91EC-635CA45354A7}" type="slidenum">
              <a:rPr lang="tr-TR" smtClean="0"/>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1" y="685800"/>
            <a:ext cx="10394707" cy="3193487"/>
          </a:xfrm>
        </p:spPr>
        <p:txBody>
          <a:bodyPr anchor="b">
            <a:normAutofit/>
          </a:bodyPr>
          <a:lstStyle>
            <a:lvl1pPr algn="l">
              <a:defRPr sz="5400"/>
            </a:lvl1pPr>
          </a:lstStyle>
          <a:p>
            <a:r>
              <a:rPr lang="tr-TR"/>
              <a:t>Asıl başlık stilini düzenlemek için tıklayın</a:t>
            </a:r>
            <a:endParaRPr lang="en-US" dirty="0"/>
          </a:p>
        </p:txBody>
      </p:sp>
      <p:sp>
        <p:nvSpPr>
          <p:cNvPr id="3" name="Text Placeholder 2"/>
          <p:cNvSpPr>
            <a:spLocks noGrp="1"/>
          </p:cNvSpPr>
          <p:nvPr>
            <p:ph type="body" idx="1" hasCustomPrompt="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endParaRPr lang="tr-TR"/>
          </a:p>
        </p:txBody>
      </p:sp>
      <p:sp>
        <p:nvSpPr>
          <p:cNvPr id="4" name="Date Placeholder 3"/>
          <p:cNvSpPr>
            <a:spLocks noGrp="1"/>
          </p:cNvSpPr>
          <p:nvPr>
            <p:ph type="dt" sz="half" idx="10"/>
          </p:nvPr>
        </p:nvSpPr>
        <p:spPr/>
        <p:txBody>
          <a:bodyPr/>
          <a:lstStyle/>
          <a:p>
            <a:fld id="{3339D603-6DAC-4052-925C-F860F762C786}" type="datetimeFigureOut">
              <a:rPr lang="tr-TR" smtClean="0"/>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E61BD9-8A9D-45D7-91EC-635CA45354A7}" type="slidenum">
              <a:rPr lang="tr-TR" smtClean="0"/>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685801" y="685800"/>
            <a:ext cx="10396882" cy="1158140"/>
          </a:xfrm>
        </p:spPr>
        <p:txBody>
          <a:bodyPr/>
          <a:lstStyle/>
          <a:p>
            <a:r>
              <a:rPr lang="tr-TR"/>
              <a:t>Asıl başlık stilini düzenlemek için tıklayın</a:t>
            </a:r>
            <a:endParaRPr lang="en-US" dirty="0"/>
          </a:p>
        </p:txBody>
      </p:sp>
      <p:sp>
        <p:nvSpPr>
          <p:cNvPr id="12" name="Content Placeholder 2"/>
          <p:cNvSpPr>
            <a:spLocks noGrp="1"/>
          </p:cNvSpPr>
          <p:nvPr>
            <p:ph sz="quarter" idx="13" hasCustomPrompt="1"/>
          </p:nvPr>
        </p:nvSpPr>
        <p:spPr>
          <a:xfrm>
            <a:off x="685800" y="2063396"/>
            <a:ext cx="5088714" cy="3311189"/>
          </a:xfrm>
        </p:spPr>
        <p:txBody>
          <a:bodyPr ancho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13" name="Content Placeholder 3"/>
          <p:cNvSpPr>
            <a:spLocks noGrp="1"/>
          </p:cNvSpPr>
          <p:nvPr>
            <p:ph sz="quarter" idx="14" hasCustomPrompt="1"/>
          </p:nvPr>
        </p:nvSpPr>
        <p:spPr>
          <a:xfrm>
            <a:off x="5993971" y="2063396"/>
            <a:ext cx="5086538" cy="3311189"/>
          </a:xfrm>
        </p:spPr>
        <p:txBody>
          <a:bodyPr ancho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5" name="Date Placeholder 4"/>
          <p:cNvSpPr>
            <a:spLocks noGrp="1"/>
          </p:cNvSpPr>
          <p:nvPr>
            <p:ph type="dt" sz="half" idx="10"/>
          </p:nvPr>
        </p:nvSpPr>
        <p:spPr/>
        <p:txBody>
          <a:bodyPr/>
          <a:lstStyle/>
          <a:p>
            <a:fld id="{3339D603-6DAC-4052-925C-F860F762C786}" type="datetimeFigureOut">
              <a:rPr lang="tr-TR" smtClean="0"/>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E61BD9-8A9D-45D7-91EC-635CA45354A7}" type="slidenum">
              <a:rPr lang="tr-TR" smtClean="0"/>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685801" y="685800"/>
            <a:ext cx="10394707" cy="1158140"/>
          </a:xfrm>
        </p:spPr>
        <p:txBody>
          <a:bodyPr/>
          <a:lstStyle/>
          <a:p>
            <a:r>
              <a:rPr lang="tr-TR"/>
              <a:t>Asıl başlık stilini düzenlemek için tıklayın</a:t>
            </a:r>
            <a:endParaRPr lang="en-US" dirty="0"/>
          </a:p>
        </p:txBody>
      </p:sp>
      <p:sp>
        <p:nvSpPr>
          <p:cNvPr id="3" name="Text Placeholder 2"/>
          <p:cNvSpPr>
            <a:spLocks noGrp="1"/>
          </p:cNvSpPr>
          <p:nvPr>
            <p:ph type="body" idx="1" hasCustomPrompt="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12" name="Content Placeholder 3"/>
          <p:cNvSpPr>
            <a:spLocks noGrp="1"/>
          </p:cNvSpPr>
          <p:nvPr>
            <p:ph sz="quarter" idx="13" hasCustomPrompt="1"/>
          </p:nvPr>
        </p:nvSpPr>
        <p:spPr>
          <a:xfrm>
            <a:off x="685802" y="2861733"/>
            <a:ext cx="5088712" cy="2512852"/>
          </a:xfrm>
        </p:spPr>
        <p:txBody>
          <a:bodyPr ancho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5" name="Text Placeholder 4"/>
          <p:cNvSpPr>
            <a:spLocks noGrp="1"/>
          </p:cNvSpPr>
          <p:nvPr>
            <p:ph type="body" sz="quarter" idx="3" hasCustomPrompt="1"/>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13" name="Content Placeholder 5"/>
          <p:cNvSpPr>
            <a:spLocks noGrp="1"/>
          </p:cNvSpPr>
          <p:nvPr>
            <p:ph sz="quarter" idx="14" hasCustomPrompt="1"/>
          </p:nvPr>
        </p:nvSpPr>
        <p:spPr>
          <a:xfrm>
            <a:off x="5993969" y="2861733"/>
            <a:ext cx="5088713" cy="2512852"/>
          </a:xfrm>
        </p:spPr>
        <p:txBody>
          <a:bodyPr ancho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7" name="Date Placeholder 6"/>
          <p:cNvSpPr>
            <a:spLocks noGrp="1"/>
          </p:cNvSpPr>
          <p:nvPr>
            <p:ph type="dt" sz="half" idx="10"/>
          </p:nvPr>
        </p:nvSpPr>
        <p:spPr/>
        <p:txBody>
          <a:bodyPr/>
          <a:lstStyle/>
          <a:p>
            <a:fld id="{3339D603-6DAC-4052-925C-F860F762C786}" type="datetimeFigureOut">
              <a:rPr lang="tr-TR" smtClean="0"/>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6E61BD9-8A9D-45D7-91EC-635CA45354A7}" type="slidenum">
              <a:rPr lang="tr-TR" smtClean="0"/>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339D603-6DAC-4052-925C-F860F762C786}" type="datetimeFigureOut">
              <a:rPr lang="tr-TR" smtClean="0"/>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6E61BD9-8A9D-45D7-91EC-635CA45354A7}" type="slidenum">
              <a:rPr lang="tr-TR" smtClean="0"/>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9D603-6DAC-4052-925C-F860F762C786}" type="datetimeFigureOut">
              <a:rPr lang="tr-TR" smtClean="0"/>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6E61BD9-8A9D-45D7-91EC-635CA45354A7}" type="slidenum">
              <a:rPr lang="tr-TR" smtClean="0"/>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3643" y="685800"/>
            <a:ext cx="4126860" cy="2023252"/>
          </a:xfrm>
        </p:spPr>
        <p:txBody>
          <a:bodyPr anchor="b">
            <a:normAutofit/>
          </a:bodyPr>
          <a:lstStyle>
            <a:lvl1pPr algn="ctr">
              <a:defRPr sz="3600"/>
            </a:lvl1pPr>
          </a:lstStyle>
          <a:p>
            <a:r>
              <a:rPr lang="tr-TR"/>
              <a:t>Asıl başlık stilini düzenlemek için tıklayın</a:t>
            </a:r>
            <a:endParaRPr lang="en-US" dirty="0"/>
          </a:p>
        </p:txBody>
      </p:sp>
      <p:sp>
        <p:nvSpPr>
          <p:cNvPr id="10" name="Content Placeholder 2"/>
          <p:cNvSpPr>
            <a:spLocks noGrp="1"/>
          </p:cNvSpPr>
          <p:nvPr>
            <p:ph sz="quarter" idx="13" hasCustomPrompt="1"/>
          </p:nvPr>
        </p:nvSpPr>
        <p:spPr>
          <a:xfrm>
            <a:off x="5046132" y="685800"/>
            <a:ext cx="6034375" cy="4688785"/>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4" name="Text Placeholder 3"/>
          <p:cNvSpPr>
            <a:spLocks noGrp="1"/>
          </p:cNvSpPr>
          <p:nvPr>
            <p:ph type="body" sz="half" idx="2" hasCustomPrompt="1"/>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5" name="Date Placeholder 4"/>
          <p:cNvSpPr>
            <a:spLocks noGrp="1"/>
          </p:cNvSpPr>
          <p:nvPr>
            <p:ph type="dt" sz="half" idx="10"/>
          </p:nvPr>
        </p:nvSpPr>
        <p:spPr/>
        <p:txBody>
          <a:bodyPr/>
          <a:lstStyle/>
          <a:p>
            <a:fld id="{3339D603-6DAC-4052-925C-F860F762C786}" type="datetimeFigureOut">
              <a:rPr lang="tr-TR" smtClean="0"/>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E61BD9-8A9D-45D7-91EC-635CA45354A7}" type="slidenum">
              <a:rPr lang="tr-TR" smtClean="0"/>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6345302" cy="2023252"/>
          </a:xfrm>
        </p:spPr>
        <p:txBody>
          <a:bodyPr anchor="b">
            <a:normAutofit/>
          </a:bodyPr>
          <a:lstStyle>
            <a:lvl1pPr algn="ct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hasCustomPrompt="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hasCustomPrompt="1"/>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5" name="Date Placeholder 4"/>
          <p:cNvSpPr>
            <a:spLocks noGrp="1"/>
          </p:cNvSpPr>
          <p:nvPr>
            <p:ph type="dt" sz="half" idx="10"/>
          </p:nvPr>
        </p:nvSpPr>
        <p:spPr/>
        <p:txBody>
          <a:bodyPr/>
          <a:lstStyle/>
          <a:p>
            <a:fld id="{3339D603-6DAC-4052-925C-F860F762C786}" type="datetimeFigureOut">
              <a:rPr lang="tr-TR" smtClean="0"/>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E61BD9-8A9D-45D7-91EC-635CA45354A7}" type="slidenum">
              <a:rPr lang="tr-TR" smtClean="0"/>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3339D603-6DAC-4052-925C-F860F762C786}" type="datetimeFigureOut">
              <a:rPr lang="tr-TR" smtClean="0"/>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6E61BD9-8A9D-45D7-91EC-635CA45354A7}" type="slidenum">
              <a:rPr lang="tr-TR" smtClean="0"/>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tr.wikipedia.org/wiki/Kimlik" TargetMode="External"/><Relationship Id="rId5" Type="http://schemas.openxmlformats.org/officeDocument/2006/relationships/hyperlink" Target="https://tr.wikipedia.org/wiki/Sosyal_yap%C4%B1" TargetMode="External"/><Relationship Id="rId4" Type="http://schemas.openxmlformats.org/officeDocument/2006/relationships/hyperlink" Target="https://tr.wikipedia.org/wiki/Sosyoloji" TargetMode="External"/><Relationship Id="rId3" Type="http://schemas.openxmlformats.org/officeDocument/2006/relationships/hyperlink" Target="https://tr.wikipedia.org/wiki/K%C3%BClt%C3%BCr" TargetMode="External"/><Relationship Id="rId2" Type="http://schemas.openxmlformats.org/officeDocument/2006/relationships/hyperlink" Target="https://tr.wikipedia.org/wiki/Erkek" TargetMode="External"/><Relationship Id="rId1" Type="http://schemas.openxmlformats.org/officeDocument/2006/relationships/hyperlink" Target="https://tr.wikipedia.org/wiki/Kad%C4%B1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5400" dirty="0"/>
              <a:t>TOPLUMSAL CİNSİYET EŞİTLİĞİ: FARKINDALIK VE SAVUNUCULUK</a:t>
            </a:r>
            <a:endParaRPr lang="tr-TR" sz="5400" dirty="0"/>
          </a:p>
        </p:txBody>
      </p:sp>
      <p:sp>
        <p:nvSpPr>
          <p:cNvPr id="3" name="Alt Başlık 2"/>
          <p:cNvSpPr>
            <a:spLocks noGrp="1"/>
          </p:cNvSpPr>
          <p:nvPr>
            <p:ph type="subTitle" idx="1"/>
          </p:nvPr>
        </p:nvSpPr>
        <p:spPr>
          <a:xfrm rot="21420000">
            <a:off x="985522" y="3569292"/>
            <a:ext cx="9803394" cy="1753504"/>
          </a:xfrm>
        </p:spPr>
        <p:txBody>
          <a:bodyPr>
            <a:noAutofit/>
          </a:bodyPr>
          <a:lstStyle/>
          <a:p>
            <a:pPr algn="ctr"/>
            <a:r>
              <a:rPr lang="tr-TR" sz="2400" dirty="0"/>
              <a:t>10 ARALIK 2022</a:t>
            </a:r>
            <a:endParaRPr lang="tr-TR" sz="2400" dirty="0"/>
          </a:p>
          <a:p>
            <a:pPr algn="ctr"/>
            <a:r>
              <a:rPr lang="tr-TR" sz="2400" dirty="0"/>
              <a:t>TÜKD ANTALYA ŞUBESİ EĞİTİM SEMİNERLERİ</a:t>
            </a:r>
            <a:endParaRPr lang="tr-TR" sz="2400" dirty="0"/>
          </a:p>
          <a:p>
            <a:pPr algn="ctr"/>
            <a:r>
              <a:rPr lang="tr-TR" sz="2400" dirty="0"/>
              <a:t>PROF. DR. FULYA SARVAN</a:t>
            </a:r>
            <a:endParaRPr lang="tr-TR" sz="2400" dirty="0"/>
          </a:p>
        </p:txBody>
      </p:sp>
      <p:pic>
        <p:nvPicPr>
          <p:cNvPr id="4" name="Resim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38919" y="313766"/>
            <a:ext cx="1831788" cy="15508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0"/>
            <a:ext cx="10396882" cy="551329"/>
          </a:xfrm>
        </p:spPr>
        <p:txBody>
          <a:bodyPr>
            <a:normAutofit fontScale="90000"/>
          </a:bodyPr>
          <a:lstStyle/>
          <a:p>
            <a:r>
              <a:rPr lang="tr-TR" sz="4400" b="1" dirty="0"/>
              <a:t>ÜLKEMİZDE KADINA YÖNELİK ŞİDDET</a:t>
            </a:r>
            <a:endParaRPr lang="tr-TR" sz="4400" dirty="0"/>
          </a:p>
        </p:txBody>
      </p:sp>
      <p:sp>
        <p:nvSpPr>
          <p:cNvPr id="3" name="İçerik Yer Tutucusu 2"/>
          <p:cNvSpPr>
            <a:spLocks noGrp="1"/>
          </p:cNvSpPr>
          <p:nvPr>
            <p:ph sz="quarter" idx="13"/>
          </p:nvPr>
        </p:nvSpPr>
        <p:spPr>
          <a:xfrm>
            <a:off x="627530" y="1362636"/>
            <a:ext cx="10394707" cy="4329952"/>
          </a:xfrm>
        </p:spPr>
        <p:txBody>
          <a:bodyPr>
            <a:normAutofit/>
          </a:bodyPr>
          <a:lstStyle/>
          <a:p>
            <a:pPr marL="0" indent="0" algn="l">
              <a:buNone/>
            </a:pPr>
            <a:r>
              <a:rPr lang="tr-TR" sz="2100" b="0" i="0" u="none" strike="noStrike" baseline="0" dirty="0">
                <a:solidFill>
                  <a:srgbClr val="000000"/>
                </a:solidFill>
                <a:latin typeface="Arial Narrow" panose="020B0606020202030204" pitchFamily="34" charset="0"/>
              </a:rPr>
              <a:t>“</a:t>
            </a:r>
            <a:r>
              <a:rPr lang="tr-TR" sz="2100" b="1" i="0" u="none" strike="noStrike" baseline="0" dirty="0" err="1">
                <a:solidFill>
                  <a:srgbClr val="000000"/>
                </a:solidFill>
                <a:latin typeface="Arial Narrow" panose="020B0606020202030204" pitchFamily="34" charset="0"/>
              </a:rPr>
              <a:t>Turkiye’de</a:t>
            </a:r>
            <a:r>
              <a:rPr lang="tr-TR" sz="2100" b="1" i="0" u="none" strike="noStrike" baseline="0" dirty="0">
                <a:solidFill>
                  <a:srgbClr val="000000"/>
                </a:solidFill>
                <a:latin typeface="Arial Narrow" panose="020B0606020202030204" pitchFamily="34" charset="0"/>
              </a:rPr>
              <a:t> Kadına </a:t>
            </a:r>
            <a:r>
              <a:rPr lang="tr-TR" sz="2100" b="1" i="0" u="none" strike="noStrike" baseline="0" dirty="0" err="1">
                <a:solidFill>
                  <a:srgbClr val="000000"/>
                </a:solidFill>
                <a:latin typeface="Arial Narrow" panose="020B0606020202030204" pitchFamily="34" charset="0"/>
              </a:rPr>
              <a:t>Yonelik</a:t>
            </a:r>
            <a:r>
              <a:rPr lang="tr-TR" sz="2100" b="1" i="0" u="none" strike="noStrike" baseline="0" dirty="0">
                <a:solidFill>
                  <a:srgbClr val="000000"/>
                </a:solidFill>
                <a:latin typeface="Arial Narrow" panose="020B0606020202030204" pitchFamily="34" charset="0"/>
              </a:rPr>
              <a:t> Aile </a:t>
            </a:r>
            <a:r>
              <a:rPr lang="tr-TR" sz="2100" b="1" i="0" u="none" strike="noStrike" baseline="0" dirty="0" err="1">
                <a:solidFill>
                  <a:srgbClr val="000000"/>
                </a:solidFill>
                <a:latin typeface="Arial Narrow" panose="020B0606020202030204" pitchFamily="34" charset="0"/>
              </a:rPr>
              <a:t>İci</a:t>
            </a:r>
            <a:r>
              <a:rPr lang="tr-TR" sz="2100" b="1" i="0" u="none" strike="noStrike" baseline="0" dirty="0">
                <a:solidFill>
                  <a:srgbClr val="000000"/>
                </a:solidFill>
                <a:latin typeface="Arial Narrow" panose="020B0606020202030204" pitchFamily="34" charset="0"/>
              </a:rPr>
              <a:t> Şiddet Araştırması</a:t>
            </a:r>
            <a:r>
              <a:rPr lang="tr-TR" sz="2100" b="0" i="0" u="none" strike="noStrike" baseline="0" dirty="0">
                <a:solidFill>
                  <a:srgbClr val="000000"/>
                </a:solidFill>
                <a:latin typeface="Arial Narrow" panose="020B0606020202030204" pitchFamily="34" charset="0"/>
              </a:rPr>
              <a:t>” (KSGM, 2014)</a:t>
            </a:r>
            <a:endParaRPr lang="tr-TR" sz="2100" b="0" i="0" u="none" strike="noStrike" baseline="0" dirty="0">
              <a:solidFill>
                <a:srgbClr val="000000"/>
              </a:solidFill>
              <a:latin typeface="Arial Narrow" panose="020B0606020202030204" pitchFamily="34" charset="0"/>
            </a:endParaRPr>
          </a:p>
          <a:p>
            <a:pPr algn="l"/>
            <a:r>
              <a:rPr lang="tr-TR" sz="2100" dirty="0">
                <a:solidFill>
                  <a:srgbClr val="000000"/>
                </a:solidFill>
                <a:latin typeface="Arial Narrow" panose="020B0606020202030204" pitchFamily="34" charset="0"/>
              </a:rPr>
              <a:t>Y</a:t>
            </a:r>
            <a:r>
              <a:rPr lang="tr-TR" sz="2100" i="0" u="none" strike="noStrike" baseline="0" dirty="0">
                <a:solidFill>
                  <a:srgbClr val="000000"/>
                </a:solidFill>
                <a:latin typeface="Arial Narrow" panose="020B0606020202030204" pitchFamily="34" charset="0"/>
              </a:rPr>
              <a:t>aklaşık her </a:t>
            </a:r>
            <a:r>
              <a:rPr lang="tr-TR" sz="2100" b="1" i="0" u="none" strike="noStrike" baseline="0" dirty="0">
                <a:solidFill>
                  <a:schemeClr val="accent1"/>
                </a:solidFill>
                <a:latin typeface="Arial Narrow" panose="020B0606020202030204" pitchFamily="34" charset="0"/>
              </a:rPr>
              <a:t>10 kadından 4’ü (5 kadından 2’si) </a:t>
            </a:r>
            <a:r>
              <a:rPr lang="tr-TR" sz="2100" i="0" u="none" strike="noStrike" baseline="0" dirty="0">
                <a:solidFill>
                  <a:srgbClr val="000000"/>
                </a:solidFill>
                <a:latin typeface="Arial Narrow" panose="020B0606020202030204" pitchFamily="34" charset="0"/>
              </a:rPr>
              <a:t>partneri tarafından yaşamının herhangi bir döneminde fiziksel ve/veya cinsel şiddete maruz kaldığını ortaya koymaktadır. </a:t>
            </a:r>
            <a:r>
              <a:rPr lang="tr-TR" sz="2100" b="1" i="0" u="none" strike="noStrike" baseline="0" dirty="0">
                <a:solidFill>
                  <a:schemeClr val="accent1"/>
                </a:solidFill>
                <a:latin typeface="Arial Narrow" panose="020B0606020202030204" pitchFamily="34" charset="0"/>
              </a:rPr>
              <a:t>(Avrupa’nın iki katı)</a:t>
            </a:r>
            <a:endParaRPr lang="tr-TR" sz="2100" b="1" i="0" u="none" strike="noStrike" baseline="0" dirty="0">
              <a:solidFill>
                <a:schemeClr val="accent1"/>
              </a:solidFill>
              <a:latin typeface="Arial Narrow" panose="020B0606020202030204" pitchFamily="34" charset="0"/>
            </a:endParaRP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b="1" dirty="0"/>
              <a:t>ÜLKEMİZİN KADIN CİNAYETLERİ KARNESİ</a:t>
            </a:r>
            <a:endParaRPr lang="tr-TR" sz="4400" dirty="0"/>
          </a:p>
        </p:txBody>
      </p:sp>
      <p:sp>
        <p:nvSpPr>
          <p:cNvPr id="3" name="İçerik Yer Tutucusu 2"/>
          <p:cNvSpPr>
            <a:spLocks noGrp="1"/>
          </p:cNvSpPr>
          <p:nvPr>
            <p:ph sz="quarter" idx="13"/>
          </p:nvPr>
        </p:nvSpPr>
        <p:spPr>
          <a:xfrm>
            <a:off x="685800" y="1649506"/>
            <a:ext cx="10394707" cy="3725079"/>
          </a:xfrm>
        </p:spPr>
        <p:txBody>
          <a:bodyPr/>
          <a:lstStyle/>
          <a:p>
            <a:pPr marL="0" indent="0" algn="ctr">
              <a:buNone/>
            </a:pPr>
            <a:r>
              <a:rPr lang="tr-TR" sz="2000" b="1" i="0" dirty="0">
                <a:solidFill>
                  <a:schemeClr val="accent1"/>
                </a:solidFill>
                <a:effectLst/>
              </a:rPr>
              <a:t>KADIN CİNAYETLERİNİ DURDURACAĞIZ PLATFORMUNUN 	</a:t>
            </a:r>
            <a:endParaRPr lang="tr-TR" sz="2000" b="1" i="0" dirty="0">
              <a:solidFill>
                <a:schemeClr val="accent1"/>
              </a:solidFill>
              <a:effectLst/>
            </a:endParaRPr>
          </a:p>
          <a:p>
            <a:pPr marL="0" indent="0" algn="ctr">
              <a:buNone/>
            </a:pPr>
            <a:r>
              <a:rPr lang="tr-TR" sz="2000" b="1" i="0" dirty="0">
                <a:solidFill>
                  <a:schemeClr val="accent1"/>
                </a:solidFill>
                <a:effectLst/>
              </a:rPr>
              <a:t>SON VERİLERİ: </a:t>
            </a:r>
            <a:endParaRPr lang="tr-TR" sz="2000" b="1" i="0" dirty="0">
              <a:solidFill>
                <a:schemeClr val="accent1"/>
              </a:solidFill>
              <a:effectLst/>
            </a:endParaRPr>
          </a:p>
          <a:p>
            <a:r>
              <a:rPr lang="tr-TR" sz="2000" i="0" dirty="0">
                <a:solidFill>
                  <a:srgbClr val="000000"/>
                </a:solidFill>
                <a:effectLst/>
                <a:latin typeface="Arial Narrow" panose="020B0606020202030204" pitchFamily="34" charset="0"/>
              </a:rPr>
              <a:t>2022 Eylül ayında erkekler tarafından 26 kadın öldürüldü, 19 kadın şüpheli şekilde ölü bulundu (TOPLAM 45)</a:t>
            </a:r>
            <a:endParaRPr lang="tr-TR" sz="2000" i="0" dirty="0">
              <a:solidFill>
                <a:srgbClr val="000000"/>
              </a:solidFill>
              <a:effectLst/>
              <a:latin typeface="Arial Narrow" panose="020B0606020202030204" pitchFamily="34" charset="0"/>
            </a:endParaRPr>
          </a:p>
          <a:p>
            <a:r>
              <a:rPr lang="tr-TR" sz="2000" i="0" dirty="0">
                <a:solidFill>
                  <a:srgbClr val="27242F"/>
                </a:solidFill>
                <a:effectLst/>
                <a:latin typeface="Arial Narrow" panose="020B0606020202030204" pitchFamily="34" charset="0"/>
              </a:rPr>
              <a:t>1 Ocak 2021-30 Ağustos 2021 tarihlerinde 182 kadın cinayeti </a:t>
            </a:r>
            <a:endParaRPr lang="tr-TR" sz="2000" i="0" dirty="0">
              <a:solidFill>
                <a:srgbClr val="27242F"/>
              </a:solidFill>
              <a:effectLst/>
              <a:latin typeface="Arial Narrow" panose="020B0606020202030204" pitchFamily="34" charset="0"/>
            </a:endParaRPr>
          </a:p>
          <a:p>
            <a:r>
              <a:rPr lang="tr-TR" sz="2000" i="0" dirty="0">
                <a:solidFill>
                  <a:srgbClr val="27242F"/>
                </a:solidFill>
                <a:effectLst/>
                <a:latin typeface="Arial Narrow" panose="020B0606020202030204" pitchFamily="34" charset="0"/>
              </a:rPr>
              <a:t> 1 Ocak 2022-31 Ağustos 2022 tarihlerinde 221 kadın cinayeti gerçekleşmiştir.</a:t>
            </a:r>
            <a:r>
              <a:rPr lang="tr-TR" sz="2000" dirty="0">
                <a:solidFill>
                  <a:srgbClr val="000000"/>
                </a:solidFill>
                <a:latin typeface="Arial Narrow" panose="020B0606020202030204" pitchFamily="34" charset="0"/>
              </a:rPr>
              <a:t>  </a:t>
            </a:r>
            <a:endParaRPr lang="tr-TR" sz="2000" dirty="0">
              <a:solidFill>
                <a:srgbClr val="000000"/>
              </a:solidFill>
              <a:latin typeface="Arial Narrow" panose="020B0606020202030204" pitchFamily="34" charset="0"/>
            </a:endParaRPr>
          </a:p>
          <a:p>
            <a:pPr marL="0" indent="0">
              <a:buNone/>
            </a:pPr>
            <a:r>
              <a:rPr lang="tr-TR" sz="2000" b="1" i="0" dirty="0">
                <a:solidFill>
                  <a:srgbClr val="000000"/>
                </a:solidFill>
                <a:effectLst/>
                <a:latin typeface="Arial Narrow" panose="020B0606020202030204" pitchFamily="34" charset="0"/>
              </a:rPr>
              <a:t>				            </a:t>
            </a:r>
            <a:r>
              <a:rPr lang="tr-TR" sz="2000" b="1" i="0" dirty="0">
                <a:solidFill>
                  <a:schemeClr val="accent1"/>
                </a:solidFill>
                <a:effectLst/>
                <a:latin typeface="Arial Narrow" panose="020B0606020202030204" pitchFamily="34" charset="0"/>
              </a:rPr>
              <a:t>(%21 artış)</a:t>
            </a:r>
            <a:endParaRPr lang="tr-TR" dirty="0">
              <a:latin typeface="Arial Narrow" panose="020B0606020202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b="1" dirty="0"/>
              <a:t>ÜLKEMİZİN KADIN CİNAYETLERİ KARNESİ</a:t>
            </a:r>
            <a:endParaRPr lang="tr-TR" sz="4400" dirty="0"/>
          </a:p>
        </p:txBody>
      </p:sp>
      <p:graphicFrame>
        <p:nvGraphicFramePr>
          <p:cNvPr id="4" name="İçerik Yer Tutucusu 7"/>
          <p:cNvGraphicFramePr>
            <a:graphicFrameLocks noGrp="1"/>
          </p:cNvGraphicFramePr>
          <p:nvPr>
            <p:ph sz="quarter" idx="13"/>
          </p:nvPr>
        </p:nvGraphicFramePr>
        <p:xfrm>
          <a:off x="685800" y="2063750"/>
          <a:ext cx="10394950" cy="331152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a:t>EĞİTİM DIŞINDA KALAN KIZ ÇOCUKLARI KARNEMİZ</a:t>
            </a:r>
            <a:endParaRPr lang="tr-TR" sz="4000" dirty="0"/>
          </a:p>
        </p:txBody>
      </p:sp>
      <p:sp>
        <p:nvSpPr>
          <p:cNvPr id="3" name="İçerik Yer Tutucusu 2"/>
          <p:cNvSpPr>
            <a:spLocks noGrp="1"/>
          </p:cNvSpPr>
          <p:nvPr>
            <p:ph sz="quarter" idx="13"/>
          </p:nvPr>
        </p:nvSpPr>
        <p:spPr>
          <a:xfrm>
            <a:off x="685800" y="1837766"/>
            <a:ext cx="10394707" cy="3536820"/>
          </a:xfrm>
        </p:spPr>
        <p:txBody>
          <a:bodyPr/>
          <a:lstStyle/>
          <a:p>
            <a:pPr algn="l"/>
            <a:r>
              <a:rPr lang="tr-TR" b="0" i="0" dirty="0">
                <a:solidFill>
                  <a:srgbClr val="000000"/>
                </a:solidFill>
                <a:effectLst/>
                <a:latin typeface="Arial Narrow" panose="020B0606020202030204" pitchFamily="34" charset="0"/>
              </a:rPr>
              <a:t>Çağdaş Yaşamı Destekleme Derneği (ÇYDD) Genel Başkanı Prof. Dr. Ayşe Yüksel, 11 Ekim Dünya Kız Çocukları Günü öncesinde, kız çocuklarının eğitimde yaşadığı ayrımcılığa dikkat çekerek yetkililere </a:t>
            </a:r>
            <a:r>
              <a:rPr lang="tr-TR" b="1" i="0" dirty="0">
                <a:solidFill>
                  <a:srgbClr val="000000"/>
                </a:solidFill>
                <a:effectLst/>
                <a:latin typeface="Arial Narrow" panose="020B0606020202030204" pitchFamily="34" charset="0"/>
              </a:rPr>
              <a:t>“866 bin kız çocuğu neden okulda değil”</a:t>
            </a:r>
            <a:r>
              <a:rPr lang="tr-TR" b="0" i="0" dirty="0">
                <a:solidFill>
                  <a:srgbClr val="000000"/>
                </a:solidFill>
                <a:effectLst/>
                <a:latin typeface="Arial Narrow" panose="020B0606020202030204" pitchFamily="34" charset="0"/>
              </a:rPr>
              <a:t> diye sordu.</a:t>
            </a:r>
            <a:endParaRPr lang="tr-TR" b="0" i="0" dirty="0">
              <a:solidFill>
                <a:srgbClr val="000000"/>
              </a:solidFill>
              <a:effectLst/>
              <a:latin typeface="Arial Narrow" panose="020B0606020202030204" pitchFamily="34" charset="0"/>
            </a:endParaRPr>
          </a:p>
          <a:p>
            <a:pPr marL="0" indent="0">
              <a:buNone/>
            </a:pPr>
            <a:r>
              <a:rPr lang="tr-TR" sz="2000" b="1" i="1" dirty="0">
                <a:solidFill>
                  <a:srgbClr val="000000"/>
                </a:solidFill>
                <a:effectLst/>
                <a:latin typeface="Arial Narrow" panose="020B0606020202030204" pitchFamily="34" charset="0"/>
              </a:rPr>
              <a:t>“İlkokulda 195 bin, ortaokulda 298 bin, lisede 373 bin kız çocuğu okula gidemiyor. Okuldan uzakta olan kız çocuğu sayısı toplamda 866 bini buluyor. Açık öğretimde okuyan kız çocuklarımızı bu sayıya eklediğimizdeyse 1,5 milyondan fazla kız çocuğu eğitimden uzak bırakılıyor. Bu tablo, kabul edilemez!”</a:t>
            </a:r>
            <a:endParaRPr lang="tr-TR" sz="2000" b="1" i="1" dirty="0">
              <a:latin typeface="Arial Narrow" panose="020B0606020202030204" pitchFamily="34" charset="0"/>
            </a:endParaRP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Önemli bir soru?</a:t>
            </a:r>
            <a:endParaRPr lang="tr-TR" dirty="0"/>
          </a:p>
        </p:txBody>
      </p:sp>
      <p:sp>
        <p:nvSpPr>
          <p:cNvPr id="3" name="İçerik Yer Tutucusu 2"/>
          <p:cNvSpPr>
            <a:spLocks noGrp="1"/>
          </p:cNvSpPr>
          <p:nvPr>
            <p:ph sz="quarter" idx="13"/>
          </p:nvPr>
        </p:nvSpPr>
        <p:spPr>
          <a:xfrm>
            <a:off x="685800" y="1739154"/>
            <a:ext cx="10394707" cy="3635432"/>
          </a:xfrm>
        </p:spPr>
        <p:txBody>
          <a:bodyPr>
            <a:normAutofit/>
          </a:bodyPr>
          <a:lstStyle/>
          <a:p>
            <a:r>
              <a:rPr lang="tr-TR" sz="3600" dirty="0"/>
              <a:t>Eşitsizlik şiddetin nedeni mi sonucu mu?</a:t>
            </a:r>
            <a:endParaRPr lang="tr-TR"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dirty="0" err="1"/>
              <a:t>ŞİDDETin</a:t>
            </a:r>
            <a:r>
              <a:rPr lang="tr-TR" sz="4400" dirty="0"/>
              <a:t> </a:t>
            </a:r>
            <a:r>
              <a:rPr lang="tr-TR" sz="4400" dirty="0" err="1"/>
              <a:t>NEDENleri</a:t>
            </a:r>
            <a:r>
              <a:rPr lang="tr-TR" sz="4400" dirty="0"/>
              <a:t> ÜZERİNE BİR GÖRÜŞ</a:t>
            </a:r>
            <a:endParaRPr lang="tr-TR" sz="4400" dirty="0"/>
          </a:p>
        </p:txBody>
      </p:sp>
      <p:sp>
        <p:nvSpPr>
          <p:cNvPr id="3" name="İçerik Yer Tutucusu 2"/>
          <p:cNvSpPr>
            <a:spLocks noGrp="1"/>
          </p:cNvSpPr>
          <p:nvPr>
            <p:ph sz="quarter" idx="13"/>
          </p:nvPr>
        </p:nvSpPr>
        <p:spPr>
          <a:xfrm>
            <a:off x="685800" y="1837765"/>
            <a:ext cx="10394707" cy="3536821"/>
          </a:xfrm>
        </p:spPr>
        <p:txBody>
          <a:bodyPr>
            <a:normAutofit/>
          </a:bodyPr>
          <a:lstStyle/>
          <a:p>
            <a:r>
              <a:rPr lang="tr-TR" dirty="0">
                <a:latin typeface="Arial Narrow" panose="020B0606020202030204" pitchFamily="34" charset="0"/>
              </a:rPr>
              <a:t>Toplumda erkeğin kadına nazaran daha üstün olduğuna ilişkin </a:t>
            </a:r>
            <a:r>
              <a:rPr lang="tr-TR" dirty="0">
                <a:solidFill>
                  <a:srgbClr val="FF0000"/>
                </a:solidFill>
                <a:latin typeface="Arial Narrow" panose="020B0606020202030204" pitchFamily="34" charset="0"/>
              </a:rPr>
              <a:t>kökleşmiş önyargılar</a:t>
            </a:r>
            <a:endParaRPr lang="tr-TR" dirty="0">
              <a:solidFill>
                <a:srgbClr val="FF0000"/>
              </a:solidFill>
              <a:latin typeface="Arial Narrow" panose="020B0606020202030204" pitchFamily="34" charset="0"/>
            </a:endParaRPr>
          </a:p>
          <a:p>
            <a:r>
              <a:rPr lang="tr-TR" dirty="0">
                <a:latin typeface="Arial Narrow" panose="020B0606020202030204" pitchFamily="34" charset="0"/>
              </a:rPr>
              <a:t>Kadınların korunması, eğitilmesi ve terbiye edilmesinin </a:t>
            </a:r>
            <a:r>
              <a:rPr lang="tr-TR" dirty="0">
                <a:solidFill>
                  <a:srgbClr val="FF0000"/>
                </a:solidFill>
                <a:latin typeface="Arial Narrow" panose="020B0606020202030204" pitchFamily="34" charset="0"/>
              </a:rPr>
              <a:t>kocalara ait bir görev </a:t>
            </a:r>
            <a:r>
              <a:rPr lang="tr-TR" dirty="0">
                <a:latin typeface="Arial Narrow" panose="020B0606020202030204" pitchFamily="34" charset="0"/>
              </a:rPr>
              <a:t>olduğu zihniyeti</a:t>
            </a:r>
            <a:endParaRPr lang="tr-TR" dirty="0">
              <a:latin typeface="Arial Narrow" panose="020B0606020202030204" pitchFamily="34" charset="0"/>
            </a:endParaRPr>
          </a:p>
          <a:p>
            <a:r>
              <a:rPr lang="tr-TR" dirty="0">
                <a:latin typeface="Arial Narrow" panose="020B0606020202030204" pitchFamily="34" charset="0"/>
              </a:rPr>
              <a:t>Toplumdaki </a:t>
            </a:r>
            <a:r>
              <a:rPr lang="tr-TR" dirty="0">
                <a:solidFill>
                  <a:srgbClr val="FF0000"/>
                </a:solidFill>
                <a:latin typeface="Arial Narrow" panose="020B0606020202030204" pitchFamily="34" charset="0"/>
              </a:rPr>
              <a:t>namus anlayışı ve töreler</a:t>
            </a:r>
            <a:r>
              <a:rPr lang="tr-TR" dirty="0">
                <a:latin typeface="Arial Narrow" panose="020B0606020202030204" pitchFamily="34" charset="0"/>
              </a:rPr>
              <a:t>. Kadının birey değil, kocasının, ailenin, hatta mahallenin namusu olarak algılanması</a:t>
            </a:r>
            <a:endParaRPr lang="tr-TR" dirty="0">
              <a:latin typeface="Arial Narrow" panose="020B0606020202030204" pitchFamily="34" charset="0"/>
            </a:endParaRPr>
          </a:p>
          <a:p>
            <a:r>
              <a:rPr lang="tr-TR" dirty="0">
                <a:latin typeface="Arial Narrow" panose="020B0606020202030204" pitchFamily="34" charset="0"/>
              </a:rPr>
              <a:t>Anayasada yer almasına rağmen kadınlarla erkekler arasında </a:t>
            </a:r>
            <a:r>
              <a:rPr lang="tr-TR" dirty="0">
                <a:solidFill>
                  <a:srgbClr val="FF0000"/>
                </a:solidFill>
                <a:latin typeface="Arial Narrow" panose="020B0606020202030204" pitchFamily="34" charset="0"/>
              </a:rPr>
              <a:t>tam bir eşitliğin uygulamaya geçirilememiş olması </a:t>
            </a:r>
            <a:r>
              <a:rPr lang="tr-TR" sz="1600" dirty="0">
                <a:latin typeface="Arial Narrow" panose="020B0606020202030204" pitchFamily="34" charset="0"/>
              </a:rPr>
              <a:t>(Kaynak: Prof. Dr. Aysel Çelikel, 2011) </a:t>
            </a:r>
            <a:endParaRPr lang="tr-TR" sz="1600" dirty="0">
              <a:latin typeface="Arial Narrow" panose="020B0606020202030204" pitchFamily="34" charset="0"/>
            </a:endParaRPr>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1"/>
            <a:ext cx="10396882" cy="632012"/>
          </a:xfrm>
        </p:spPr>
        <p:txBody>
          <a:bodyPr>
            <a:normAutofit fontScale="90000"/>
          </a:bodyPr>
          <a:lstStyle/>
          <a:p>
            <a:r>
              <a:rPr lang="tr-TR" sz="4400" dirty="0"/>
              <a:t>ŞİDDET HANGİ GRUPLARDA DAHA YAYGIN?</a:t>
            </a:r>
            <a:endParaRPr lang="tr-TR" sz="4400" dirty="0"/>
          </a:p>
        </p:txBody>
      </p:sp>
      <p:sp>
        <p:nvSpPr>
          <p:cNvPr id="3" name="İçerik Yer Tutucusu 2"/>
          <p:cNvSpPr>
            <a:spLocks noGrp="1"/>
          </p:cNvSpPr>
          <p:nvPr>
            <p:ph sz="quarter" idx="13"/>
          </p:nvPr>
        </p:nvSpPr>
        <p:spPr>
          <a:xfrm>
            <a:off x="685800" y="1873624"/>
            <a:ext cx="10394707" cy="3693458"/>
          </a:xfrm>
        </p:spPr>
        <p:txBody>
          <a:bodyPr>
            <a:normAutofit fontScale="92500" lnSpcReduction="10000"/>
          </a:bodyPr>
          <a:lstStyle/>
          <a:p>
            <a:r>
              <a:rPr lang="tr-TR" sz="2300" b="1" i="0" u="none" strike="noStrike" baseline="0" dirty="0">
                <a:solidFill>
                  <a:srgbClr val="000000"/>
                </a:solidFill>
                <a:latin typeface="Arial Narrow" panose="020B0606020202030204" pitchFamily="34" charset="0"/>
              </a:rPr>
              <a:t>Şu gruplarda son </a:t>
            </a:r>
            <a:r>
              <a:rPr lang="tr-TR" sz="2300" b="1" i="0" u="none" strike="noStrike" baseline="0" dirty="0">
                <a:solidFill>
                  <a:schemeClr val="accent1"/>
                </a:solidFill>
                <a:latin typeface="Arial Narrow" panose="020B0606020202030204" pitchFamily="34" charset="0"/>
              </a:rPr>
              <a:t>12 ay içerisinde görülen şiddet daha yaygın</a:t>
            </a:r>
            <a:r>
              <a:rPr lang="tr-TR" sz="2300" b="1" i="0" u="none" strike="noStrike" baseline="0" dirty="0">
                <a:solidFill>
                  <a:srgbClr val="000000"/>
                </a:solidFill>
                <a:latin typeface="Arial Narrow" panose="020B0606020202030204" pitchFamily="34" charset="0"/>
              </a:rPr>
              <a:t>dır.</a:t>
            </a:r>
            <a:endParaRPr lang="tr-TR" sz="2300" b="1" i="0" u="none" strike="noStrike" baseline="0" dirty="0">
              <a:solidFill>
                <a:srgbClr val="000000"/>
              </a:solidFill>
              <a:latin typeface="Arial Narrow" panose="020B0606020202030204" pitchFamily="34" charset="0"/>
            </a:endParaRPr>
          </a:p>
          <a:p>
            <a:pPr lvl="1"/>
            <a:r>
              <a:rPr lang="tr-TR" sz="2300" b="1" i="0" u="none" strike="noStrike" baseline="0" dirty="0">
                <a:solidFill>
                  <a:srgbClr val="DA0000"/>
                </a:solidFill>
                <a:latin typeface="Arial Narrow" panose="020B0606020202030204" pitchFamily="34" charset="0"/>
              </a:rPr>
              <a:t>◊ </a:t>
            </a:r>
            <a:r>
              <a:rPr lang="tr-TR" sz="2300" b="0" i="0" u="none" strike="noStrike" baseline="0" dirty="0">
                <a:solidFill>
                  <a:srgbClr val="000000"/>
                </a:solidFill>
                <a:latin typeface="Arial Narrow" panose="020B0606020202030204" pitchFamily="34" charset="0"/>
              </a:rPr>
              <a:t>15-24 yaş arasındaki kadınlar,</a:t>
            </a:r>
            <a:endParaRPr lang="tr-TR" sz="2300" b="0" i="0" u="none" strike="noStrike" baseline="0" dirty="0">
              <a:solidFill>
                <a:srgbClr val="000000"/>
              </a:solidFill>
              <a:latin typeface="Arial Narrow" panose="020B0606020202030204" pitchFamily="34" charset="0"/>
            </a:endParaRPr>
          </a:p>
          <a:p>
            <a:pPr lvl="1"/>
            <a:r>
              <a:rPr lang="tr-TR" sz="2300" b="1" i="0" u="none" strike="noStrike" baseline="0" dirty="0">
                <a:solidFill>
                  <a:srgbClr val="DA0000"/>
                </a:solidFill>
                <a:latin typeface="Arial Narrow" panose="020B0606020202030204" pitchFamily="34" charset="0"/>
              </a:rPr>
              <a:t>◊ </a:t>
            </a:r>
            <a:r>
              <a:rPr lang="tr-TR" sz="2300" b="0" i="0" u="none" strike="noStrike" baseline="0" dirty="0">
                <a:solidFill>
                  <a:srgbClr val="000000"/>
                </a:solidFill>
                <a:latin typeface="Arial Narrow" panose="020B0606020202030204" pitchFamily="34" charset="0"/>
              </a:rPr>
              <a:t>İlkokul ve altında eğitim durumuna sahip olanlar,</a:t>
            </a:r>
            <a:endParaRPr lang="tr-TR" sz="2300" b="0" i="0" u="none" strike="noStrike" baseline="0" dirty="0">
              <a:solidFill>
                <a:srgbClr val="000000"/>
              </a:solidFill>
              <a:latin typeface="Arial Narrow" panose="020B0606020202030204" pitchFamily="34" charset="0"/>
            </a:endParaRPr>
          </a:p>
          <a:p>
            <a:pPr lvl="1"/>
            <a:r>
              <a:rPr lang="tr-TR" sz="2300" b="1" i="0" u="none" strike="noStrike" baseline="0" dirty="0">
                <a:solidFill>
                  <a:srgbClr val="DA0000"/>
                </a:solidFill>
                <a:latin typeface="Arial Narrow" panose="020B0606020202030204" pitchFamily="34" charset="0"/>
              </a:rPr>
              <a:t>◊ </a:t>
            </a:r>
            <a:r>
              <a:rPr lang="tr-TR" sz="2300" b="0" i="0" u="none" strike="noStrike" baseline="0" dirty="0">
                <a:solidFill>
                  <a:srgbClr val="000000"/>
                </a:solidFill>
                <a:latin typeface="Arial Narrow" panose="020B0606020202030204" pitchFamily="34" charset="0"/>
              </a:rPr>
              <a:t>Boşanmış olanlar veya ayrı yaşayanlar,</a:t>
            </a:r>
            <a:endParaRPr lang="tr-TR" sz="2300" b="0" i="0" u="none" strike="noStrike" baseline="0" dirty="0">
              <a:solidFill>
                <a:srgbClr val="000000"/>
              </a:solidFill>
              <a:latin typeface="Arial Narrow" panose="020B0606020202030204" pitchFamily="34" charset="0"/>
            </a:endParaRPr>
          </a:p>
          <a:p>
            <a:pPr lvl="1"/>
            <a:r>
              <a:rPr lang="tr-TR" sz="2300" b="1" i="0" u="none" strike="noStrike" baseline="0" dirty="0">
                <a:solidFill>
                  <a:srgbClr val="DA0000"/>
                </a:solidFill>
                <a:latin typeface="Arial Narrow" panose="020B0606020202030204" pitchFamily="34" charset="0"/>
              </a:rPr>
              <a:t>◊ </a:t>
            </a:r>
            <a:r>
              <a:rPr lang="tr-TR" sz="2300" b="0" i="0" u="none" strike="noStrike" baseline="0" dirty="0">
                <a:solidFill>
                  <a:srgbClr val="000000"/>
                </a:solidFill>
                <a:latin typeface="Arial Narrow" panose="020B0606020202030204" pitchFamily="34" charset="0"/>
              </a:rPr>
              <a:t>18 yaşından önce evlenenler,</a:t>
            </a:r>
            <a:endParaRPr lang="tr-TR" sz="2300" b="0" i="0" u="none" strike="noStrike" baseline="0" dirty="0">
              <a:solidFill>
                <a:srgbClr val="000000"/>
              </a:solidFill>
              <a:latin typeface="Arial Narrow" panose="020B0606020202030204" pitchFamily="34" charset="0"/>
            </a:endParaRPr>
          </a:p>
          <a:p>
            <a:pPr lvl="1"/>
            <a:r>
              <a:rPr lang="tr-TR" sz="2300" b="1" i="0" u="none" strike="noStrike" baseline="0" dirty="0">
                <a:solidFill>
                  <a:srgbClr val="DA0000"/>
                </a:solidFill>
                <a:latin typeface="Arial Narrow" panose="020B0606020202030204" pitchFamily="34" charset="0"/>
              </a:rPr>
              <a:t>◊ </a:t>
            </a:r>
            <a:r>
              <a:rPr lang="tr-TR" sz="2300" b="0" i="0" u="none" strike="noStrike" baseline="0" dirty="0">
                <a:solidFill>
                  <a:srgbClr val="000000"/>
                </a:solidFill>
                <a:latin typeface="Arial Narrow" panose="020B0606020202030204" pitchFamily="34" charset="0"/>
              </a:rPr>
              <a:t>Ücretli bir işte çalışmayanlar,</a:t>
            </a:r>
            <a:endParaRPr lang="tr-TR" sz="2300" b="0" i="0" u="none" strike="noStrike" baseline="0" dirty="0">
              <a:solidFill>
                <a:srgbClr val="000000"/>
              </a:solidFill>
              <a:latin typeface="Arial Narrow" panose="020B0606020202030204" pitchFamily="34" charset="0"/>
            </a:endParaRPr>
          </a:p>
          <a:p>
            <a:pPr lvl="1"/>
            <a:r>
              <a:rPr lang="tr-TR" sz="2300" b="1" i="0" u="none" strike="noStrike" baseline="0" dirty="0">
                <a:solidFill>
                  <a:srgbClr val="DA0000"/>
                </a:solidFill>
                <a:latin typeface="Arial Narrow" panose="020B0606020202030204" pitchFamily="34" charset="0"/>
              </a:rPr>
              <a:t>◊ </a:t>
            </a:r>
            <a:r>
              <a:rPr lang="tr-TR" sz="2300" b="0" i="0" u="none" strike="noStrike" baseline="0" dirty="0">
                <a:solidFill>
                  <a:srgbClr val="000000"/>
                </a:solidFill>
                <a:latin typeface="Arial Narrow" panose="020B0606020202030204" pitchFamily="34" charset="0"/>
              </a:rPr>
              <a:t>Düşük refah düzeyine sahip olanlar  </a:t>
            </a:r>
            <a:endParaRPr lang="tr-TR" sz="2300" b="0" i="0" u="none" strike="noStrike" baseline="0" dirty="0">
              <a:solidFill>
                <a:srgbClr val="000000"/>
              </a:solidFill>
              <a:latin typeface="Arial Narrow" panose="020B0606020202030204" pitchFamily="34" charset="0"/>
            </a:endParaRPr>
          </a:p>
          <a:p>
            <a:pPr marL="457200" lvl="1" indent="0">
              <a:buNone/>
            </a:pPr>
            <a:r>
              <a:rPr lang="tr-TR" sz="1700" b="0" i="0" u="none" strike="noStrike" baseline="0" dirty="0">
                <a:solidFill>
                  <a:srgbClr val="000000"/>
                </a:solidFill>
                <a:latin typeface="Arial Narrow" panose="020B0606020202030204" pitchFamily="34" charset="0"/>
              </a:rPr>
              <a:t>(T.C. Aile ve Sosyal Hizmetler Bakanlığı , Kadına Yönelik Şiddetle Mücadele IV.  Ulusal Eylem Planı (2021-2025) </a:t>
            </a:r>
            <a:r>
              <a:rPr lang="tr-TR" sz="1700" b="0" i="0" u="none" strike="noStrike" baseline="0" dirty="0">
                <a:solidFill>
                  <a:schemeClr val="tx1"/>
                </a:solidFill>
                <a:latin typeface="Arial Narrow" panose="020B0606020202030204" pitchFamily="34" charset="0"/>
              </a:rPr>
              <a:t>Ankara, 2021</a:t>
            </a:r>
            <a:r>
              <a:rPr lang="tr-TR" sz="1700" b="0" i="0" u="none" strike="noStrike" baseline="0" dirty="0">
                <a:solidFill>
                  <a:srgbClr val="4D4D4D"/>
                </a:solidFill>
                <a:latin typeface="Arial Narrow" panose="020B0606020202030204" pitchFamily="34" charset="0"/>
              </a:rPr>
              <a:t>)</a:t>
            </a:r>
            <a:endParaRPr lang="tr-TR" sz="1700" b="0" i="0" u="none" strike="noStrike" baseline="0" dirty="0">
              <a:solidFill>
                <a:srgbClr val="4D4D4D"/>
              </a:solidFill>
              <a:latin typeface="Arial Narrow" panose="020B0606020202030204" pitchFamily="34" charset="0"/>
            </a:endParaRP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1"/>
            <a:ext cx="10396882" cy="1035424"/>
          </a:xfrm>
        </p:spPr>
        <p:txBody>
          <a:bodyPr>
            <a:normAutofit/>
          </a:bodyPr>
          <a:lstStyle/>
          <a:p>
            <a:r>
              <a:rPr lang="tr-TR" sz="4400" dirty="0"/>
              <a:t>En önemli </a:t>
            </a:r>
            <a:r>
              <a:rPr lang="tr-TR" sz="4400" dirty="0" err="1"/>
              <a:t>şİddet</a:t>
            </a:r>
            <a:r>
              <a:rPr lang="tr-TR" sz="4400" dirty="0"/>
              <a:t> </a:t>
            </a:r>
            <a:r>
              <a:rPr lang="tr-TR" sz="4400" dirty="0" err="1"/>
              <a:t>kaynağI</a:t>
            </a:r>
            <a:endParaRPr lang="tr-TR" sz="4400" dirty="0"/>
          </a:p>
        </p:txBody>
      </p:sp>
      <p:sp>
        <p:nvSpPr>
          <p:cNvPr id="3" name="İçerik Yer Tutucusu 2"/>
          <p:cNvSpPr>
            <a:spLocks noGrp="1"/>
          </p:cNvSpPr>
          <p:nvPr>
            <p:ph sz="quarter" idx="13"/>
          </p:nvPr>
        </p:nvSpPr>
        <p:spPr>
          <a:xfrm>
            <a:off x="687976" y="2036502"/>
            <a:ext cx="10394707" cy="3311189"/>
          </a:xfrm>
        </p:spPr>
        <p:txBody>
          <a:bodyPr/>
          <a:lstStyle/>
          <a:p>
            <a:pPr algn="ctr">
              <a:buNone/>
            </a:pPr>
            <a:r>
              <a:rPr lang="tr-TR" sz="2000" dirty="0">
                <a:latin typeface="Arial Narrow" panose="020B0606020202030204" pitchFamily="34" charset="0"/>
              </a:rPr>
              <a:t>Toplumsal cinsiyet algılarımıza dayanan eşit olmayan güç ilişkileri, </a:t>
            </a:r>
            <a:endParaRPr lang="tr-TR" sz="2000" dirty="0">
              <a:latin typeface="Arial Narrow" panose="020B0606020202030204" pitchFamily="34" charset="0"/>
            </a:endParaRPr>
          </a:p>
          <a:p>
            <a:pPr algn="ctr">
              <a:buNone/>
            </a:pPr>
            <a:r>
              <a:rPr lang="tr-TR" sz="2000" dirty="0">
                <a:latin typeface="Arial Narrow" panose="020B0606020202030204" pitchFamily="34" charset="0"/>
              </a:rPr>
              <a:t>diğer bir deyişle…</a:t>
            </a:r>
            <a:endParaRPr lang="tr-TR" sz="2000" dirty="0">
              <a:latin typeface="Arial Narrow" panose="020B0606020202030204" pitchFamily="34" charset="0"/>
            </a:endParaRPr>
          </a:p>
          <a:p>
            <a:pPr algn="ctr">
              <a:buNone/>
            </a:pPr>
            <a:r>
              <a:rPr lang="tr-TR" sz="4800" dirty="0"/>
              <a:t>	</a:t>
            </a:r>
            <a:r>
              <a:rPr lang="tr-TR" sz="4800" i="1" dirty="0">
                <a:solidFill>
                  <a:srgbClr val="FF0000"/>
                </a:solidFill>
              </a:rPr>
              <a:t>TOPLUMSAL CİNSİYET   EŞİTSİZLİĞİ</a:t>
            </a:r>
            <a:endParaRPr lang="tr-TR" sz="4800" i="1" dirty="0">
              <a:solidFill>
                <a:srgbClr val="FF0000"/>
              </a:solidFill>
            </a:endParaRPr>
          </a:p>
          <a:p>
            <a:pPr marL="0" indent="0" algn="ctr">
              <a:buNone/>
            </a:pPr>
            <a:r>
              <a:rPr lang="tr-TR" dirty="0"/>
              <a:t>Dolayısıyla çözüm eşitsizlikleri ortadan kaldırmakta</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1"/>
            <a:ext cx="10396882" cy="945776"/>
          </a:xfrm>
        </p:spPr>
        <p:txBody>
          <a:bodyPr>
            <a:normAutofit/>
          </a:bodyPr>
          <a:lstStyle/>
          <a:p>
            <a:r>
              <a:rPr lang="tr-TR" sz="4400" b="1" dirty="0"/>
              <a:t>TOPLUMSAL CİNSİYET </a:t>
            </a:r>
            <a:r>
              <a:rPr lang="tr-TR" sz="2800" dirty="0"/>
              <a:t>(KA-DER, 2013)</a:t>
            </a:r>
            <a:endParaRPr lang="tr-TR" sz="2800" dirty="0"/>
          </a:p>
        </p:txBody>
      </p:sp>
      <p:sp>
        <p:nvSpPr>
          <p:cNvPr id="3" name="İçerik Yer Tutucusu 2"/>
          <p:cNvSpPr>
            <a:spLocks noGrp="1"/>
          </p:cNvSpPr>
          <p:nvPr>
            <p:ph sz="quarter" idx="13"/>
          </p:nvPr>
        </p:nvSpPr>
        <p:spPr>
          <a:xfrm>
            <a:off x="685800" y="1837766"/>
            <a:ext cx="10394707" cy="3536820"/>
          </a:xfrm>
        </p:spPr>
        <p:txBody>
          <a:bodyPr>
            <a:normAutofit/>
          </a:bodyPr>
          <a:lstStyle/>
          <a:p>
            <a:r>
              <a:rPr lang="tr-TR" sz="2000" b="1" dirty="0">
                <a:solidFill>
                  <a:schemeClr val="accent1"/>
                </a:solidFill>
                <a:latin typeface="Arial Narrow" panose="020B0606020202030204" pitchFamily="34" charset="0"/>
              </a:rPr>
              <a:t>Biyolojik cinsiyet</a:t>
            </a:r>
            <a:r>
              <a:rPr lang="tr-TR" sz="2000" dirty="0">
                <a:latin typeface="Arial Narrow" panose="020B0606020202030204" pitchFamily="34" charset="0"/>
              </a:rPr>
              <a:t>, kadın ve erkeklerin doğuştan gelen ve üreme fonksiyonu ile ilgili biyolojik özelliklerini tanımlar. </a:t>
            </a:r>
            <a:endParaRPr lang="tr-TR" sz="2000" dirty="0">
              <a:latin typeface="Arial Narrow" panose="020B0606020202030204" pitchFamily="34" charset="0"/>
            </a:endParaRPr>
          </a:p>
          <a:p>
            <a:r>
              <a:rPr lang="tr-TR" sz="2000" b="1" dirty="0">
                <a:solidFill>
                  <a:schemeClr val="accent1"/>
                </a:solidFill>
                <a:latin typeface="Arial Narrow" panose="020B0606020202030204" pitchFamily="34" charset="0"/>
              </a:rPr>
              <a:t>Toplumsal cinsiyet </a:t>
            </a:r>
            <a:r>
              <a:rPr lang="tr-TR" sz="2000" dirty="0">
                <a:latin typeface="Arial Narrow" panose="020B0606020202030204" pitchFamily="34" charset="0"/>
              </a:rPr>
              <a:t>toplumun biyolojik cinsiyetimize, kadın ve erkek olmaya yüklediği farklı anlamlara, kadın ve erkek olarak nasıl davranması ve ne yapması, ne gibi roller üstlenmesi gerektiğine ilişkin beklentilere ilişkindir. </a:t>
            </a:r>
            <a:endParaRPr lang="tr-TR" sz="2000" dirty="0">
              <a:latin typeface="Arial Narrow" panose="020B0606020202030204" pitchFamily="34" charset="0"/>
            </a:endParaRPr>
          </a:p>
          <a:p>
            <a:r>
              <a:rPr lang="tr-TR" sz="2000" b="1" dirty="0">
                <a:solidFill>
                  <a:schemeClr val="accent1"/>
                </a:solidFill>
                <a:latin typeface="Arial Narrow" panose="020B0606020202030204" pitchFamily="34" charset="0"/>
              </a:rPr>
              <a:t>Toplumsal cinsiyet rolleri</a:t>
            </a:r>
            <a:r>
              <a:rPr lang="tr-TR" sz="2000" dirty="0">
                <a:solidFill>
                  <a:schemeClr val="accent1"/>
                </a:solidFill>
                <a:latin typeface="Arial Narrow" panose="020B0606020202030204" pitchFamily="34" charset="0"/>
              </a:rPr>
              <a:t> </a:t>
            </a:r>
            <a:r>
              <a:rPr lang="tr-TR" sz="2000" dirty="0">
                <a:latin typeface="Arial Narrow" panose="020B0606020202030204" pitchFamily="34" charset="0"/>
              </a:rPr>
              <a:t>çocukluktan itibaren sosyalleşme süreçleri ile öğrenilir. Bu roller toplumdan topluma ve zaman içinde değişim gösterebilir</a:t>
            </a:r>
            <a:endParaRPr lang="tr-TR" sz="2000" dirty="0">
              <a:latin typeface="Arial Narrow" panose="020B0606020202030204" pitchFamily="34" charset="0"/>
            </a:endParaRP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0"/>
            <a:ext cx="10396882" cy="797615"/>
          </a:xfrm>
        </p:spPr>
        <p:txBody>
          <a:bodyPr>
            <a:normAutofit fontScale="90000"/>
          </a:bodyPr>
          <a:lstStyle/>
          <a:p>
            <a:r>
              <a:rPr lang="tr-TR" sz="4900" b="1" dirty="0"/>
              <a:t>TOPLUMSAL CİNSİYET EŞİTLİĞİ </a:t>
            </a:r>
            <a:r>
              <a:rPr lang="tr-TR" sz="4400" dirty="0"/>
              <a:t>(KA-DER, 2013).</a:t>
            </a:r>
            <a:br>
              <a:rPr lang="tr-TR" sz="4400" dirty="0"/>
            </a:br>
            <a:endParaRPr lang="tr-TR" dirty="0"/>
          </a:p>
        </p:txBody>
      </p:sp>
      <p:sp>
        <p:nvSpPr>
          <p:cNvPr id="3" name="İçerik Yer Tutucusu 2"/>
          <p:cNvSpPr>
            <a:spLocks noGrp="1"/>
          </p:cNvSpPr>
          <p:nvPr>
            <p:ph sz="quarter" idx="13"/>
          </p:nvPr>
        </p:nvSpPr>
        <p:spPr>
          <a:xfrm>
            <a:off x="685800" y="1353672"/>
            <a:ext cx="10394707" cy="4020914"/>
          </a:xfrm>
        </p:spPr>
        <p:txBody>
          <a:bodyPr>
            <a:normAutofit fontScale="92500"/>
          </a:bodyPr>
          <a:lstStyle/>
          <a:p>
            <a:r>
              <a:rPr lang="tr-TR" sz="2000" b="1" dirty="0">
                <a:solidFill>
                  <a:schemeClr val="accent1"/>
                </a:solidFill>
                <a:latin typeface="Arial Narrow" panose="020B0606020202030204" pitchFamily="34" charset="0"/>
              </a:rPr>
              <a:t>Toplumsal Cinsiyet Eşitliği:</a:t>
            </a:r>
            <a:r>
              <a:rPr lang="tr-TR" sz="2000" b="1" dirty="0">
                <a:latin typeface="Arial Narrow" panose="020B0606020202030204" pitchFamily="34" charset="0"/>
              </a:rPr>
              <a:t> </a:t>
            </a:r>
            <a:r>
              <a:rPr lang="tr-TR" sz="2000" dirty="0">
                <a:latin typeface="Arial Narrow" panose="020B0606020202030204" pitchFamily="34" charset="0"/>
              </a:rPr>
              <a:t>Kadın ve erkeklerin yasalarla tanımlanmış ve toplumsal olarak kabul gören eşit haklara sahip olması; haklarını kullanma, karar verme, seçme, fırsat ve kaynakları kullanma ve hizmetleri elde etmede </a:t>
            </a:r>
            <a:r>
              <a:rPr lang="tr-TR" sz="2000" b="1" dirty="0">
                <a:solidFill>
                  <a:schemeClr val="accent1"/>
                </a:solidFill>
                <a:latin typeface="Arial Narrow" panose="020B0606020202030204" pitchFamily="34" charset="0"/>
              </a:rPr>
              <a:t>fiilen eşit </a:t>
            </a:r>
            <a:r>
              <a:rPr lang="tr-TR" sz="2000" dirty="0">
                <a:latin typeface="Arial Narrow" panose="020B0606020202030204" pitchFamily="34" charset="0"/>
              </a:rPr>
              <a:t>olması durumudur. </a:t>
            </a:r>
            <a:endParaRPr lang="tr-TR" sz="2000" dirty="0">
              <a:latin typeface="Arial Narrow" panose="020B0606020202030204" pitchFamily="34" charset="0"/>
            </a:endParaRPr>
          </a:p>
          <a:p>
            <a:r>
              <a:rPr lang="tr-TR" sz="2000" dirty="0">
                <a:latin typeface="Arial Narrow" panose="020B0606020202030204" pitchFamily="34" charset="0"/>
              </a:rPr>
              <a:t>Eşitlik </a:t>
            </a:r>
            <a:r>
              <a:rPr lang="tr-TR" sz="2000" b="1" dirty="0">
                <a:solidFill>
                  <a:schemeClr val="accent1"/>
                </a:solidFill>
                <a:latin typeface="Arial Narrow" panose="020B0606020202030204" pitchFamily="34" charset="0"/>
              </a:rPr>
              <a:t>kadın ve erkeklerin aynılaşması anlamına gelmez</a:t>
            </a:r>
            <a:r>
              <a:rPr lang="tr-TR" sz="2000" dirty="0">
                <a:latin typeface="Arial Narrow" panose="020B0606020202030204" pitchFamily="34" charset="0"/>
              </a:rPr>
              <a:t>, </a:t>
            </a:r>
            <a:endParaRPr lang="tr-TR" sz="2000" dirty="0">
              <a:latin typeface="Arial Narrow" panose="020B0606020202030204" pitchFamily="34" charset="0"/>
            </a:endParaRPr>
          </a:p>
          <a:p>
            <a:r>
              <a:rPr lang="tr-TR" sz="2000" dirty="0">
                <a:latin typeface="Arial Narrow" panose="020B0606020202030204" pitchFamily="34" charset="0"/>
              </a:rPr>
              <a:t>eşitliği sağlamaya yönelik </a:t>
            </a:r>
            <a:r>
              <a:rPr lang="tr-TR" sz="2000" b="1" dirty="0">
                <a:solidFill>
                  <a:schemeClr val="accent1"/>
                </a:solidFill>
                <a:latin typeface="Arial Narrow" panose="020B0606020202030204" pitchFamily="34" charset="0"/>
              </a:rPr>
              <a:t>politika ve uygulamalarda </a:t>
            </a:r>
            <a:r>
              <a:rPr lang="tr-TR" sz="2000" dirty="0">
                <a:latin typeface="Arial Narrow" panose="020B0606020202030204" pitchFamily="34" charset="0"/>
              </a:rPr>
              <a:t>kadın ve erkeklerin </a:t>
            </a:r>
            <a:r>
              <a:rPr lang="tr-TR" sz="2000" b="1" dirty="0">
                <a:solidFill>
                  <a:schemeClr val="accent1"/>
                </a:solidFill>
                <a:latin typeface="Arial Narrow" panose="020B0606020202030204" pitchFamily="34" charset="0"/>
              </a:rPr>
              <a:t>farklı toplumsal cinsiyet rollerinin</a:t>
            </a:r>
            <a:r>
              <a:rPr lang="tr-TR" sz="2000" dirty="0">
                <a:latin typeface="Arial Narrow" panose="020B0606020202030204" pitchFamily="34" charset="0"/>
              </a:rPr>
              <a:t> göz önüne alınması gerekir. </a:t>
            </a:r>
            <a:endParaRPr lang="tr-TR" sz="2000" dirty="0">
              <a:latin typeface="Arial Narrow" panose="020B0606020202030204" pitchFamily="34" charset="0"/>
            </a:endParaRPr>
          </a:p>
          <a:p>
            <a:r>
              <a:rPr lang="tr-TR" sz="2000" dirty="0">
                <a:latin typeface="Arial Narrow" panose="020B0606020202030204" pitchFamily="34" charset="0"/>
              </a:rPr>
              <a:t>Uygulanan her plan, politika ve proje, TCE sağlamak için kadın ve erkeklerin farklı TC rollerinden kaynaklanan deneyimlerini, ihtiyaçlarını ve önceliklerini hesaba katmak durumundadır. Buna </a:t>
            </a:r>
            <a:r>
              <a:rPr lang="tr-TR" sz="2000" b="1" dirty="0">
                <a:solidFill>
                  <a:schemeClr val="accent1"/>
                </a:solidFill>
                <a:latin typeface="Arial Narrow" panose="020B0606020202030204" pitchFamily="34" charset="0"/>
              </a:rPr>
              <a:t>toplumsal cinsiyetin </a:t>
            </a:r>
            <a:r>
              <a:rPr lang="tr-TR" sz="2000" b="1" dirty="0" err="1">
                <a:solidFill>
                  <a:schemeClr val="accent1"/>
                </a:solidFill>
                <a:latin typeface="Arial Narrow" panose="020B0606020202030204" pitchFamily="34" charset="0"/>
              </a:rPr>
              <a:t>anaakımlaştırIlması</a:t>
            </a:r>
            <a:r>
              <a:rPr lang="tr-TR" sz="2000" dirty="0">
                <a:latin typeface="Arial Narrow" panose="020B0606020202030204" pitchFamily="34" charset="0"/>
              </a:rPr>
              <a:t> denmektedir. </a:t>
            </a:r>
            <a:endParaRPr lang="tr-TR" sz="2000" dirty="0">
              <a:latin typeface="Arial Narrow" panose="020B0606020202030204" pitchFamily="34" charset="0"/>
            </a:endParaRPr>
          </a:p>
          <a:p>
            <a:pPr marL="0" indent="0">
              <a:buNone/>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259976"/>
            <a:ext cx="10396882" cy="1057837"/>
          </a:xfrm>
        </p:spPr>
        <p:txBody>
          <a:bodyPr>
            <a:normAutofit fontScale="90000"/>
          </a:bodyPr>
          <a:lstStyle/>
          <a:p>
            <a:r>
              <a:rPr lang="tr-TR" sz="4000" dirty="0"/>
              <a:t>EŞİTLİĞİ  KENDİ HAYATIMIZDA NASIL DENEYİMLİYORUZ?</a:t>
            </a:r>
            <a:endParaRPr lang="tr-TR" sz="4000" dirty="0"/>
          </a:p>
        </p:txBody>
      </p:sp>
      <p:sp>
        <p:nvSpPr>
          <p:cNvPr id="3" name="İçerik Yer Tutucusu 2"/>
          <p:cNvSpPr>
            <a:spLocks noGrp="1"/>
          </p:cNvSpPr>
          <p:nvPr>
            <p:ph sz="quarter" idx="13"/>
          </p:nvPr>
        </p:nvSpPr>
        <p:spPr>
          <a:xfrm>
            <a:off x="770965" y="1111624"/>
            <a:ext cx="10309542" cy="4262961"/>
          </a:xfrm>
        </p:spPr>
        <p:txBody>
          <a:bodyPr>
            <a:normAutofit fontScale="92500" lnSpcReduction="20000"/>
          </a:bodyPr>
          <a:lstStyle/>
          <a:p>
            <a:pPr>
              <a:buFont typeface="Wingdings" panose="05000000000000000000" pitchFamily="2" charset="2"/>
              <a:buChar char="Ø"/>
            </a:pPr>
            <a:r>
              <a:rPr lang="tr-TR" dirty="0"/>
              <a:t>Bebekliğinizde size pembe AİLENİN erkek ÇOCUKLARINA mavi giydirdiler mi?</a:t>
            </a:r>
            <a:endParaRPr lang="tr-TR" dirty="0"/>
          </a:p>
          <a:p>
            <a:pPr>
              <a:buFont typeface="Wingdings" panose="05000000000000000000" pitchFamily="2" charset="2"/>
              <a:buChar char="Ø"/>
            </a:pPr>
            <a:r>
              <a:rPr lang="tr-TR" dirty="0"/>
              <a:t>Sizin elinize oyuncak bebekler verilirken AİLENİN erkek ÇOCUKLARINA tabanca /tüfek verildi mi?</a:t>
            </a:r>
            <a:endParaRPr lang="tr-TR" dirty="0"/>
          </a:p>
          <a:p>
            <a:pPr>
              <a:buFont typeface="Wingdings" panose="05000000000000000000" pitchFamily="2" charset="2"/>
              <a:buChar char="Ø"/>
            </a:pPr>
            <a:r>
              <a:rPr lang="tr-TR" dirty="0"/>
              <a:t>Evin erkeklerine hizmet etmenin göreviniz olduğu söylendi mi?</a:t>
            </a:r>
            <a:endParaRPr lang="tr-TR" dirty="0"/>
          </a:p>
          <a:p>
            <a:pPr>
              <a:buFont typeface="Wingdings" panose="05000000000000000000" pitchFamily="2" charset="2"/>
              <a:buChar char="Ø"/>
            </a:pPr>
            <a:r>
              <a:rPr lang="tr-TR" dirty="0"/>
              <a:t>karanlık olmadan evde olmaya zorlandınız mı? ŞİMDİ DE ŞARTLAR SİZİ ZORLUYOR MU?</a:t>
            </a:r>
            <a:endParaRPr lang="tr-TR" dirty="0"/>
          </a:p>
          <a:p>
            <a:pPr>
              <a:buFont typeface="Wingdings" panose="05000000000000000000" pitchFamily="2" charset="2"/>
              <a:buChar char="Ø"/>
            </a:pPr>
            <a:r>
              <a:rPr lang="tr-TR" dirty="0"/>
              <a:t>Ailenizden uzakta bir kentte okumanıza engel olmaya çalışıldı mı?</a:t>
            </a:r>
            <a:endParaRPr lang="tr-TR" dirty="0"/>
          </a:p>
          <a:p>
            <a:pPr>
              <a:buFont typeface="Wingdings" panose="05000000000000000000" pitchFamily="2" charset="2"/>
              <a:buChar char="Ø"/>
            </a:pPr>
            <a:r>
              <a:rPr lang="tr-TR" dirty="0"/>
              <a:t>Namusunuzdan Ailenizin erkeklerinin sorumlu olduğu hissettirildi mi?</a:t>
            </a:r>
            <a:endParaRPr lang="tr-TR" dirty="0"/>
          </a:p>
          <a:p>
            <a:pPr>
              <a:buFont typeface="Wingdings" panose="05000000000000000000" pitchFamily="2" charset="2"/>
              <a:buChar char="Ø"/>
            </a:pPr>
            <a:r>
              <a:rPr lang="tr-TR" dirty="0"/>
              <a:t>Okuduğunuz okullarda erkek öğrencilere ayrıcalık yapıldığını düşündüğünüz oldu mu?</a:t>
            </a:r>
            <a:endParaRPr lang="tr-TR" dirty="0"/>
          </a:p>
          <a:p>
            <a:pPr>
              <a:buFont typeface="Wingdings" panose="05000000000000000000" pitchFamily="2" charset="2"/>
              <a:buChar char="Ø"/>
            </a:pPr>
            <a:r>
              <a:rPr lang="tr-TR" dirty="0"/>
              <a:t>Hocalarınızdan kadınlar aleyhine önyargı içeren bir davranışla, bir sözle karşılaştınız mı?</a:t>
            </a:r>
            <a:endParaRPr lang="tr-TR" dirty="0"/>
          </a:p>
          <a:p>
            <a:pPr>
              <a:buFont typeface="Wingdings" panose="05000000000000000000" pitchFamily="2" charset="2"/>
              <a:buChar char="Ø"/>
            </a:pPr>
            <a:r>
              <a:rPr lang="tr-TR" dirty="0"/>
              <a:t>ERKEK ARKADAŞLARINIZDAN KENDİNİZİ ZAYIF CİNS OLARAK HİSSETTİREN DAVRANIŞLAR GÖRDÜNÜZ MÜ?</a:t>
            </a:r>
            <a:endParaRPr lang="tr-TR" dirty="0"/>
          </a:p>
          <a:p>
            <a:pPr>
              <a:buFont typeface="Wingdings" panose="05000000000000000000" pitchFamily="2" charset="2"/>
              <a:buChar char="Ø"/>
            </a:pPr>
            <a:r>
              <a:rPr lang="tr-TR" dirty="0"/>
              <a:t>Dünyaya KADIN olarak geldiğinize esef etmenize neden olan anlar yaşıyor musunuz?</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1"/>
            <a:ext cx="10396882" cy="712694"/>
          </a:xfrm>
        </p:spPr>
        <p:txBody>
          <a:bodyPr>
            <a:normAutofit/>
          </a:bodyPr>
          <a:lstStyle/>
          <a:p>
            <a:r>
              <a:rPr lang="tr-TR" sz="4400" dirty="0"/>
              <a:t>Toplumsal cinsiyet sosyolojisi</a:t>
            </a:r>
            <a:endParaRPr lang="tr-TR" sz="4400" dirty="0"/>
          </a:p>
        </p:txBody>
      </p:sp>
      <p:sp>
        <p:nvSpPr>
          <p:cNvPr id="3" name="İçerik Yer Tutucusu 2"/>
          <p:cNvSpPr>
            <a:spLocks noGrp="1"/>
          </p:cNvSpPr>
          <p:nvPr>
            <p:ph sz="quarter" idx="13"/>
          </p:nvPr>
        </p:nvSpPr>
        <p:spPr>
          <a:xfrm>
            <a:off x="685800" y="1398496"/>
            <a:ext cx="10394707" cy="3976090"/>
          </a:xfrm>
        </p:spPr>
        <p:txBody>
          <a:bodyPr>
            <a:normAutofit/>
          </a:bodyPr>
          <a:lstStyle/>
          <a:p>
            <a:pPr algn="l"/>
            <a:r>
              <a:rPr lang="tr-TR" b="1" i="0" dirty="0">
                <a:solidFill>
                  <a:srgbClr val="202122"/>
                </a:solidFill>
                <a:effectLst/>
                <a:latin typeface="Arial Narrow" panose="020B0606020202030204" pitchFamily="34" charset="0"/>
              </a:rPr>
              <a:t>Toplumsal cinsiyet sosyolojisi</a:t>
            </a:r>
            <a:r>
              <a:rPr lang="tr-TR" b="0" i="0" dirty="0">
                <a:solidFill>
                  <a:srgbClr val="202122"/>
                </a:solidFill>
                <a:effectLst/>
                <a:latin typeface="Arial Narrow" panose="020B0606020202030204" pitchFamily="34" charset="0"/>
              </a:rPr>
              <a:t>, </a:t>
            </a:r>
            <a:r>
              <a:rPr lang="tr-TR" b="0" i="0" u="none" strike="noStrike" dirty="0">
                <a:solidFill>
                  <a:srgbClr val="3366CC"/>
                </a:solidFill>
                <a:effectLst/>
                <a:latin typeface="Arial Narrow" panose="020B0606020202030204" pitchFamily="34" charset="0"/>
                <a:hlinkClick r:id="rId1" tooltip="Kadın"/>
              </a:rPr>
              <a:t>kadın</a:t>
            </a:r>
            <a:r>
              <a:rPr lang="tr-TR" b="0" i="0" dirty="0">
                <a:solidFill>
                  <a:srgbClr val="202122"/>
                </a:solidFill>
                <a:effectLst/>
                <a:latin typeface="Arial Narrow" panose="020B0606020202030204" pitchFamily="34" charset="0"/>
              </a:rPr>
              <a:t> ve </a:t>
            </a:r>
            <a:r>
              <a:rPr lang="tr-TR" b="0" i="0" u="none" strike="noStrike" dirty="0">
                <a:solidFill>
                  <a:srgbClr val="3366CC"/>
                </a:solidFill>
                <a:effectLst/>
                <a:latin typeface="Arial Narrow" panose="020B0606020202030204" pitchFamily="34" charset="0"/>
                <a:hlinkClick r:id="rId2" tooltip="Erkek"/>
              </a:rPr>
              <a:t>erkek</a:t>
            </a:r>
            <a:r>
              <a:rPr lang="tr-TR" b="0" i="0" dirty="0">
                <a:solidFill>
                  <a:srgbClr val="202122"/>
                </a:solidFill>
                <a:effectLst/>
                <a:latin typeface="Arial Narrow" panose="020B0606020202030204" pitchFamily="34" charset="0"/>
              </a:rPr>
              <a:t> arasındaki </a:t>
            </a:r>
            <a:r>
              <a:rPr lang="tr-TR" b="0" i="0" dirty="0" err="1">
                <a:solidFill>
                  <a:srgbClr val="202122"/>
                </a:solidFill>
                <a:effectLst/>
                <a:latin typeface="Arial Narrow" panose="020B0606020202030204" pitchFamily="34" charset="0"/>
              </a:rPr>
              <a:t>farkılılıkların</a:t>
            </a:r>
            <a:r>
              <a:rPr lang="tr-TR" b="0" i="0" dirty="0">
                <a:solidFill>
                  <a:srgbClr val="202122"/>
                </a:solidFill>
                <a:effectLst/>
                <a:latin typeface="Arial Narrow" panose="020B0606020202030204" pitchFamily="34" charset="0"/>
              </a:rPr>
              <a:t> </a:t>
            </a:r>
            <a:r>
              <a:rPr lang="tr-TR" b="0" i="0" u="none" strike="noStrike" dirty="0">
                <a:solidFill>
                  <a:srgbClr val="3366CC"/>
                </a:solidFill>
                <a:effectLst/>
                <a:latin typeface="Arial Narrow" panose="020B0606020202030204" pitchFamily="34" charset="0"/>
                <a:hlinkClick r:id="rId3" tooltip="Kültür"/>
              </a:rPr>
              <a:t>kültürel</a:t>
            </a:r>
            <a:r>
              <a:rPr lang="tr-TR" b="0" i="0" dirty="0">
                <a:solidFill>
                  <a:srgbClr val="202122"/>
                </a:solidFill>
                <a:effectLst/>
                <a:latin typeface="Arial Narrow" panose="020B0606020202030204" pitchFamily="34" charset="0"/>
              </a:rPr>
              <a:t> ve </a:t>
            </a:r>
            <a:r>
              <a:rPr lang="tr-TR" b="0" i="0" u="none" strike="noStrike" dirty="0">
                <a:solidFill>
                  <a:srgbClr val="3366CC"/>
                </a:solidFill>
                <a:effectLst/>
                <a:latin typeface="Arial Narrow" panose="020B0606020202030204" pitchFamily="34" charset="0"/>
                <a:hlinkClick r:id="rId4" tooltip="Sosyoloji"/>
              </a:rPr>
              <a:t>toplumsal</a:t>
            </a:r>
            <a:r>
              <a:rPr lang="tr-TR" b="0" i="0" dirty="0">
                <a:solidFill>
                  <a:srgbClr val="202122"/>
                </a:solidFill>
                <a:effectLst/>
                <a:latin typeface="Arial Narrow" panose="020B0606020202030204" pitchFamily="34" charset="0"/>
              </a:rPr>
              <a:t> olarak nasıl kurulduğunu, kadın ve erkeğin </a:t>
            </a:r>
            <a:r>
              <a:rPr lang="tr-TR" b="0" i="0" u="none" strike="noStrike" dirty="0">
                <a:solidFill>
                  <a:srgbClr val="3366CC"/>
                </a:solidFill>
                <a:effectLst/>
                <a:latin typeface="Arial Narrow" panose="020B0606020202030204" pitchFamily="34" charset="0"/>
                <a:hlinkClick r:id="rId5" tooltip="Sosyal yapı"/>
              </a:rPr>
              <a:t>sosyal yapı</a:t>
            </a:r>
            <a:r>
              <a:rPr lang="tr-TR" b="0" i="0" dirty="0">
                <a:solidFill>
                  <a:srgbClr val="202122"/>
                </a:solidFill>
                <a:effectLst/>
                <a:latin typeface="Arial Narrow" panose="020B0606020202030204" pitchFamily="34" charset="0"/>
              </a:rPr>
              <a:t> içindeki durumlarını, kadınlık ve erkeklik </a:t>
            </a:r>
            <a:r>
              <a:rPr lang="tr-TR" b="0" i="0" u="none" strike="noStrike" dirty="0">
                <a:solidFill>
                  <a:srgbClr val="3366CC"/>
                </a:solidFill>
                <a:effectLst/>
                <a:latin typeface="Arial Narrow" panose="020B0606020202030204" pitchFamily="34" charset="0"/>
                <a:hlinkClick r:id="rId6" tooltip="Kimlik"/>
              </a:rPr>
              <a:t>kimliğinin</a:t>
            </a:r>
            <a:r>
              <a:rPr lang="tr-TR" b="0" i="0" dirty="0">
                <a:solidFill>
                  <a:srgbClr val="202122"/>
                </a:solidFill>
                <a:effectLst/>
                <a:latin typeface="Arial Narrow" panose="020B0606020202030204" pitchFamily="34" charset="0"/>
              </a:rPr>
              <a:t> oluşum sürecini inceleyen </a:t>
            </a:r>
            <a:r>
              <a:rPr lang="tr-TR" b="0" i="0" u="none" strike="noStrike" dirty="0">
                <a:solidFill>
                  <a:srgbClr val="3366CC"/>
                </a:solidFill>
                <a:effectLst/>
                <a:latin typeface="Arial Narrow" panose="020B0606020202030204" pitchFamily="34" charset="0"/>
                <a:hlinkClick r:id="rId4" tooltip="Sosyoloji"/>
              </a:rPr>
              <a:t>sosyoloji</a:t>
            </a:r>
            <a:r>
              <a:rPr lang="tr-TR" b="0" i="0" dirty="0">
                <a:solidFill>
                  <a:srgbClr val="202122"/>
                </a:solidFill>
                <a:effectLst/>
                <a:latin typeface="Arial Narrow" panose="020B0606020202030204" pitchFamily="34" charset="0"/>
              </a:rPr>
              <a:t> alt dalıdır.</a:t>
            </a:r>
            <a:endParaRPr lang="tr-TR" b="0" i="0" dirty="0">
              <a:solidFill>
                <a:srgbClr val="202122"/>
              </a:solidFill>
              <a:effectLst/>
              <a:latin typeface="Arial Narrow" panose="020B0606020202030204" pitchFamily="34" charset="0"/>
            </a:endParaRPr>
          </a:p>
          <a:p>
            <a:pPr algn="l"/>
            <a:r>
              <a:rPr lang="tr-TR" b="0" i="0" dirty="0">
                <a:solidFill>
                  <a:srgbClr val="202124"/>
                </a:solidFill>
                <a:effectLst/>
                <a:latin typeface="Arial Narrow" panose="020B0606020202030204" pitchFamily="34" charset="0"/>
              </a:rPr>
              <a:t>İlk olarak 1972 yılında </a:t>
            </a:r>
            <a:r>
              <a:rPr lang="tr-TR" b="1" i="0" dirty="0" err="1">
                <a:solidFill>
                  <a:srgbClr val="202124"/>
                </a:solidFill>
                <a:effectLst/>
                <a:latin typeface="Arial Narrow" panose="020B0606020202030204" pitchFamily="34" charset="0"/>
              </a:rPr>
              <a:t>Ann</a:t>
            </a:r>
            <a:r>
              <a:rPr lang="tr-TR" b="1" i="0" dirty="0">
                <a:solidFill>
                  <a:srgbClr val="202124"/>
                </a:solidFill>
                <a:effectLst/>
                <a:latin typeface="Arial Narrow" panose="020B0606020202030204" pitchFamily="34" charset="0"/>
              </a:rPr>
              <a:t> </a:t>
            </a:r>
            <a:r>
              <a:rPr lang="tr-TR" b="1" i="0" dirty="0" err="1">
                <a:solidFill>
                  <a:srgbClr val="202124"/>
                </a:solidFill>
                <a:effectLst/>
                <a:latin typeface="Arial Narrow" panose="020B0606020202030204" pitchFamily="34" charset="0"/>
              </a:rPr>
              <a:t>Oakley</a:t>
            </a:r>
            <a:r>
              <a:rPr lang="tr-TR" b="0" i="0" dirty="0">
                <a:solidFill>
                  <a:srgbClr val="202124"/>
                </a:solidFill>
                <a:effectLst/>
                <a:latin typeface="Arial Narrow" panose="020B0606020202030204" pitchFamily="34" charset="0"/>
              </a:rPr>
              <a:t> tarafından kullanılan kavram, kadın ve erkek arasındaki farklılığın biyolojik unsurlar yanında toplumsal ve kültürel olarak oluşturulduğunu, inşa edildiğini ifade eder .</a:t>
            </a:r>
            <a:endParaRPr lang="tr-TR" b="0" i="0" dirty="0">
              <a:solidFill>
                <a:srgbClr val="202124"/>
              </a:solidFill>
              <a:effectLst/>
              <a:latin typeface="Arial Narrow" panose="020B0606020202030204" pitchFamily="34" charset="0"/>
            </a:endParaRPr>
          </a:p>
          <a:p>
            <a:pPr algn="l"/>
            <a:r>
              <a:rPr lang="tr-TR" sz="1600" b="1" i="1" dirty="0" err="1">
                <a:solidFill>
                  <a:srgbClr val="393E42"/>
                </a:solidFill>
                <a:effectLst/>
                <a:latin typeface="Proxima Nova"/>
              </a:rPr>
              <a:t>Ann</a:t>
            </a:r>
            <a:r>
              <a:rPr lang="tr-TR" sz="1600" b="1" i="1" dirty="0">
                <a:solidFill>
                  <a:srgbClr val="393E42"/>
                </a:solidFill>
                <a:effectLst/>
                <a:latin typeface="Proxima Nova"/>
              </a:rPr>
              <a:t> </a:t>
            </a:r>
            <a:r>
              <a:rPr lang="tr-TR" sz="1600" b="1" i="1" dirty="0" err="1">
                <a:solidFill>
                  <a:srgbClr val="393E42"/>
                </a:solidFill>
                <a:effectLst/>
                <a:latin typeface="Proxima Nova"/>
              </a:rPr>
              <a:t>oakley</a:t>
            </a:r>
            <a:r>
              <a:rPr lang="tr-TR" sz="1600" b="1" i="1" dirty="0">
                <a:solidFill>
                  <a:srgbClr val="393E42"/>
                </a:solidFill>
                <a:effectLst/>
                <a:latin typeface="Proxima Nova"/>
              </a:rPr>
              <a:t>, </a:t>
            </a:r>
            <a:r>
              <a:rPr lang="en-US" sz="1600" b="1" i="1" dirty="0">
                <a:solidFill>
                  <a:srgbClr val="393E42"/>
                </a:solidFill>
                <a:effectLst/>
                <a:latin typeface="Proxima Nova"/>
              </a:rPr>
              <a:t>Sex, Gender and Society (1972)</a:t>
            </a:r>
            <a:r>
              <a:rPr lang="tr-TR" sz="1600" b="1" i="1" dirty="0">
                <a:solidFill>
                  <a:srgbClr val="393E42"/>
                </a:solidFill>
                <a:effectLst/>
                <a:latin typeface="Proxima Nova"/>
              </a:rPr>
              <a:t>, </a:t>
            </a:r>
            <a:r>
              <a:rPr lang="tr-TR" sz="1600" b="1" i="1" dirty="0" err="1">
                <a:solidFill>
                  <a:srgbClr val="393E42"/>
                </a:solidFill>
                <a:effectLst/>
                <a:latin typeface="Proxima Nova"/>
              </a:rPr>
              <a:t>Harper</a:t>
            </a:r>
            <a:r>
              <a:rPr lang="tr-TR" sz="1600" b="1" i="1" dirty="0">
                <a:solidFill>
                  <a:srgbClr val="393E42"/>
                </a:solidFill>
                <a:effectLst/>
                <a:latin typeface="Proxima Nova"/>
              </a:rPr>
              <a:t> </a:t>
            </a:r>
            <a:r>
              <a:rPr lang="tr-TR" sz="1600" b="1" i="1" dirty="0" err="1">
                <a:solidFill>
                  <a:srgbClr val="393E42"/>
                </a:solidFill>
                <a:effectLst/>
                <a:latin typeface="Proxima Nova"/>
              </a:rPr>
              <a:t>and</a:t>
            </a:r>
            <a:r>
              <a:rPr lang="tr-TR" sz="1600" b="1" i="1" dirty="0">
                <a:solidFill>
                  <a:srgbClr val="393E42"/>
                </a:solidFill>
                <a:effectLst/>
                <a:latin typeface="Proxima Nova"/>
              </a:rPr>
              <a:t> </a:t>
            </a:r>
            <a:r>
              <a:rPr lang="tr-TR" sz="1600" b="1" i="1" dirty="0" err="1">
                <a:solidFill>
                  <a:srgbClr val="393E42"/>
                </a:solidFill>
                <a:effectLst/>
                <a:latin typeface="Proxima Nova"/>
              </a:rPr>
              <a:t>Row</a:t>
            </a:r>
            <a:r>
              <a:rPr lang="tr-TR" sz="1600" b="1" i="1" dirty="0">
                <a:solidFill>
                  <a:srgbClr val="393E42"/>
                </a:solidFill>
                <a:effectLst/>
                <a:latin typeface="Proxima Nova"/>
              </a:rPr>
              <a:t>, San </a:t>
            </a:r>
            <a:r>
              <a:rPr lang="tr-TR" sz="1600" b="1" i="1" dirty="0" err="1">
                <a:solidFill>
                  <a:srgbClr val="393E42"/>
                </a:solidFill>
                <a:effectLst/>
                <a:latin typeface="Proxima Nova"/>
              </a:rPr>
              <a:t>Francısco</a:t>
            </a:r>
            <a:endParaRPr lang="tr-TR" sz="1600" b="1" i="1" dirty="0">
              <a:solidFill>
                <a:srgbClr val="202122"/>
              </a:solidFill>
              <a:effectLst/>
              <a:latin typeface="Arial Narrow" panose="020B0606020202030204" pitchFamily="34" charset="0"/>
            </a:endParaRPr>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0"/>
            <a:ext cx="10396882" cy="3446929"/>
          </a:xfrm>
        </p:spPr>
        <p:txBody>
          <a:bodyPr/>
          <a:lstStyle/>
          <a:p>
            <a:r>
              <a:rPr lang="tr-TR" dirty="0"/>
              <a:t>Eşitliği öngören yasalar mı eksik?</a:t>
            </a:r>
            <a:endParaRPr lang="tr-TR" dirty="0"/>
          </a:p>
        </p:txBody>
      </p:sp>
      <p:sp>
        <p:nvSpPr>
          <p:cNvPr id="3" name="İçerik Yer Tutucusu 2"/>
          <p:cNvSpPr>
            <a:spLocks noGrp="1"/>
          </p:cNvSpPr>
          <p:nvPr>
            <p:ph sz="quarter" idx="13"/>
          </p:nvPr>
        </p:nvSpPr>
        <p:spPr/>
        <p:txBody>
          <a:bodyPr/>
          <a:lstStyle/>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1"/>
            <a:ext cx="10396882" cy="918882"/>
          </a:xfrm>
        </p:spPr>
        <p:txBody>
          <a:bodyPr>
            <a:normAutofit/>
          </a:bodyPr>
          <a:lstStyle/>
          <a:p>
            <a:r>
              <a:rPr lang="tr-TR" sz="4400" b="1" dirty="0"/>
              <a:t>EŞİTLİK ÖNGÖREN ULUSAL BELGELER: ANAYASA </a:t>
            </a:r>
            <a:endParaRPr lang="tr-TR" sz="4400" dirty="0"/>
          </a:p>
        </p:txBody>
      </p:sp>
      <p:sp>
        <p:nvSpPr>
          <p:cNvPr id="3" name="İçerik Yer Tutucusu 2"/>
          <p:cNvSpPr>
            <a:spLocks noGrp="1"/>
          </p:cNvSpPr>
          <p:nvPr>
            <p:ph sz="quarter" idx="13"/>
          </p:nvPr>
        </p:nvSpPr>
        <p:spPr>
          <a:xfrm>
            <a:off x="685800" y="1676400"/>
            <a:ext cx="10394707" cy="4061012"/>
          </a:xfrm>
        </p:spPr>
        <p:txBody>
          <a:bodyPr>
            <a:normAutofit fontScale="92500" lnSpcReduction="20000"/>
          </a:bodyPr>
          <a:lstStyle/>
          <a:p>
            <a:pPr>
              <a:lnSpc>
                <a:spcPct val="150000"/>
              </a:lnSpc>
            </a:pPr>
            <a:endParaRPr lang="tr-TR" b="1" dirty="0">
              <a:solidFill>
                <a:schemeClr val="accent1"/>
              </a:solidFill>
              <a:latin typeface="Arial Narrow" panose="020B0606020202030204" pitchFamily="34" charset="0"/>
            </a:endParaRPr>
          </a:p>
          <a:p>
            <a:pPr>
              <a:lnSpc>
                <a:spcPct val="150000"/>
              </a:lnSpc>
            </a:pPr>
            <a:r>
              <a:rPr lang="tr-TR" sz="2200" b="1" dirty="0">
                <a:solidFill>
                  <a:schemeClr val="accent1"/>
                </a:solidFill>
                <a:latin typeface="Arial Narrow" panose="020B0606020202030204" pitchFamily="34" charset="0"/>
              </a:rPr>
              <a:t>Anayasa: </a:t>
            </a:r>
            <a:r>
              <a:rPr lang="tr-TR" dirty="0">
                <a:solidFill>
                  <a:schemeClr val="tx2"/>
                </a:solidFill>
                <a:latin typeface="Arial Narrow" panose="020B0606020202030204" pitchFamily="34" charset="0"/>
              </a:rPr>
              <a:t>10. madde </a:t>
            </a:r>
            <a:r>
              <a:rPr lang="tr-TR" dirty="0">
                <a:latin typeface="Arial Narrow" panose="020B0606020202030204" pitchFamily="34" charset="0"/>
              </a:rPr>
              <a:t>“herkes </a:t>
            </a:r>
            <a:r>
              <a:rPr lang="tr-TR" dirty="0" err="1">
                <a:latin typeface="Arial Narrow" panose="020B0606020202030204" pitchFamily="34" charset="0"/>
              </a:rPr>
              <a:t>dil,ırk</a:t>
            </a:r>
            <a:r>
              <a:rPr lang="tr-TR" dirty="0">
                <a:latin typeface="Arial Narrow" panose="020B0606020202030204" pitchFamily="34" charset="0"/>
              </a:rPr>
              <a:t>, cinsiyet, siyasi düşünce, felsefi inanç, din ve mezhep ve benzeri sebeplerle ayrım gözetmeksizin kanun önünde </a:t>
            </a:r>
            <a:r>
              <a:rPr lang="tr-TR" dirty="0" err="1">
                <a:latin typeface="Arial Narrow" panose="020B0606020202030204" pitchFamily="34" charset="0"/>
              </a:rPr>
              <a:t>eşitTİR</a:t>
            </a:r>
            <a:r>
              <a:rPr lang="tr-TR" dirty="0">
                <a:latin typeface="Arial Narrow" panose="020B0606020202030204" pitchFamily="34" charset="0"/>
              </a:rPr>
              <a:t>” .</a:t>
            </a:r>
            <a:endParaRPr lang="tr-TR" dirty="0">
              <a:latin typeface="Arial Narrow" panose="020B0606020202030204" pitchFamily="34" charset="0"/>
            </a:endParaRPr>
          </a:p>
          <a:p>
            <a:pPr>
              <a:lnSpc>
                <a:spcPct val="150000"/>
              </a:lnSpc>
            </a:pPr>
            <a:r>
              <a:rPr lang="tr-TR" sz="2200" b="1" dirty="0">
                <a:solidFill>
                  <a:schemeClr val="accent1"/>
                </a:solidFill>
                <a:latin typeface="Arial Narrow" panose="020B0606020202030204" pitchFamily="34" charset="0"/>
              </a:rPr>
              <a:t>2001 YILI ANAYASA DEĞİŞİKLİĞİ </a:t>
            </a:r>
            <a:endParaRPr lang="tr-TR" sz="2200" b="1" dirty="0">
              <a:solidFill>
                <a:schemeClr val="accent1"/>
              </a:solidFill>
              <a:latin typeface="Arial Narrow" panose="020B0606020202030204" pitchFamily="34" charset="0"/>
            </a:endParaRPr>
          </a:p>
          <a:p>
            <a:pPr lvl="1">
              <a:lnSpc>
                <a:spcPct val="150000"/>
              </a:lnSpc>
            </a:pPr>
            <a:r>
              <a:rPr lang="tr-TR" sz="2000" dirty="0">
                <a:solidFill>
                  <a:schemeClr val="tx2"/>
                </a:solidFill>
                <a:latin typeface="Arial Narrow" panose="020B0606020202030204" pitchFamily="34" charset="0"/>
              </a:rPr>
              <a:t>41. MADDE: </a:t>
            </a:r>
            <a:r>
              <a:rPr lang="tr-TR" sz="2000" dirty="0">
                <a:solidFill>
                  <a:schemeClr val="tx1"/>
                </a:solidFill>
                <a:latin typeface="Arial Narrow" panose="020B0606020202030204" pitchFamily="34" charset="0"/>
              </a:rPr>
              <a:t>“Aile Türk toplumunun temelidir” ifadesinden sonra gelmek üzere “</a:t>
            </a:r>
            <a:r>
              <a:rPr lang="tr-TR" sz="2000" dirty="0">
                <a:solidFill>
                  <a:schemeClr val="accent1"/>
                </a:solidFill>
                <a:latin typeface="Arial Narrow" panose="020B0606020202030204" pitchFamily="34" charset="0"/>
              </a:rPr>
              <a:t>ve eşler arasında eşitliğe dayanır</a:t>
            </a:r>
            <a:r>
              <a:rPr lang="tr-TR" sz="2000" dirty="0">
                <a:solidFill>
                  <a:schemeClr val="tx1"/>
                </a:solidFill>
                <a:latin typeface="Arial Narrow" panose="020B0606020202030204" pitchFamily="34" charset="0"/>
              </a:rPr>
              <a:t>” hükmü eklenmiştir. </a:t>
            </a:r>
            <a:endParaRPr lang="tr-TR" sz="2000" dirty="0">
              <a:solidFill>
                <a:schemeClr val="tx1"/>
              </a:solidFill>
              <a:latin typeface="Arial Narrow" panose="020B0606020202030204" pitchFamily="34" charset="0"/>
            </a:endParaRPr>
          </a:p>
          <a:p>
            <a:pPr>
              <a:lnSpc>
                <a:spcPct val="150000"/>
              </a:lnSpc>
            </a:pPr>
            <a:r>
              <a:rPr lang="tr-TR" sz="2200" b="1" dirty="0">
                <a:solidFill>
                  <a:schemeClr val="accent1"/>
                </a:solidFill>
                <a:latin typeface="Arial Narrow" panose="020B0606020202030204" pitchFamily="34" charset="0"/>
              </a:rPr>
              <a:t>2004 YILI ANAYASA DEĞİŞİKLİĞİ</a:t>
            </a:r>
            <a:endParaRPr lang="tr-TR" sz="2200" b="1" dirty="0">
              <a:solidFill>
                <a:schemeClr val="accent1"/>
              </a:solidFill>
              <a:latin typeface="Arial Narrow" panose="020B0606020202030204" pitchFamily="34" charset="0"/>
            </a:endParaRPr>
          </a:p>
          <a:p>
            <a:pPr lvl="1">
              <a:lnSpc>
                <a:spcPct val="150000"/>
              </a:lnSpc>
            </a:pPr>
            <a:r>
              <a:rPr lang="tr-TR" sz="2000" dirty="0">
                <a:solidFill>
                  <a:schemeClr val="tx2"/>
                </a:solidFill>
                <a:latin typeface="Arial Narrow" panose="020B0606020202030204" pitchFamily="34" charset="0"/>
              </a:rPr>
              <a:t>10. MADDE: </a:t>
            </a:r>
            <a:r>
              <a:rPr lang="tr-TR" sz="2000" dirty="0">
                <a:solidFill>
                  <a:schemeClr val="tx1"/>
                </a:solidFill>
                <a:latin typeface="Arial Narrow" panose="020B0606020202030204" pitchFamily="34" charset="0"/>
              </a:rPr>
              <a:t>“</a:t>
            </a:r>
            <a:r>
              <a:rPr lang="tr-TR" sz="2000" dirty="0">
                <a:solidFill>
                  <a:schemeClr val="accent1"/>
                </a:solidFill>
                <a:latin typeface="Arial Narrow" panose="020B0606020202030204" pitchFamily="34" charset="0"/>
              </a:rPr>
              <a:t>Kadınlar ve erkekler eşit haklara sahiptir. Devlet bu eşitliğin yaşama geçmesini sağlamakla yükümlüdür</a:t>
            </a:r>
            <a:r>
              <a:rPr lang="tr-TR" sz="2000" dirty="0">
                <a:solidFill>
                  <a:schemeClr val="tx1"/>
                </a:solidFill>
                <a:latin typeface="Arial Narrow" panose="020B0606020202030204" pitchFamily="34" charset="0"/>
              </a:rPr>
              <a:t>” hükmü eklenmiştir.  </a:t>
            </a:r>
            <a:endParaRPr lang="tr-TR" sz="2000" dirty="0">
              <a:solidFill>
                <a:schemeClr val="tx1"/>
              </a:solidFill>
              <a:latin typeface="Arial Narrow" panose="020B0606020202030204" pitchFamily="34" charset="0"/>
            </a:endParaRPr>
          </a:p>
          <a:p>
            <a:endParaRPr lang="tr-TR" dirty="0">
              <a:solidFill>
                <a:schemeClr val="accent1"/>
              </a:solidFill>
            </a:endParaRP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0"/>
            <a:ext cx="10396882" cy="797615"/>
          </a:xfrm>
        </p:spPr>
        <p:txBody>
          <a:bodyPr>
            <a:normAutofit/>
          </a:bodyPr>
          <a:lstStyle/>
          <a:p>
            <a:r>
              <a:rPr lang="tr-TR" sz="4000" b="1" dirty="0"/>
              <a:t>EŞİTLİK ÖNGÖREN ULUSAL BELGELER: MEDENİ KANUN</a:t>
            </a:r>
            <a:endParaRPr lang="tr-TR" sz="4000" dirty="0"/>
          </a:p>
        </p:txBody>
      </p:sp>
      <p:sp>
        <p:nvSpPr>
          <p:cNvPr id="3" name="İçerik Yer Tutucusu 2"/>
          <p:cNvSpPr>
            <a:spLocks noGrp="1"/>
          </p:cNvSpPr>
          <p:nvPr>
            <p:ph sz="quarter" idx="13"/>
          </p:nvPr>
        </p:nvSpPr>
        <p:spPr>
          <a:xfrm>
            <a:off x="685800" y="1685364"/>
            <a:ext cx="10394707" cy="3689221"/>
          </a:xfrm>
        </p:spPr>
        <p:txBody>
          <a:bodyPr>
            <a:normAutofit fontScale="92500" lnSpcReduction="20000"/>
          </a:bodyPr>
          <a:lstStyle/>
          <a:p>
            <a:r>
              <a:rPr lang="tr-TR" b="1" dirty="0">
                <a:solidFill>
                  <a:schemeClr val="accent1"/>
                </a:solidFill>
                <a:latin typeface="Arial Narrow" panose="020B0606020202030204" pitchFamily="34" charset="0"/>
              </a:rPr>
              <a:t>1926’da</a:t>
            </a:r>
            <a:r>
              <a:rPr lang="tr-TR" dirty="0">
                <a:latin typeface="Arial Narrow" panose="020B0606020202030204" pitchFamily="34" charset="0"/>
              </a:rPr>
              <a:t> kabul edilen ve 2001 yılının sonuna kadar geçerli olan Türk Medeni Kanunu (TMK), son 50 yıldır süren çabalar sonucunda değişti. Kadın hareketinin yoğun çalışmaları, kadınları çok ilgilendiren </a:t>
            </a:r>
            <a:r>
              <a:rPr lang="tr-TR" b="1" dirty="0">
                <a:solidFill>
                  <a:schemeClr val="accent1"/>
                </a:solidFill>
                <a:latin typeface="Arial Narrow" panose="020B0606020202030204" pitchFamily="34" charset="0"/>
              </a:rPr>
              <a:t>“Aile Hukuku” bölümünde ciddi değişiklikler </a:t>
            </a:r>
            <a:r>
              <a:rPr lang="tr-TR" dirty="0">
                <a:latin typeface="Arial Narrow" panose="020B0606020202030204" pitchFamily="34" charset="0"/>
              </a:rPr>
              <a:t>yapılmasında etkili oldu. </a:t>
            </a:r>
            <a:endParaRPr lang="tr-TR" dirty="0">
              <a:latin typeface="Arial Narrow" panose="020B0606020202030204" pitchFamily="34" charset="0"/>
            </a:endParaRPr>
          </a:p>
          <a:p>
            <a:r>
              <a:rPr lang="tr-TR" dirty="0">
                <a:latin typeface="Arial Narrow" panose="020B0606020202030204" pitchFamily="34" charset="0"/>
              </a:rPr>
              <a:t>Eski kanunda kadının aile içindeki hak ve görevlerini kocasına göre tanımlayan ve </a:t>
            </a:r>
            <a:r>
              <a:rPr lang="tr-TR" b="1" dirty="0">
                <a:solidFill>
                  <a:schemeClr val="accent1"/>
                </a:solidFill>
                <a:latin typeface="Arial Narrow" panose="020B0606020202030204" pitchFamily="34" charset="0"/>
              </a:rPr>
              <a:t>kadını aile içinde yasal olarak kocaya tabi konumda tutan </a:t>
            </a:r>
            <a:r>
              <a:rPr lang="tr-TR" dirty="0">
                <a:latin typeface="Arial Narrow" panose="020B0606020202030204" pitchFamily="34" charset="0"/>
              </a:rPr>
              <a:t>bir anlayış vardı. </a:t>
            </a:r>
            <a:endParaRPr lang="tr-TR" dirty="0">
              <a:latin typeface="Arial Narrow" panose="020B0606020202030204" pitchFamily="34" charset="0"/>
            </a:endParaRPr>
          </a:p>
          <a:p>
            <a:r>
              <a:rPr lang="tr-TR" dirty="0">
                <a:latin typeface="Arial Narrow" panose="020B0606020202030204" pitchFamily="34" charset="0"/>
              </a:rPr>
              <a:t>Aileye ve kadının ailedeki rolüne yeni bir yaklaşım getiren </a:t>
            </a:r>
            <a:r>
              <a:rPr lang="tr-TR" b="1" dirty="0">
                <a:solidFill>
                  <a:schemeClr val="accent1"/>
                </a:solidFill>
                <a:latin typeface="Arial Narrow" panose="020B0606020202030204" pitchFamily="34" charset="0"/>
              </a:rPr>
              <a:t>yeni Medeni Kanun</a:t>
            </a:r>
            <a:r>
              <a:rPr lang="tr-TR" dirty="0">
                <a:latin typeface="Arial Narrow" panose="020B0606020202030204" pitchFamily="34" charset="0"/>
              </a:rPr>
              <a:t>, aileyi kadın ile erkek arasında eşitlik temeline dayalı bir ortaklık olarak tanımlar. Yasanın diline de yansıyan bu anlayış sayesinde </a:t>
            </a:r>
            <a:r>
              <a:rPr lang="tr-TR" b="1" dirty="0">
                <a:solidFill>
                  <a:schemeClr val="accent1"/>
                </a:solidFill>
                <a:latin typeface="Arial Narrow" panose="020B0606020202030204" pitchFamily="34" charset="0"/>
              </a:rPr>
              <a:t>“karı” ve “koca” kavramları yerini “eşler” kavramına bırakmıştır. </a:t>
            </a:r>
            <a:r>
              <a:rPr lang="tr-TR" dirty="0">
                <a:latin typeface="Arial Narrow" panose="020B0606020202030204" pitchFamily="34" charset="0"/>
              </a:rPr>
              <a:t>Ayrıca, yasanın dili de önemli ölçüde sadeleştirilerek herkesin anlayabileceği hale getirilmiştir.</a:t>
            </a:r>
            <a:endParaRPr lang="tr-TR" dirty="0">
              <a:latin typeface="Arial Narrow" panose="020B0606020202030204" pitchFamily="34" charset="0"/>
            </a:endParaRPr>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0"/>
            <a:ext cx="10396882" cy="797615"/>
          </a:xfrm>
        </p:spPr>
        <p:txBody>
          <a:bodyPr>
            <a:normAutofit/>
          </a:bodyPr>
          <a:lstStyle/>
          <a:p>
            <a:r>
              <a:rPr lang="tr-TR" sz="4400" b="1" dirty="0">
                <a:solidFill>
                  <a:schemeClr val="accent1"/>
                </a:solidFill>
              </a:rPr>
              <a:t>4857 Sayılı yeni İş Kanunu</a:t>
            </a:r>
            <a:endParaRPr lang="tr-TR" sz="4400" b="1" dirty="0"/>
          </a:p>
        </p:txBody>
      </p:sp>
      <p:sp>
        <p:nvSpPr>
          <p:cNvPr id="3" name="İçerik Yer Tutucusu 2"/>
          <p:cNvSpPr>
            <a:spLocks noGrp="1"/>
          </p:cNvSpPr>
          <p:nvPr>
            <p:ph sz="quarter" idx="13"/>
          </p:nvPr>
        </p:nvSpPr>
        <p:spPr>
          <a:xfrm>
            <a:off x="685800" y="1380565"/>
            <a:ext cx="10394707" cy="4123764"/>
          </a:xfrm>
        </p:spPr>
        <p:txBody>
          <a:bodyPr>
            <a:normAutofit fontScale="85000" lnSpcReduction="20000"/>
          </a:bodyPr>
          <a:lstStyle/>
          <a:p>
            <a:pPr>
              <a:lnSpc>
                <a:spcPct val="80000"/>
              </a:lnSpc>
            </a:pPr>
            <a:endParaRPr lang="tr-TR" sz="2000" dirty="0">
              <a:latin typeface="Arial Narrow" panose="020B0606020202030204" pitchFamily="34" charset="0"/>
            </a:endParaRPr>
          </a:p>
          <a:p>
            <a:pPr>
              <a:lnSpc>
                <a:spcPct val="150000"/>
              </a:lnSpc>
            </a:pPr>
            <a:r>
              <a:rPr lang="tr-TR" sz="1700" b="1" dirty="0">
                <a:latin typeface="Arial Narrow" panose="020B0606020202030204" pitchFamily="34" charset="0"/>
              </a:rPr>
              <a:t>10 Haziran 2003 tarihinde yürürlüğe girmiştir. En önemli ilerleme </a:t>
            </a:r>
            <a:r>
              <a:rPr lang="tr-TR" sz="1700" b="1" dirty="0">
                <a:solidFill>
                  <a:schemeClr val="accent1"/>
                </a:solidFill>
                <a:latin typeface="Arial Narrow" panose="020B0606020202030204" pitchFamily="34" charset="0"/>
              </a:rPr>
              <a:t>işveren işçi ilişkisinde cinsiyet dahil hiçbir nedenle temel insan hakları bakımından ayrım yapılamayacağıdır.</a:t>
            </a:r>
            <a:endParaRPr lang="tr-TR" sz="1700" b="1" dirty="0">
              <a:solidFill>
                <a:schemeClr val="accent1"/>
              </a:solidFill>
              <a:latin typeface="Arial Narrow" panose="020B0606020202030204" pitchFamily="34" charset="0"/>
            </a:endParaRPr>
          </a:p>
          <a:p>
            <a:pPr lvl="1">
              <a:lnSpc>
                <a:spcPct val="150000"/>
              </a:lnSpc>
            </a:pPr>
            <a:r>
              <a:rPr lang="tr-TR" sz="1700" b="1" dirty="0">
                <a:latin typeface="Arial Narrow" panose="020B0606020202030204" pitchFamily="34" charset="0"/>
              </a:rPr>
              <a:t>İş sözleşmesinin yapılmasında, uygulanmasında ve sona erdirilmesinde cinsiyet veya gebelik nedeniyle doğrudan veya dolaylı </a:t>
            </a:r>
            <a:r>
              <a:rPr lang="tr-TR" sz="1700" b="1" dirty="0">
                <a:solidFill>
                  <a:schemeClr val="tx2"/>
                </a:solidFill>
                <a:latin typeface="Arial Narrow" panose="020B0606020202030204" pitchFamily="34" charset="0"/>
              </a:rPr>
              <a:t>farklı işlem yapılamayacağı</a:t>
            </a:r>
            <a:endParaRPr lang="tr-TR" sz="1700" b="1" dirty="0">
              <a:solidFill>
                <a:schemeClr val="tx2"/>
              </a:solidFill>
              <a:latin typeface="Arial Narrow" panose="020B0606020202030204" pitchFamily="34" charset="0"/>
            </a:endParaRPr>
          </a:p>
          <a:p>
            <a:pPr lvl="1">
              <a:lnSpc>
                <a:spcPct val="150000"/>
              </a:lnSpc>
            </a:pPr>
            <a:r>
              <a:rPr lang="tr-TR" sz="1700" b="1" dirty="0">
                <a:latin typeface="Arial Narrow" panose="020B0606020202030204" pitchFamily="34" charset="0"/>
              </a:rPr>
              <a:t>Cinsiyet nedeniyle </a:t>
            </a:r>
            <a:r>
              <a:rPr lang="tr-TR" sz="1700" b="1" dirty="0">
                <a:solidFill>
                  <a:schemeClr val="tx2"/>
                </a:solidFill>
                <a:latin typeface="Arial Narrow" panose="020B0606020202030204" pitchFamily="34" charset="0"/>
              </a:rPr>
              <a:t>eşit değerde iş için daha düşük ücre</a:t>
            </a:r>
            <a:r>
              <a:rPr lang="tr-TR" sz="1700" b="1" dirty="0">
                <a:latin typeface="Arial Narrow" panose="020B0606020202030204" pitchFamily="34" charset="0"/>
              </a:rPr>
              <a:t>t verilemeyeceği</a:t>
            </a:r>
            <a:endParaRPr lang="tr-TR" sz="1700" b="1" dirty="0">
              <a:latin typeface="Arial Narrow" panose="020B0606020202030204" pitchFamily="34" charset="0"/>
            </a:endParaRPr>
          </a:p>
          <a:p>
            <a:pPr lvl="1">
              <a:lnSpc>
                <a:spcPct val="150000"/>
              </a:lnSpc>
            </a:pPr>
            <a:r>
              <a:rPr lang="tr-TR" sz="1700" b="1" dirty="0">
                <a:latin typeface="Arial Narrow" panose="020B0606020202030204" pitchFamily="34" charset="0"/>
              </a:rPr>
              <a:t>Cinsiyet, medeni hal ve aile yükümlülükleri, hamilelik ve doğumun </a:t>
            </a:r>
            <a:r>
              <a:rPr lang="tr-TR" sz="1700" b="1" dirty="0">
                <a:solidFill>
                  <a:schemeClr val="tx2"/>
                </a:solidFill>
                <a:latin typeface="Arial Narrow" panose="020B0606020202030204" pitchFamily="34" charset="0"/>
              </a:rPr>
              <a:t>iş akdinin feshi </a:t>
            </a:r>
            <a:r>
              <a:rPr lang="tr-TR" sz="1700" b="1" dirty="0">
                <a:latin typeface="Arial Narrow" panose="020B0606020202030204" pitchFamily="34" charset="0"/>
              </a:rPr>
              <a:t>için geçerli sebep oluşturamayacağı,</a:t>
            </a:r>
            <a:endParaRPr lang="tr-TR" sz="1700" b="1" dirty="0">
              <a:latin typeface="Arial Narrow" panose="020B0606020202030204" pitchFamily="34" charset="0"/>
            </a:endParaRPr>
          </a:p>
          <a:p>
            <a:pPr lvl="1">
              <a:lnSpc>
                <a:spcPct val="150000"/>
              </a:lnSpc>
            </a:pPr>
            <a:r>
              <a:rPr lang="tr-TR" sz="1700" b="1" dirty="0">
                <a:latin typeface="Arial Narrow" panose="020B0606020202030204" pitchFamily="34" charset="0"/>
              </a:rPr>
              <a:t>İşyerinde işçinin, işveren, diğer bir işçi veya üçüncü kişiler tarafından </a:t>
            </a:r>
            <a:r>
              <a:rPr lang="tr-TR" sz="1700" b="1" dirty="0">
                <a:solidFill>
                  <a:schemeClr val="tx2"/>
                </a:solidFill>
                <a:latin typeface="Arial Narrow" panose="020B0606020202030204" pitchFamily="34" charset="0"/>
              </a:rPr>
              <a:t>cinsel tacize uğraması </a:t>
            </a:r>
            <a:r>
              <a:rPr lang="tr-TR" sz="1700" b="1" dirty="0">
                <a:latin typeface="Arial Narrow" panose="020B0606020202030204" pitchFamily="34" charset="0"/>
              </a:rPr>
              <a:t>ve bu durumu işverene bildirmesine rağmen gerekli önlemlerin alınmaması halinde işçinin haklı nedenle işi derhal fesih hakkına sahip olduğuna ilişkin hüküm</a:t>
            </a:r>
            <a:endParaRPr lang="tr-TR" sz="1700" b="1" dirty="0">
              <a:latin typeface="Arial Narrow" panose="020B0606020202030204" pitchFamily="34" charset="0"/>
            </a:endParaRPr>
          </a:p>
          <a:p>
            <a:pPr lvl="1">
              <a:lnSpc>
                <a:spcPct val="150000"/>
              </a:lnSpc>
            </a:pPr>
            <a:r>
              <a:rPr lang="tr-TR" sz="1700" b="1" dirty="0">
                <a:latin typeface="Arial Narrow" panose="020B0606020202030204" pitchFamily="34" charset="0"/>
              </a:rPr>
              <a:t>Genel ekonomik kriz veya zorlayıcı nedenlerle </a:t>
            </a:r>
            <a:r>
              <a:rPr lang="tr-TR" sz="1700" b="1" dirty="0">
                <a:solidFill>
                  <a:schemeClr val="tx2"/>
                </a:solidFill>
                <a:latin typeface="Arial Narrow" panose="020B0606020202030204" pitchFamily="34" charset="0"/>
              </a:rPr>
              <a:t>kısa çalışma ve kısa çalışma ödeneği</a:t>
            </a:r>
            <a:r>
              <a:rPr lang="tr-TR" sz="1700" b="1" dirty="0">
                <a:latin typeface="Arial Narrow" panose="020B0606020202030204" pitchFamily="34" charset="0"/>
              </a:rPr>
              <a:t> hükmü,</a:t>
            </a:r>
            <a:endParaRPr lang="tr-TR" sz="1700" b="1" dirty="0">
              <a:latin typeface="Arial Narrow" panose="020B0606020202030204" pitchFamily="34" charset="0"/>
            </a:endParaRPr>
          </a:p>
          <a:p>
            <a:pPr lvl="1">
              <a:lnSpc>
                <a:spcPct val="150000"/>
              </a:lnSpc>
            </a:pPr>
            <a:r>
              <a:rPr lang="tr-TR" sz="1700" b="1" dirty="0">
                <a:latin typeface="Arial Narrow" panose="020B0606020202030204" pitchFamily="34" charset="0"/>
              </a:rPr>
              <a:t>Kadın çalışanlara verilen ücretli </a:t>
            </a:r>
            <a:r>
              <a:rPr lang="tr-TR" sz="1700" b="1" dirty="0">
                <a:solidFill>
                  <a:schemeClr val="tx2"/>
                </a:solidFill>
                <a:latin typeface="Arial Narrow" panose="020B0606020202030204" pitchFamily="34" charset="0"/>
              </a:rPr>
              <a:t>doğum izni sürelerinin artırılmasına</a:t>
            </a:r>
            <a:r>
              <a:rPr lang="tr-TR" sz="1700" b="1" dirty="0">
                <a:latin typeface="Arial Narrow" panose="020B0606020202030204" pitchFamily="34" charset="0"/>
              </a:rPr>
              <a:t> ilişkin hüküm Kanunda yer almıştır.  </a:t>
            </a:r>
            <a:endParaRPr lang="tr-TR" sz="1700" b="1" dirty="0">
              <a:latin typeface="Arial Narrow" panose="020B0606020202030204" pitchFamily="34" charset="0"/>
            </a:endParaRPr>
          </a:p>
          <a:p>
            <a:pPr lvl="1">
              <a:lnSpc>
                <a:spcPct val="80000"/>
              </a:lnSpc>
            </a:pPr>
            <a:endParaRPr lang="tr-TR" sz="1900" b="1" dirty="0">
              <a:latin typeface="Arial Narrow" panose="020B0606020202030204" pitchFamily="34" charset="0"/>
            </a:endParaRPr>
          </a:p>
          <a:p>
            <a:endParaRPr lang="tr-TR" dirty="0">
              <a:latin typeface="Arial Narrow" panose="020B0606020202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0"/>
            <a:ext cx="10396882" cy="1377596"/>
          </a:xfrm>
        </p:spPr>
        <p:txBody>
          <a:bodyPr>
            <a:normAutofit fontScale="90000"/>
          </a:bodyPr>
          <a:lstStyle/>
          <a:p>
            <a:r>
              <a:rPr lang="tr-TR" sz="4400" b="1" dirty="0">
                <a:solidFill>
                  <a:schemeClr val="accent1"/>
                </a:solidFill>
              </a:rPr>
              <a:t>6284 Sayılı Ailenin Korunması ve Kadına Karşı Şiddetin Önlenmesine Dair Kanun </a:t>
            </a:r>
            <a:br>
              <a:rPr lang="tr-TR" b="1" dirty="0">
                <a:solidFill>
                  <a:schemeClr val="accent1"/>
                </a:solidFill>
              </a:rPr>
            </a:br>
            <a:endParaRPr lang="tr-TR" dirty="0"/>
          </a:p>
        </p:txBody>
      </p:sp>
      <p:sp>
        <p:nvSpPr>
          <p:cNvPr id="3" name="İçerik Yer Tutucusu 2"/>
          <p:cNvSpPr>
            <a:spLocks noGrp="1"/>
          </p:cNvSpPr>
          <p:nvPr>
            <p:ph sz="quarter" idx="13"/>
          </p:nvPr>
        </p:nvSpPr>
        <p:spPr>
          <a:xfrm>
            <a:off x="685800" y="1676400"/>
            <a:ext cx="10394707" cy="3698185"/>
          </a:xfrm>
        </p:spPr>
        <p:txBody>
          <a:bodyPr>
            <a:normAutofit fontScale="70000" lnSpcReduction="20000"/>
          </a:bodyPr>
          <a:lstStyle/>
          <a:p>
            <a:pPr algn="l" fontAlgn="base"/>
            <a:r>
              <a:rPr lang="tr-TR" b="0" i="0" dirty="0">
                <a:solidFill>
                  <a:srgbClr val="333333"/>
                </a:solidFill>
                <a:effectLst/>
                <a:latin typeface="Poppins" panose="00000500000000000000" pitchFamily="2" charset="-94"/>
              </a:rPr>
              <a:t>6284 sayılı Ailenin Korunması ve Kadına Karşı Şiddetin Önlenmesine Dair Kanun Türkiye'de kadına karşı şiddetin önlenmesine dair kanundur.</a:t>
            </a:r>
            <a:endParaRPr lang="tr-TR" b="0" i="0" dirty="0">
              <a:solidFill>
                <a:srgbClr val="333333"/>
              </a:solidFill>
              <a:effectLst/>
              <a:latin typeface="Poppins" panose="00000500000000000000" pitchFamily="2" charset="-94"/>
            </a:endParaRPr>
          </a:p>
          <a:p>
            <a:pPr algn="l" fontAlgn="base"/>
            <a:r>
              <a:rPr lang="tr-TR" b="0" i="0" dirty="0">
                <a:solidFill>
                  <a:srgbClr val="333333"/>
                </a:solidFill>
                <a:effectLst/>
                <a:latin typeface="Poppins" panose="00000500000000000000" pitchFamily="2" charset="-94"/>
              </a:rPr>
              <a:t>Kanun, şiddete uğrayan veya uğrama riski bulunan kadınların, çocukların, aile bireylerinin ve tek taraflı ısrarlı takibe maruz kalan kişilerin korunması ve şiddetin önlenmesi amacıyla alınacak tedbirleri içermektedir.</a:t>
            </a:r>
            <a:endParaRPr lang="tr-TR" b="0" i="0" dirty="0">
              <a:solidFill>
                <a:srgbClr val="333333"/>
              </a:solidFill>
              <a:effectLst/>
              <a:latin typeface="Poppins" panose="00000500000000000000" pitchFamily="2" charset="-94"/>
            </a:endParaRPr>
          </a:p>
          <a:p>
            <a:r>
              <a:rPr lang="tr-TR" b="0" i="0" dirty="0">
                <a:solidFill>
                  <a:srgbClr val="333333"/>
                </a:solidFill>
                <a:effectLst/>
                <a:latin typeface="Poppins" panose="00000500000000000000" pitchFamily="2" charset="-94"/>
              </a:rPr>
              <a:t>6284 sayılı kanun 8 Mart 2012 tarihinde oy birliğiyle TBMM Genel Kurulu'nda kabul edilmiş ve 20 Mart 2012 tarihinde yürürlüğe girmiştir.</a:t>
            </a:r>
            <a:endParaRPr lang="tr-TR" b="0" i="0" dirty="0">
              <a:solidFill>
                <a:srgbClr val="333333"/>
              </a:solidFill>
              <a:effectLst/>
              <a:latin typeface="Poppins" panose="00000500000000000000" pitchFamily="2" charset="-94"/>
            </a:endParaRPr>
          </a:p>
          <a:p>
            <a:r>
              <a:rPr lang="tr-TR" b="0" i="0" dirty="0">
                <a:solidFill>
                  <a:srgbClr val="333333"/>
                </a:solidFill>
                <a:effectLst/>
                <a:latin typeface="Poppins" panose="00000500000000000000" pitchFamily="2" charset="-94"/>
              </a:rPr>
              <a:t>Şiddetin tanımının yapılması ve fiziksel şiddetten farklı şiddet türlerinin dahil edilmesi açısından önemlidir</a:t>
            </a:r>
            <a:endParaRPr lang="tr-TR" b="0" i="0" dirty="0">
              <a:solidFill>
                <a:srgbClr val="333333"/>
              </a:solidFill>
              <a:effectLst/>
              <a:latin typeface="Poppins" panose="00000500000000000000" pitchFamily="2" charset="-94"/>
            </a:endParaRPr>
          </a:p>
          <a:p>
            <a:r>
              <a:rPr lang="tr-TR" b="0" i="0" dirty="0">
                <a:solidFill>
                  <a:srgbClr val="333333"/>
                </a:solidFill>
                <a:effectLst/>
                <a:latin typeface="Poppins" panose="00000500000000000000" pitchFamily="2" charset="-94"/>
              </a:rPr>
              <a:t>Önleyici ve koruyucu tedbirlerin dahil edilmesi ve zorlama hapsinin getirilmesi açısından önemlidir</a:t>
            </a:r>
            <a:endParaRPr lang="tr-TR" b="0" i="0" dirty="0">
              <a:solidFill>
                <a:srgbClr val="333333"/>
              </a:solidFill>
              <a:effectLst/>
              <a:latin typeface="Poppins" panose="00000500000000000000" pitchFamily="2" charset="-94"/>
            </a:endParaRPr>
          </a:p>
          <a:p>
            <a:r>
              <a:rPr lang="tr-TR" b="0" i="0" dirty="0">
                <a:solidFill>
                  <a:srgbClr val="333333"/>
                </a:solidFill>
                <a:effectLst/>
                <a:latin typeface="Poppins" panose="00000500000000000000" pitchFamily="2" charset="-94"/>
              </a:rPr>
              <a:t>Şiddetle mücadelede kurumsal yaklaşım talep etmesi açısından önemlidir. Şiddet önleme ve izleme merkezlerinin (ŞÖNİM) kurulması ve uygulamaların takibi hedeflenmiştir.</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0"/>
            <a:ext cx="10396882" cy="1008529"/>
          </a:xfrm>
        </p:spPr>
        <p:txBody>
          <a:bodyPr>
            <a:normAutofit/>
          </a:bodyPr>
          <a:lstStyle/>
          <a:p>
            <a:r>
              <a:rPr lang="tr-TR" sz="4400" b="1" dirty="0"/>
              <a:t>EŞİTLİK ÖNGÖREN ULUSAL BELGELER (Devam</a:t>
            </a:r>
            <a:r>
              <a:rPr lang="tr-TR" sz="4400" dirty="0"/>
              <a:t>)</a:t>
            </a:r>
            <a:endParaRPr lang="tr-TR" sz="4400" dirty="0"/>
          </a:p>
        </p:txBody>
      </p:sp>
      <p:sp>
        <p:nvSpPr>
          <p:cNvPr id="3" name="İçerik Yer Tutucusu 2"/>
          <p:cNvSpPr>
            <a:spLocks noGrp="1"/>
          </p:cNvSpPr>
          <p:nvPr>
            <p:ph sz="quarter" idx="13"/>
          </p:nvPr>
        </p:nvSpPr>
        <p:spPr>
          <a:xfrm>
            <a:off x="685800" y="1783976"/>
            <a:ext cx="10394707" cy="3590609"/>
          </a:xfrm>
        </p:spPr>
        <p:txBody>
          <a:bodyPr>
            <a:normAutofit fontScale="85000" lnSpcReduction="10000"/>
          </a:bodyPr>
          <a:lstStyle/>
          <a:p>
            <a:r>
              <a:rPr lang="tr-TR" dirty="0">
                <a:latin typeface="Arial Narrow" panose="020B0606020202030204" pitchFamily="34" charset="0"/>
              </a:rPr>
              <a:t>Çocuk ve Kadınlara Yönelik Şiddet Hareketleriyle Töre ve Namus Cinayetlerinin Önlenmesi İçin Alınacak Tedbirler Konulu ve 2006/17 sayılı Başbakanlık Genelgesi</a:t>
            </a:r>
            <a:endParaRPr lang="tr-TR" dirty="0">
              <a:latin typeface="Arial Narrow" panose="020B0606020202030204" pitchFamily="34" charset="0"/>
            </a:endParaRPr>
          </a:p>
          <a:p>
            <a:r>
              <a:rPr lang="tr-TR" dirty="0">
                <a:latin typeface="Arial Narrow" panose="020B0606020202030204" pitchFamily="34" charset="0"/>
              </a:rPr>
              <a:t>Töre ve Namus Cinayetlerinin Önlenmesine Yönelik Tedbirlerin Koordinasyonu Konulu ve 2007/6 sayılı İçişleri Bakanlığı Genelgesi</a:t>
            </a:r>
            <a:endParaRPr lang="tr-TR" dirty="0">
              <a:latin typeface="Arial Narrow" panose="020B0606020202030204" pitchFamily="34" charset="0"/>
            </a:endParaRPr>
          </a:p>
          <a:p>
            <a:r>
              <a:rPr lang="tr-TR" dirty="0">
                <a:latin typeface="Arial Narrow" panose="020B0606020202030204" pitchFamily="34" charset="0"/>
              </a:rPr>
              <a:t>Kadınların ve Kız Çocuklarının İnsan Hakları Konulu ve 2010/10 Sayılı İçişleri Bakanlığı Genelgesi</a:t>
            </a:r>
            <a:endParaRPr lang="tr-TR" dirty="0">
              <a:latin typeface="Arial Narrow" panose="020B0606020202030204" pitchFamily="34" charset="0"/>
            </a:endParaRPr>
          </a:p>
          <a:p>
            <a:r>
              <a:rPr lang="tr-TR" dirty="0">
                <a:latin typeface="Arial Narrow" panose="020B0606020202030204" pitchFamily="34" charset="0"/>
              </a:rPr>
              <a:t>Toplumsal Cinsiyet Eşitliği Ulusal Eylem Planı (2008-2013)</a:t>
            </a:r>
            <a:endParaRPr lang="tr-TR" dirty="0">
              <a:latin typeface="Arial Narrow" panose="020B0606020202030204" pitchFamily="34" charset="0"/>
            </a:endParaRPr>
          </a:p>
          <a:p>
            <a:r>
              <a:rPr lang="tr-TR" dirty="0">
                <a:latin typeface="Arial Narrow" panose="020B0606020202030204" pitchFamily="34" charset="0"/>
              </a:rPr>
              <a:t>Kadına Yönelik Şiddetle Mücadele Ulusal Eylem Planı (2012-2015)</a:t>
            </a:r>
            <a:endParaRPr lang="tr-TR" dirty="0">
              <a:latin typeface="Arial Narrow" panose="020B0606020202030204" pitchFamily="34" charset="0"/>
            </a:endParaRPr>
          </a:p>
          <a:p>
            <a:r>
              <a:rPr lang="tr-TR" b="1" i="0" dirty="0">
                <a:solidFill>
                  <a:schemeClr val="accent1"/>
                </a:solidFill>
                <a:effectLst/>
                <a:latin typeface="Arial Narrow" panose="020B0606020202030204" pitchFamily="34" charset="0"/>
              </a:rPr>
              <a:t>Kadına Yönelik Şiddetle Mücadele IV. Ulusal Eylem Planı (2021-2025)</a:t>
            </a:r>
            <a:endParaRPr lang="tr-TR" b="1" i="0" dirty="0">
              <a:solidFill>
                <a:schemeClr val="accent1"/>
              </a:solidFill>
              <a:effectLst/>
              <a:latin typeface="Arial Narrow" panose="020B0606020202030204" pitchFamily="34" charset="0"/>
            </a:endParaRPr>
          </a:p>
          <a:p>
            <a:r>
              <a:rPr lang="tr-TR" b="1" i="0" dirty="0">
                <a:solidFill>
                  <a:schemeClr val="accent1"/>
                </a:solidFill>
                <a:effectLst/>
                <a:latin typeface="Arial Narrow" panose="020B0606020202030204" pitchFamily="34" charset="0"/>
              </a:rPr>
              <a:t>Kadının Güçlenmesi Strateji Belgesi ve Eylem Planı (2018-2023)</a:t>
            </a:r>
            <a:endParaRPr lang="tr-TR" b="1" i="0" dirty="0">
              <a:solidFill>
                <a:schemeClr val="accent1"/>
              </a:solidFill>
              <a:effectLst/>
              <a:latin typeface="Arial Narrow" panose="020B0606020202030204" pitchFamily="34" charset="0"/>
            </a:endParaRPr>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400" dirty="0"/>
              <a:t>Eşitlik öngören yerel yönetim mevzuatı</a:t>
            </a:r>
            <a:endParaRPr lang="tr-TR" dirty="0"/>
          </a:p>
        </p:txBody>
      </p:sp>
      <p:sp>
        <p:nvSpPr>
          <p:cNvPr id="3" name="İçerik Yer Tutucusu 2"/>
          <p:cNvSpPr>
            <a:spLocks noGrp="1"/>
          </p:cNvSpPr>
          <p:nvPr>
            <p:ph sz="quarter" idx="13"/>
          </p:nvPr>
        </p:nvSpPr>
        <p:spPr>
          <a:xfrm>
            <a:off x="685800" y="1954306"/>
            <a:ext cx="10394707" cy="3420279"/>
          </a:xfrm>
        </p:spPr>
        <p:txBody>
          <a:bodyPr/>
          <a:lstStyle/>
          <a:p>
            <a:r>
              <a:rPr lang="tr-TR" dirty="0"/>
              <a:t>5393 Sayılı Belediye Kanunu ve 5216 Sayılı Büyükşehir Belediyesi Kanunu</a:t>
            </a:r>
            <a:endParaRPr lang="tr-TR" dirty="0"/>
          </a:p>
          <a:p>
            <a:r>
              <a:rPr lang="tr-TR" dirty="0"/>
              <a:t>5302 Sayılı İl Özel İdaresi Kanunu</a:t>
            </a:r>
            <a:endParaRPr lang="tr-TR" dirty="0"/>
          </a:p>
          <a:p>
            <a:r>
              <a:rPr lang="tr-TR" dirty="0"/>
              <a:t>Kent Konseyi Yönetmeliği</a:t>
            </a:r>
            <a:endParaRPr lang="tr-TR" dirty="0"/>
          </a:p>
          <a:p>
            <a:r>
              <a:rPr lang="tr-TR" dirty="0"/>
              <a:t>5018 Sayılı Kamu Mali Yönetimi ve Kontrol Kanunu</a:t>
            </a:r>
            <a:endParaRPr lang="tr-TR" dirty="0"/>
          </a:p>
          <a:p>
            <a:r>
              <a:rPr lang="tr-TR" dirty="0"/>
              <a:t>5840 Sayılı Kalkınma Ajanslarının Kuruluşu, Koordinasyonu ve Görevleri Hakkında Kanun</a:t>
            </a:r>
            <a:endParaRPr lang="tr-TR" dirty="0"/>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b="1" dirty="0"/>
              <a:t>EŞİTLİK ÖNGÖREN ULUSLARARASI SÖZLEŞMELER</a:t>
            </a:r>
            <a:endParaRPr lang="tr-TR" sz="4400" dirty="0"/>
          </a:p>
        </p:txBody>
      </p:sp>
      <p:sp>
        <p:nvSpPr>
          <p:cNvPr id="3" name="İçerik Yer Tutucusu 2"/>
          <p:cNvSpPr>
            <a:spLocks noGrp="1"/>
          </p:cNvSpPr>
          <p:nvPr>
            <p:ph sz="quarter" idx="13"/>
          </p:nvPr>
        </p:nvSpPr>
        <p:spPr>
          <a:xfrm>
            <a:off x="685800" y="1730188"/>
            <a:ext cx="10394707" cy="3827930"/>
          </a:xfrm>
        </p:spPr>
        <p:txBody>
          <a:bodyPr>
            <a:normAutofit/>
          </a:bodyPr>
          <a:lstStyle/>
          <a:p>
            <a:r>
              <a:rPr lang="tr-TR" dirty="0">
                <a:latin typeface="Arial Narrow" panose="020B0606020202030204" pitchFamily="34" charset="0"/>
              </a:rPr>
              <a:t>BM İnsan Hakları Bildirgesi </a:t>
            </a:r>
            <a:r>
              <a:rPr lang="tr-TR" dirty="0">
                <a:solidFill>
                  <a:schemeClr val="accent1"/>
                </a:solidFill>
                <a:latin typeface="Arial Narrow" panose="020B0606020202030204" pitchFamily="34" charset="0"/>
              </a:rPr>
              <a:t>10 Aralık 1948</a:t>
            </a:r>
            <a:endParaRPr lang="tr-TR" dirty="0">
              <a:solidFill>
                <a:schemeClr val="accent1"/>
              </a:solidFill>
              <a:latin typeface="Arial Narrow" panose="020B0606020202030204" pitchFamily="34" charset="0"/>
            </a:endParaRPr>
          </a:p>
          <a:p>
            <a:r>
              <a:rPr lang="tr-TR" dirty="0">
                <a:latin typeface="Arial Narrow" panose="020B0606020202030204" pitchFamily="34" charset="0"/>
              </a:rPr>
              <a:t>Birleşmiş Milletler Ekonomik, Sosyal ve Kültürel haklar Sözleşmesi- </a:t>
            </a:r>
            <a:r>
              <a:rPr lang="tr-TR" dirty="0">
                <a:solidFill>
                  <a:schemeClr val="accent1"/>
                </a:solidFill>
                <a:latin typeface="Arial Narrow" panose="020B0606020202030204" pitchFamily="34" charset="0"/>
              </a:rPr>
              <a:t>16 Aralık 1966 </a:t>
            </a:r>
            <a:endParaRPr lang="tr-TR" dirty="0">
              <a:solidFill>
                <a:schemeClr val="accent1"/>
              </a:solidFill>
              <a:latin typeface="Arial Narrow" panose="020B0606020202030204" pitchFamily="34" charset="0"/>
            </a:endParaRPr>
          </a:p>
          <a:p>
            <a:r>
              <a:rPr lang="tr-TR" dirty="0">
                <a:latin typeface="Arial Narrow" panose="020B0606020202030204" pitchFamily="34" charset="0"/>
              </a:rPr>
              <a:t>Avrupa İnsan Hakları Sözleşmesi- </a:t>
            </a:r>
            <a:r>
              <a:rPr lang="tr-TR" dirty="0">
                <a:solidFill>
                  <a:schemeClr val="accent1"/>
                </a:solidFill>
                <a:latin typeface="Arial Narrow" panose="020B0606020202030204" pitchFamily="34" charset="0"/>
              </a:rPr>
              <a:t>20 Mart 1950</a:t>
            </a:r>
            <a:r>
              <a:rPr lang="tr-TR" dirty="0">
                <a:latin typeface="Arial Narrow" panose="020B0606020202030204" pitchFamily="34" charset="0"/>
              </a:rPr>
              <a:t>'de Roma'da imzalandı- Avrupa İnsan Hakları Mahkemesi</a:t>
            </a:r>
            <a:endParaRPr lang="tr-TR" dirty="0">
              <a:latin typeface="Arial Narrow" panose="020B0606020202030204" pitchFamily="34" charset="0"/>
            </a:endParaRPr>
          </a:p>
          <a:p>
            <a:r>
              <a:rPr lang="tr-TR" dirty="0">
                <a:latin typeface="Arial Narrow" panose="020B0606020202030204" pitchFamily="34" charset="0"/>
              </a:rPr>
              <a:t>Kadınlara Karşı Her Tür Ayrımcılığın Önlenmesi Sözleşmesi, </a:t>
            </a:r>
            <a:r>
              <a:rPr lang="tr-TR" b="1" dirty="0">
                <a:solidFill>
                  <a:schemeClr val="accent1"/>
                </a:solidFill>
                <a:latin typeface="Arial Narrow" panose="020B0606020202030204" pitchFamily="34" charset="0"/>
              </a:rPr>
              <a:t>1981</a:t>
            </a:r>
            <a:r>
              <a:rPr lang="tr-TR" dirty="0">
                <a:latin typeface="Arial Narrow" panose="020B0606020202030204" pitchFamily="34" charset="0"/>
              </a:rPr>
              <a:t> </a:t>
            </a:r>
            <a:r>
              <a:rPr lang="tr-TR" b="1" dirty="0">
                <a:solidFill>
                  <a:schemeClr val="accent1"/>
                </a:solidFill>
                <a:latin typeface="Arial Narrow" panose="020B0606020202030204" pitchFamily="34" charset="0"/>
              </a:rPr>
              <a:t>(CEDAW)</a:t>
            </a:r>
            <a:endParaRPr lang="tr-TR" b="1" dirty="0">
              <a:solidFill>
                <a:schemeClr val="accent1"/>
              </a:solidFill>
              <a:latin typeface="Arial Narrow" panose="020B0606020202030204" pitchFamily="34" charset="0"/>
            </a:endParaRPr>
          </a:p>
          <a:p>
            <a:r>
              <a:rPr lang="tr-TR" dirty="0">
                <a:latin typeface="Arial Narrow" panose="020B0606020202030204" pitchFamily="34" charset="0"/>
              </a:rPr>
              <a:t>Kadınlara Yönelik Şiddet ve Aile İçi Şiddetin Önlenmesi ve Bunlarla Mücadeleye İlişkin Avrupa Konseyi Sözleşmesi (2011) </a:t>
            </a:r>
            <a:r>
              <a:rPr lang="tr-TR" b="1" dirty="0">
                <a:solidFill>
                  <a:schemeClr val="accent1"/>
                </a:solidFill>
                <a:latin typeface="Arial Narrow" panose="020B0606020202030204" pitchFamily="34" charset="0"/>
              </a:rPr>
              <a:t>(Türkiye çekildi)</a:t>
            </a:r>
            <a:endParaRPr lang="tr-TR" b="1" dirty="0">
              <a:solidFill>
                <a:schemeClr val="accent1"/>
              </a:solidFill>
              <a:latin typeface="Arial Narrow" panose="020B0606020202030204" pitchFamily="34" charset="0"/>
            </a:endParaRPr>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b="1" dirty="0"/>
              <a:t>EŞİTLİK ÖNGÖREN ULUSLARARASI SÖZLEŞMELER</a:t>
            </a:r>
            <a:endParaRPr lang="tr-TR" sz="4400" dirty="0"/>
          </a:p>
        </p:txBody>
      </p:sp>
      <p:sp>
        <p:nvSpPr>
          <p:cNvPr id="3" name="İçerik Yer Tutucusu 2"/>
          <p:cNvSpPr>
            <a:spLocks noGrp="1"/>
          </p:cNvSpPr>
          <p:nvPr>
            <p:ph sz="quarter" idx="13"/>
          </p:nvPr>
        </p:nvSpPr>
        <p:spPr>
          <a:xfrm>
            <a:off x="685800" y="1837766"/>
            <a:ext cx="10394707" cy="3845858"/>
          </a:xfrm>
        </p:spPr>
        <p:txBody>
          <a:bodyPr>
            <a:normAutofit/>
          </a:bodyPr>
          <a:lstStyle/>
          <a:p>
            <a:r>
              <a:rPr lang="tr-TR" dirty="0">
                <a:latin typeface="Arial Narrow" panose="020B0606020202030204" pitchFamily="34" charset="0"/>
              </a:rPr>
              <a:t>Pekin Deklarasyonu (Bildirgesi) ve Eylem Platformu </a:t>
            </a:r>
            <a:r>
              <a:rPr lang="tr-TR" b="1" dirty="0">
                <a:solidFill>
                  <a:schemeClr val="accent1"/>
                </a:solidFill>
                <a:latin typeface="Arial Narrow" panose="020B0606020202030204" pitchFamily="34" charset="0"/>
              </a:rPr>
              <a:t>(15 Eylül 1995)-4. dünya kadın konferansı</a:t>
            </a:r>
            <a:endParaRPr lang="tr-TR" b="1" dirty="0">
              <a:solidFill>
                <a:schemeClr val="accent1"/>
              </a:solidFill>
              <a:latin typeface="Arial Narrow" panose="020B0606020202030204" pitchFamily="34" charset="0"/>
            </a:endParaRPr>
          </a:p>
          <a:p>
            <a:r>
              <a:rPr lang="tr-TR" dirty="0">
                <a:latin typeface="Arial Narrow" panose="020B0606020202030204" pitchFamily="34" charset="0"/>
              </a:rPr>
              <a:t>BM Binyıl Hedefleri </a:t>
            </a:r>
            <a:r>
              <a:rPr lang="tr-TR" b="1" dirty="0">
                <a:solidFill>
                  <a:schemeClr val="accent1"/>
                </a:solidFill>
                <a:latin typeface="Arial Narrow" panose="020B0606020202030204" pitchFamily="34" charset="0"/>
              </a:rPr>
              <a:t>(Eylül 2000, BM New York Bin Yıl Zirvesi)</a:t>
            </a:r>
            <a:endParaRPr lang="tr-TR" b="1" dirty="0">
              <a:solidFill>
                <a:schemeClr val="accent1"/>
              </a:solidFill>
              <a:latin typeface="Arial Narrow" panose="020B0606020202030204" pitchFamily="34" charset="0"/>
            </a:endParaRPr>
          </a:p>
          <a:p>
            <a:r>
              <a:rPr lang="tr-TR" dirty="0">
                <a:latin typeface="Arial Narrow" panose="020B0606020202030204" pitchFamily="34" charset="0"/>
              </a:rPr>
              <a:t>Avrupa Birliği Eşitlik Direktifleri </a:t>
            </a:r>
            <a:endParaRPr lang="tr-TR" b="1" dirty="0">
              <a:solidFill>
                <a:schemeClr val="accent1"/>
              </a:solidFill>
              <a:latin typeface="Arial Narrow" panose="020B0606020202030204" pitchFamily="34" charset="0"/>
            </a:endParaRPr>
          </a:p>
          <a:p>
            <a:r>
              <a:rPr lang="tr-TR" b="1" dirty="0">
                <a:solidFill>
                  <a:schemeClr val="accent1"/>
                </a:solidFill>
                <a:latin typeface="Arial Narrow" panose="020B0606020202030204" pitchFamily="34" charset="0"/>
              </a:rPr>
              <a:t>Avrupa Kentsel Şartı (1992 ve 2008) ve Avrupa Kentli Hakları Bildirgesi </a:t>
            </a:r>
            <a:endParaRPr lang="tr-TR" b="1" dirty="0">
              <a:solidFill>
                <a:schemeClr val="accent1"/>
              </a:solidFill>
              <a:latin typeface="Arial Narrow" panose="020B0606020202030204" pitchFamily="34" charset="0"/>
            </a:endParaRPr>
          </a:p>
          <a:p>
            <a:r>
              <a:rPr lang="tr-TR" b="1" dirty="0">
                <a:solidFill>
                  <a:schemeClr val="accent1"/>
                </a:solidFill>
                <a:latin typeface="Arial Narrow" panose="020B0606020202030204" pitchFamily="34" charset="0"/>
              </a:rPr>
              <a:t>Avrupa Yerel Yaşamda Kadın-Erkek Eşitliği Şartı </a:t>
            </a:r>
            <a:r>
              <a:rPr lang="tr-TR" dirty="0">
                <a:solidFill>
                  <a:schemeClr val="tx1"/>
                </a:solidFill>
                <a:latin typeface="Arial Narrow" panose="020B0606020202030204" pitchFamily="34" charset="0"/>
              </a:rPr>
              <a:t>(2008, Avrupa Belediyeler ve Bölgeler Konseyi)</a:t>
            </a:r>
            <a:endParaRPr lang="tr-TR" dirty="0">
              <a:solidFill>
                <a:schemeClr val="tx1"/>
              </a:solidFill>
              <a:latin typeface="Arial Narrow" panose="020B0606020202030204" pitchFamily="34" charset="0"/>
            </a:endParaRP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1"/>
            <a:ext cx="10396882" cy="452718"/>
          </a:xfrm>
        </p:spPr>
        <p:txBody>
          <a:bodyPr>
            <a:normAutofit fontScale="90000"/>
          </a:bodyPr>
          <a:lstStyle/>
          <a:p>
            <a:r>
              <a:rPr lang="tr-TR" sz="4400" dirty="0" err="1"/>
              <a:t>EşitliK</a:t>
            </a:r>
            <a:r>
              <a:rPr lang="tr-TR" sz="4400" dirty="0"/>
              <a:t> göstergeleri   </a:t>
            </a:r>
            <a:endParaRPr lang="tr-TR" sz="4400" dirty="0"/>
          </a:p>
        </p:txBody>
      </p:sp>
      <p:sp>
        <p:nvSpPr>
          <p:cNvPr id="3" name="İçerik Yer Tutucusu 2"/>
          <p:cNvSpPr>
            <a:spLocks noGrp="1"/>
          </p:cNvSpPr>
          <p:nvPr>
            <p:ph sz="quarter" idx="13"/>
          </p:nvPr>
        </p:nvSpPr>
        <p:spPr>
          <a:xfrm>
            <a:off x="685800" y="1272989"/>
            <a:ext cx="10394707" cy="4276164"/>
          </a:xfrm>
        </p:spPr>
        <p:txBody>
          <a:bodyPr>
            <a:normAutofit fontScale="85000" lnSpcReduction="10000"/>
          </a:bodyPr>
          <a:lstStyle/>
          <a:p>
            <a:r>
              <a:rPr lang="tr-TR" dirty="0"/>
              <a:t>Kadınlar erkeklerle eşit eğitim fırsatlarına sahip mi?</a:t>
            </a:r>
            <a:endParaRPr lang="tr-TR" dirty="0"/>
          </a:p>
          <a:p>
            <a:pPr marL="0" indent="0" fontAlgn="base">
              <a:lnSpc>
                <a:spcPct val="107000"/>
              </a:lnSpc>
              <a:spcAft>
                <a:spcPts val="800"/>
              </a:spcAft>
              <a:buNone/>
            </a:pPr>
            <a:r>
              <a:rPr lang="tr-TR" sz="1800" b="1" i="0" dirty="0">
                <a:solidFill>
                  <a:srgbClr val="FF0000"/>
                </a:solidFill>
                <a:effectLst/>
                <a:latin typeface="Arial Narrow" panose="020B0606020202030204" pitchFamily="34" charset="0"/>
              </a:rPr>
              <a:t>Cinsiyete göre en az bir eğitim düzeyini tamamlayanların oranı erkeklerde %98.1, kadınlarda % 87,7 (TÜİK, 2020) </a:t>
            </a:r>
            <a:endParaRPr lang="tr-TR" sz="1800" b="1" i="0" dirty="0">
              <a:solidFill>
                <a:srgbClr val="FF0000"/>
              </a:solidFill>
              <a:effectLst/>
              <a:latin typeface="Arial Narrow" panose="020B0606020202030204" pitchFamily="34" charset="0"/>
            </a:endParaRPr>
          </a:p>
          <a:p>
            <a:pPr fontAlgn="base">
              <a:lnSpc>
                <a:spcPct val="107000"/>
              </a:lnSpc>
              <a:spcAft>
                <a:spcPts val="800"/>
              </a:spcAft>
            </a:pPr>
            <a:r>
              <a:rPr lang="tr-TR" dirty="0"/>
              <a:t>Kadınlar erkeklerle eşit çalışma fırsatlarına sahip mi?</a:t>
            </a:r>
            <a:endParaRPr lang="tr-TR" dirty="0"/>
          </a:p>
          <a:p>
            <a:pPr marL="0" indent="0">
              <a:buNone/>
            </a:pPr>
            <a:r>
              <a:rPr lang="tr-TR" sz="1800" b="1" i="0" dirty="0">
                <a:solidFill>
                  <a:srgbClr val="FF0000"/>
                </a:solidFill>
                <a:effectLst/>
                <a:latin typeface="Arial Narrow" panose="020B0606020202030204" pitchFamily="34" charset="0"/>
              </a:rPr>
              <a:t>15 ve daha yukarı yaştaki istihdam edilenlerin oranı %42,8, kadınlarda %26,3, erkeklerde %59,8 (TÜİK, 2020) </a:t>
            </a:r>
            <a:endParaRPr lang="tr-TR" sz="1800" b="1" dirty="0">
              <a:solidFill>
                <a:srgbClr val="FF0000"/>
              </a:solidFill>
              <a:latin typeface="Arial Narrow" panose="020B0606020202030204" pitchFamily="34" charset="0"/>
            </a:endParaRPr>
          </a:p>
          <a:p>
            <a:r>
              <a:rPr lang="tr-TR" dirty="0"/>
              <a:t>Kadınlar erkeklerle eşit siyasi güç, KARAR MEKANİZMALARINDA EŞİT HAK elde etme </a:t>
            </a:r>
            <a:r>
              <a:rPr lang="tr-TR" dirty="0" err="1"/>
              <a:t>fırsatLARına</a:t>
            </a:r>
            <a:r>
              <a:rPr lang="tr-TR" dirty="0"/>
              <a:t> sahip mi? </a:t>
            </a:r>
            <a:endParaRPr lang="tr-TR" dirty="0"/>
          </a:p>
          <a:p>
            <a:pPr marL="0" indent="0">
              <a:buNone/>
            </a:pPr>
            <a:r>
              <a:rPr lang="tr-TR" sz="1800" dirty="0">
                <a:solidFill>
                  <a:srgbClr val="FF0000"/>
                </a:solidFill>
                <a:latin typeface="Arial Narrow" panose="020B0606020202030204" pitchFamily="34" charset="0"/>
              </a:rPr>
              <a:t>Kadınların TBMM’de temsil oranı % 17.4, yönetici pozisyonundaki kadın oranı % 19,3</a:t>
            </a:r>
            <a:endParaRPr lang="tr-TR" sz="1800" dirty="0">
              <a:solidFill>
                <a:srgbClr val="FF0000"/>
              </a:solidFill>
              <a:latin typeface="Arial Narrow" panose="020B0606020202030204" pitchFamily="34" charset="0"/>
            </a:endParaRPr>
          </a:p>
          <a:p>
            <a:r>
              <a:rPr lang="tr-TR" dirty="0"/>
              <a:t>Kadınlar erkeklerle eşit işe eşit ücret alabiliyor mu? </a:t>
            </a:r>
            <a:endParaRPr lang="tr-TR" dirty="0"/>
          </a:p>
          <a:p>
            <a:pPr marL="0" indent="0">
              <a:buNone/>
            </a:pPr>
            <a:r>
              <a:rPr lang="tr-TR" dirty="0">
                <a:solidFill>
                  <a:srgbClr val="FF0000"/>
                </a:solidFill>
                <a:latin typeface="Arial Narrow" panose="020B0606020202030204" pitchFamily="34" charset="0"/>
              </a:rPr>
              <a:t>eğitim durumlarına göre cinsiyete dayalı ücret farkı 2014 yılında okul öncesi-ilköğretim-ortaokul düzeyinde %16 iken yüksek lisans ve doktora düzeyinde ise artarak %23,3 oranında gerçekleşmiştir. </a:t>
            </a:r>
            <a:endParaRPr lang="tr-TR" dirty="0">
              <a:solidFill>
                <a:srgbClr val="FF0000"/>
              </a:solidFill>
              <a:latin typeface="Arial Narrow" panose="020B0606020202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5118" y="703730"/>
            <a:ext cx="10396882" cy="282388"/>
          </a:xfrm>
        </p:spPr>
        <p:txBody>
          <a:bodyPr>
            <a:noAutofit/>
          </a:bodyPr>
          <a:lstStyle/>
          <a:p>
            <a:r>
              <a:rPr lang="tr-TR" sz="4000" dirty="0"/>
              <a:t>KADININ VE KADIN YURTTAŞIN HAKLAR BİLDİRGESİ* OLYMPE DE GOUGES (7 Eylül 1791) </a:t>
            </a:r>
            <a:endParaRPr lang="tr-TR" sz="4000" dirty="0"/>
          </a:p>
        </p:txBody>
      </p:sp>
      <p:sp>
        <p:nvSpPr>
          <p:cNvPr id="3" name="İçerik Yer Tutucusu 2"/>
          <p:cNvSpPr>
            <a:spLocks noGrp="1"/>
          </p:cNvSpPr>
          <p:nvPr>
            <p:ph sz="quarter" idx="13"/>
          </p:nvPr>
        </p:nvSpPr>
        <p:spPr>
          <a:xfrm>
            <a:off x="685800" y="1425388"/>
            <a:ext cx="10394707" cy="3949197"/>
          </a:xfrm>
        </p:spPr>
        <p:txBody>
          <a:bodyPr>
            <a:normAutofit/>
          </a:bodyPr>
          <a:lstStyle/>
          <a:p>
            <a:r>
              <a:rPr lang="tr-TR" dirty="0">
                <a:latin typeface="Arial Narrow" panose="020B0606020202030204" pitchFamily="34" charset="0"/>
              </a:rPr>
              <a:t>Ulusal Meclis'in şimdiki yasama döneminin sonunda ya da gelecek yasama döneminde kabul edilmek üzere sunulmuştur. </a:t>
            </a:r>
            <a:endParaRPr lang="tr-TR" dirty="0">
              <a:latin typeface="Arial Narrow" panose="020B0606020202030204" pitchFamily="34" charset="0"/>
            </a:endParaRPr>
          </a:p>
          <a:p>
            <a:pPr marL="0" indent="0">
              <a:buNone/>
            </a:pPr>
            <a:r>
              <a:rPr lang="tr-TR" dirty="0">
                <a:latin typeface="Arial Narrow" panose="020B0606020202030204" pitchFamily="34" charset="0"/>
              </a:rPr>
              <a:t>«</a:t>
            </a:r>
            <a:r>
              <a:rPr lang="tr-TR" sz="1600" dirty="0">
                <a:latin typeface="Arial Narrow" panose="020B0606020202030204" pitchFamily="34" charset="0"/>
              </a:rPr>
              <a:t>Biz, anneler, kız çocukları, </a:t>
            </a:r>
            <a:r>
              <a:rPr lang="tr-TR" sz="1600" dirty="0" err="1">
                <a:latin typeface="Arial Narrow" panose="020B0606020202030204" pitchFamily="34" charset="0"/>
              </a:rPr>
              <a:t>kızkardeşler</a:t>
            </a:r>
            <a:r>
              <a:rPr lang="tr-TR" sz="1600" dirty="0">
                <a:latin typeface="Arial Narrow" panose="020B0606020202030204" pitchFamily="34" charset="0"/>
              </a:rPr>
              <a:t>, ulusun temsilcileri, Ulusal Meclis'e alınmayı talep ediyoruz. Toplumun sefaletinin ve siyasal iktidarların </a:t>
            </a:r>
            <a:r>
              <a:rPr lang="tr-TR" sz="1600" dirty="0" err="1">
                <a:latin typeface="Arial Narrow" panose="020B0606020202030204" pitchFamily="34" charset="0"/>
              </a:rPr>
              <a:t>ahlâki</a:t>
            </a:r>
            <a:r>
              <a:rPr lang="tr-TR" sz="1600" dirty="0">
                <a:latin typeface="Arial Narrow" panose="020B0606020202030204" pitchFamily="34" charset="0"/>
              </a:rPr>
              <a:t> bozulmuşluğunun başlıca nedenlerinin, kadınların haklarının tanınmaması, unutulması ya da </a:t>
            </a:r>
            <a:r>
              <a:rPr lang="tr-TR" sz="1600" dirty="0" err="1">
                <a:latin typeface="Arial Narrow" panose="020B0606020202030204" pitchFamily="34" charset="0"/>
              </a:rPr>
              <a:t>gözardı</a:t>
            </a:r>
            <a:r>
              <a:rPr lang="tr-TR" sz="1600" dirty="0">
                <a:latin typeface="Arial Narrow" panose="020B0606020202030204" pitchFamily="34" charset="0"/>
              </a:rPr>
              <a:t> edilmesi olduğunu </a:t>
            </a:r>
            <a:r>
              <a:rPr lang="tr-TR" sz="1600" dirty="0" err="1">
                <a:latin typeface="Arial Narrow" panose="020B0606020202030204" pitchFamily="34" charset="0"/>
              </a:rPr>
              <a:t>gözönüne</a:t>
            </a:r>
            <a:r>
              <a:rPr lang="tr-TR" sz="1600" dirty="0">
                <a:latin typeface="Arial Narrow" panose="020B0606020202030204" pitchFamily="34" charset="0"/>
              </a:rPr>
              <a:t> alarak, kadınların doğal, devredilemez ve kutsal </a:t>
            </a:r>
            <a:r>
              <a:rPr lang="tr-TR" sz="1600" dirty="0" err="1">
                <a:latin typeface="Arial Narrow" panose="020B0606020202030204" pitchFamily="34" charset="0"/>
              </a:rPr>
              <a:t>haklaRInı</a:t>
            </a:r>
            <a:r>
              <a:rPr lang="tr-TR" sz="1600" dirty="0">
                <a:latin typeface="Arial Narrow" panose="020B0606020202030204" pitchFamily="34" charset="0"/>
              </a:rPr>
              <a:t> bir bildirgeyle ilân etmeye karar verdik. Böylelikle istiyoruz ki, bu bildirge toplumun bütün üyelerinin gözü önünde dursun, herkese hak ve yükümlülüklerini hatırlatsın; kadınların ve aynı şekilde erkeklerin iktidarı kullanmaları siyasal kurumlar açısından karşılaştırılabilsin ve buna daha çok saygı gösterilsin; kadın </a:t>
            </a:r>
            <a:r>
              <a:rPr lang="tr-TR" sz="1600" dirty="0" err="1">
                <a:latin typeface="Arial Narrow" panose="020B0606020202030204" pitchFamily="34" charset="0"/>
              </a:rPr>
              <a:t>yurttaşlann</a:t>
            </a:r>
            <a:r>
              <a:rPr lang="tr-TR" sz="1600" dirty="0">
                <a:latin typeface="Arial Narrow" panose="020B0606020202030204" pitchFamily="34" charset="0"/>
              </a:rPr>
              <a:t> basit ve dokunulmaz esaslara dayanan şikayetleri daima, anayasanın ve iyi geleneklerin korunması ve herkesin esenliği için etkili olabilsin. Güzelliği ile olduğu kadar anneliği üstlenme cesaretiyle birlikte düşünülen kadın cinsi olarak bugün, </a:t>
            </a:r>
            <a:r>
              <a:rPr lang="tr-TR" sz="1600" dirty="0" err="1">
                <a:latin typeface="Arial Narrow" panose="020B0606020202030204" pitchFamily="34" charset="0"/>
              </a:rPr>
              <a:t>TanRININ</a:t>
            </a:r>
            <a:r>
              <a:rPr lang="tr-TR" sz="1600" dirty="0">
                <a:latin typeface="Arial Narrow" panose="020B0606020202030204" pitchFamily="34" charset="0"/>
              </a:rPr>
              <a:t> da yardımıyla, kadının ve kadın </a:t>
            </a:r>
            <a:r>
              <a:rPr lang="tr-TR" sz="1600" dirty="0" err="1">
                <a:latin typeface="Arial Narrow" panose="020B0606020202030204" pitchFamily="34" charset="0"/>
              </a:rPr>
              <a:t>yurttaşlaRIN</a:t>
            </a:r>
            <a:r>
              <a:rPr lang="tr-TR" sz="1600" dirty="0">
                <a:latin typeface="Arial Narrow" panose="020B0606020202030204" pitchFamily="34" charset="0"/>
              </a:rPr>
              <a:t> </a:t>
            </a:r>
            <a:r>
              <a:rPr lang="tr-TR" sz="1600" dirty="0" err="1">
                <a:latin typeface="Arial Narrow" panose="020B0606020202030204" pitchFamily="34" charset="0"/>
              </a:rPr>
              <a:t>haklaRINI</a:t>
            </a:r>
            <a:r>
              <a:rPr lang="tr-TR" sz="1600" dirty="0">
                <a:latin typeface="Arial Narrow" panose="020B0606020202030204" pitchFamily="34" charset="0"/>
              </a:rPr>
              <a:t> bu bildirgeyle tanıyor ve ilan ediyoruz»: </a:t>
            </a:r>
            <a:endParaRPr lang="tr-TR" sz="1600" dirty="0">
              <a:latin typeface="Arial Narrow" panose="020B0606020202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1"/>
            <a:ext cx="10396882" cy="488576"/>
          </a:xfrm>
        </p:spPr>
        <p:txBody>
          <a:bodyPr>
            <a:noAutofit/>
          </a:bodyPr>
          <a:lstStyle/>
          <a:p>
            <a:r>
              <a:rPr lang="tr-TR" sz="4000" dirty="0"/>
              <a:t>KADININ VE KADIN YURTTAŞIN HAKLAR BİLDİRGESİ* OLYMPE DE GOUGES (7 Eylül 1791) </a:t>
            </a:r>
            <a:endParaRPr lang="tr-TR" sz="4000" dirty="0"/>
          </a:p>
        </p:txBody>
      </p:sp>
      <p:sp>
        <p:nvSpPr>
          <p:cNvPr id="3" name="İçerik Yer Tutucusu 2"/>
          <p:cNvSpPr>
            <a:spLocks noGrp="1"/>
          </p:cNvSpPr>
          <p:nvPr>
            <p:ph sz="quarter" idx="13"/>
          </p:nvPr>
        </p:nvSpPr>
        <p:spPr>
          <a:xfrm>
            <a:off x="685800" y="1595718"/>
            <a:ext cx="10394707" cy="3778867"/>
          </a:xfrm>
        </p:spPr>
        <p:txBody>
          <a:bodyPr>
            <a:normAutofit fontScale="77500" lnSpcReduction="20000"/>
          </a:bodyPr>
          <a:lstStyle/>
          <a:p>
            <a:r>
              <a:rPr lang="tr-TR" b="1" dirty="0">
                <a:solidFill>
                  <a:schemeClr val="accent1"/>
                </a:solidFill>
                <a:latin typeface="Arial Narrow" panose="020B0606020202030204" pitchFamily="34" charset="0"/>
              </a:rPr>
              <a:t>Madde 1- </a:t>
            </a:r>
            <a:r>
              <a:rPr lang="tr-TR" dirty="0">
                <a:latin typeface="Arial Narrow" panose="020B0606020202030204" pitchFamily="34" charset="0"/>
              </a:rPr>
              <a:t>Kadın özgür doğar ve erkeklerle eşit haklara sahip olarak yaşar. Toplumsal farklılıklar yalnızca genel yarar nedeniyle kabul edilebilir. </a:t>
            </a:r>
            <a:endParaRPr lang="tr-TR" dirty="0">
              <a:latin typeface="Arial Narrow" panose="020B0606020202030204" pitchFamily="34" charset="0"/>
            </a:endParaRPr>
          </a:p>
          <a:p>
            <a:r>
              <a:rPr lang="tr-TR" b="1" dirty="0">
                <a:solidFill>
                  <a:schemeClr val="accent1"/>
                </a:solidFill>
                <a:latin typeface="Arial Narrow" panose="020B0606020202030204" pitchFamily="34" charset="0"/>
              </a:rPr>
              <a:t>Madde 2- </a:t>
            </a:r>
            <a:r>
              <a:rPr lang="tr-TR" dirty="0">
                <a:latin typeface="Arial Narrow" panose="020B0606020202030204" pitchFamily="34" charset="0"/>
              </a:rPr>
              <a:t>Her siyasal topluluğun hedefi ve amacı, hem kadının hem de erkeğin doğal ve devredilemez haklarını korumaktır. Bu haklar: Özgürlük, güvenlik, mülkiyet ve özellikle baskıya karşı direnme hakkıdır. ‘ </a:t>
            </a:r>
            <a:endParaRPr lang="tr-TR" dirty="0">
              <a:latin typeface="Arial Narrow" panose="020B0606020202030204" pitchFamily="34" charset="0"/>
            </a:endParaRPr>
          </a:p>
          <a:p>
            <a:r>
              <a:rPr lang="tr-TR" b="1" dirty="0">
                <a:solidFill>
                  <a:schemeClr val="accent1"/>
                </a:solidFill>
                <a:latin typeface="Arial Narrow" panose="020B0606020202030204" pitchFamily="34" charset="0"/>
              </a:rPr>
              <a:t>Madde 3- </a:t>
            </a:r>
            <a:r>
              <a:rPr lang="tr-TR" dirty="0">
                <a:latin typeface="Arial Narrow" panose="020B0606020202030204" pitchFamily="34" charset="0"/>
              </a:rPr>
              <a:t>Egemenlik ilkesi, kadın ve erkeklerin birliğinden başka bir şey olmayan ulustan kaynaklanır. Hiçbir organ ve kişi, bundan kaynaklanmayan bir gücü kullanamaz. </a:t>
            </a:r>
            <a:endParaRPr lang="tr-TR" dirty="0">
              <a:latin typeface="Arial Narrow" panose="020B0606020202030204" pitchFamily="34" charset="0"/>
            </a:endParaRPr>
          </a:p>
          <a:p>
            <a:r>
              <a:rPr lang="tr-TR" b="1" dirty="0">
                <a:solidFill>
                  <a:schemeClr val="accent1"/>
                </a:solidFill>
                <a:latin typeface="Arial Narrow" panose="020B0606020202030204" pitchFamily="34" charset="0"/>
              </a:rPr>
              <a:t>Madde 4- </a:t>
            </a:r>
            <a:r>
              <a:rPr lang="tr-TR" dirty="0">
                <a:latin typeface="Arial Narrow" panose="020B0606020202030204" pitchFamily="34" charset="0"/>
              </a:rPr>
              <a:t>Özgürlük ve adalet kişilere, hakları olanı geri vermektir. Kadınlar doğal </a:t>
            </a:r>
            <a:r>
              <a:rPr lang="tr-TR" dirty="0" err="1">
                <a:latin typeface="Arial Narrow" panose="020B0606020202030204" pitchFamily="34" charset="0"/>
              </a:rPr>
              <a:t>haklaRINI</a:t>
            </a:r>
            <a:r>
              <a:rPr lang="tr-TR" dirty="0">
                <a:latin typeface="Arial Narrow" panose="020B0606020202030204" pitchFamily="34" charset="0"/>
              </a:rPr>
              <a:t> kullanırken, yalnızca erkeklerin karşılarına çıkardıkları sürekli </a:t>
            </a:r>
            <a:r>
              <a:rPr lang="tr-TR" dirty="0" err="1">
                <a:latin typeface="Arial Narrow" panose="020B0606020202030204" pitchFamily="34" charset="0"/>
              </a:rPr>
              <a:t>Tİranlıkla</a:t>
            </a:r>
            <a:r>
              <a:rPr lang="tr-TR" dirty="0">
                <a:latin typeface="Arial Narrow" panose="020B0606020202030204" pitchFamily="34" charset="0"/>
              </a:rPr>
              <a:t> engellenmektedir. Bu kısıtlamalar doğa ve aklın </a:t>
            </a:r>
            <a:r>
              <a:rPr lang="tr-TR" dirty="0" err="1">
                <a:latin typeface="Arial Narrow" panose="020B0606020202030204" pitchFamily="34" charset="0"/>
              </a:rPr>
              <a:t>yasalaRIYLA</a:t>
            </a:r>
            <a:r>
              <a:rPr lang="tr-TR" dirty="0">
                <a:latin typeface="Arial Narrow" panose="020B0606020202030204" pitchFamily="34" charset="0"/>
              </a:rPr>
              <a:t> ortadan </a:t>
            </a:r>
            <a:r>
              <a:rPr lang="tr-TR" dirty="0" err="1">
                <a:latin typeface="Arial Narrow" panose="020B0606020202030204" pitchFamily="34" charset="0"/>
              </a:rPr>
              <a:t>kaldıRIlmalıdır</a:t>
            </a:r>
            <a:r>
              <a:rPr lang="tr-TR" dirty="0">
                <a:latin typeface="Arial Narrow" panose="020B0606020202030204" pitchFamily="34" charset="0"/>
              </a:rPr>
              <a:t>. </a:t>
            </a:r>
            <a:endParaRPr lang="tr-TR" dirty="0">
              <a:latin typeface="Arial Narrow" panose="020B0606020202030204" pitchFamily="34" charset="0"/>
            </a:endParaRPr>
          </a:p>
          <a:p>
            <a:r>
              <a:rPr lang="tr-TR" b="1" dirty="0">
                <a:solidFill>
                  <a:schemeClr val="accent1"/>
                </a:solidFill>
                <a:latin typeface="Arial Narrow" panose="020B0606020202030204" pitchFamily="34" charset="0"/>
              </a:rPr>
              <a:t>Madde 5- </a:t>
            </a:r>
            <a:r>
              <a:rPr lang="tr-TR" dirty="0">
                <a:latin typeface="Arial Narrow" panose="020B0606020202030204" pitchFamily="34" charset="0"/>
              </a:rPr>
              <a:t>Doğanın ve aklın yasalan, topluma zarar verecek tüm edimleri bertaraf eder. Bu yasaların izin verdiği ve </a:t>
            </a:r>
            <a:r>
              <a:rPr lang="tr-TR" dirty="0" err="1">
                <a:latin typeface="Arial Narrow" panose="020B0606020202030204" pitchFamily="34" charset="0"/>
              </a:rPr>
              <a:t>tanRIsal</a:t>
            </a:r>
            <a:r>
              <a:rPr lang="tr-TR" dirty="0">
                <a:latin typeface="Arial Narrow" panose="020B0606020202030204" pitchFamily="34" charset="0"/>
              </a:rPr>
              <a:t> yasaların yasaklamadığı hiçbir şey engellenemez ve hiç kimse bu </a:t>
            </a:r>
            <a:r>
              <a:rPr lang="tr-TR" dirty="0" err="1">
                <a:latin typeface="Arial Narrow" panose="020B0606020202030204" pitchFamily="34" charset="0"/>
              </a:rPr>
              <a:t>yasalaRIN</a:t>
            </a:r>
            <a:r>
              <a:rPr lang="tr-TR" dirty="0">
                <a:latin typeface="Arial Narrow" panose="020B0606020202030204" pitchFamily="34" charset="0"/>
              </a:rPr>
              <a:t> açıkça emretmediği bir şeyi yapmaya zorlanamaz. </a:t>
            </a:r>
            <a:endParaRPr lang="tr-TR" dirty="0">
              <a:latin typeface="Arial Narrow" panose="020B0606020202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KADINLARA KARŞI HER TÜRLÜ AYRIMCILIĞIN ÖNLENMESİ SÖZLEŞMESİ (CEDAW)</a:t>
            </a:r>
            <a:endParaRPr lang="tr-TR" sz="3600" dirty="0"/>
          </a:p>
        </p:txBody>
      </p:sp>
      <p:sp>
        <p:nvSpPr>
          <p:cNvPr id="3" name="İçerik Yer Tutucusu 2"/>
          <p:cNvSpPr>
            <a:spLocks noGrp="1"/>
          </p:cNvSpPr>
          <p:nvPr>
            <p:ph sz="quarter" idx="13"/>
          </p:nvPr>
        </p:nvSpPr>
        <p:spPr>
          <a:xfrm>
            <a:off x="685800" y="1990165"/>
            <a:ext cx="10394707" cy="3612775"/>
          </a:xfrm>
        </p:spPr>
        <p:txBody>
          <a:bodyPr>
            <a:normAutofit fontScale="92500" lnSpcReduction="20000"/>
          </a:bodyPr>
          <a:lstStyle/>
          <a:p>
            <a:r>
              <a:rPr lang="tr-TR" b="1" dirty="0">
                <a:solidFill>
                  <a:schemeClr val="accent1"/>
                </a:solidFill>
                <a:latin typeface="Arial Narrow" panose="020B0606020202030204" pitchFamily="34" charset="0"/>
              </a:rPr>
              <a:t>Birleşmiş Milletler, 1981 </a:t>
            </a:r>
            <a:r>
              <a:rPr lang="tr-TR" dirty="0">
                <a:latin typeface="Arial Narrow" panose="020B0606020202030204" pitchFamily="34" charset="0"/>
              </a:rPr>
              <a:t>yılında kadınların sadece kadın oldukları için karşılaştığı şiddet ve ayrımcılığın ortadan kaldırılması amacıyla Kadınlara Karşı Her Türlü Ayrımcılığın Önlenmesi Sözleşmesi’ni </a:t>
            </a:r>
            <a:r>
              <a:rPr lang="tr-TR" b="1" dirty="0">
                <a:solidFill>
                  <a:schemeClr val="accent1"/>
                </a:solidFill>
                <a:latin typeface="Arial Narrow" panose="020B0606020202030204" pitchFamily="34" charset="0"/>
              </a:rPr>
              <a:t>(CEDAW) </a:t>
            </a:r>
            <a:r>
              <a:rPr lang="tr-TR" dirty="0">
                <a:latin typeface="Arial Narrow" panose="020B0606020202030204" pitchFamily="34" charset="0"/>
              </a:rPr>
              <a:t>yürürlüğe koydu. </a:t>
            </a:r>
            <a:endParaRPr lang="tr-TR" dirty="0">
              <a:latin typeface="Arial Narrow" panose="020B0606020202030204" pitchFamily="34" charset="0"/>
            </a:endParaRPr>
          </a:p>
          <a:p>
            <a:r>
              <a:rPr lang="tr-TR" dirty="0">
                <a:latin typeface="Arial Narrow" panose="020B0606020202030204" pitchFamily="34" charset="0"/>
              </a:rPr>
              <a:t>Bu sözleşme dünyada kadınların evlilik, boşanma, kamu yaşamı ve bedenleriyle ilgili pek çok hakkını koruma altına aldı. </a:t>
            </a:r>
            <a:endParaRPr lang="tr-TR" dirty="0">
              <a:latin typeface="Arial Narrow" panose="020B0606020202030204" pitchFamily="34" charset="0"/>
            </a:endParaRPr>
          </a:p>
          <a:p>
            <a:r>
              <a:rPr lang="tr-TR" dirty="0">
                <a:latin typeface="Arial Narrow" panose="020B0606020202030204" pitchFamily="34" charset="0"/>
              </a:rPr>
              <a:t>Sözleşmeyi imzalayan devletler, kadınların insan haklarından erkeklerle eşit bir şekilde yararlanması için gereken düzenlemeleri hayata geçireceklerini kabul etmiş oldu. </a:t>
            </a:r>
            <a:endParaRPr lang="tr-TR" dirty="0">
              <a:latin typeface="Arial Narrow" panose="020B0606020202030204" pitchFamily="34" charset="0"/>
            </a:endParaRPr>
          </a:p>
          <a:p>
            <a:r>
              <a:rPr lang="tr-TR" b="1" dirty="0">
                <a:solidFill>
                  <a:schemeClr val="accent1"/>
                </a:solidFill>
                <a:latin typeface="Arial Narrow" panose="020B0606020202030204" pitchFamily="34" charset="0"/>
              </a:rPr>
              <a:t>Türkiye de bu sözleşmeyi 1985 yılında </a:t>
            </a:r>
            <a:r>
              <a:rPr lang="tr-TR" dirty="0">
                <a:latin typeface="Arial Narrow" panose="020B0606020202030204" pitchFamily="34" charset="0"/>
              </a:rPr>
              <a:t>imzalayıp onayladı. Böylece Türkiye, ulusal yasalarını sözleşmeye uygun hale getirme sorumluluğunu üstüne almış oldu.</a:t>
            </a:r>
            <a:endParaRPr lang="tr-TR" dirty="0">
              <a:latin typeface="Arial Narrow" panose="020B0606020202030204" pitchFamily="34" charset="0"/>
            </a:endParaRPr>
          </a:p>
          <a:p>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dirty="0"/>
              <a:t>İSTANBUL SÖZLEŞMESİ</a:t>
            </a:r>
            <a:endParaRPr lang="tr-TR" sz="4400" dirty="0"/>
          </a:p>
        </p:txBody>
      </p:sp>
      <p:sp>
        <p:nvSpPr>
          <p:cNvPr id="3" name="İçerik Yer Tutucusu 2"/>
          <p:cNvSpPr>
            <a:spLocks noGrp="1"/>
          </p:cNvSpPr>
          <p:nvPr>
            <p:ph sz="quarter" idx="13"/>
          </p:nvPr>
        </p:nvSpPr>
        <p:spPr>
          <a:xfrm>
            <a:off x="685800" y="1775012"/>
            <a:ext cx="10394707" cy="3756212"/>
          </a:xfrm>
        </p:spPr>
        <p:txBody>
          <a:bodyPr>
            <a:normAutofit lnSpcReduction="10000"/>
          </a:bodyPr>
          <a:lstStyle/>
          <a:p>
            <a:r>
              <a:rPr lang="tr-TR" b="1" dirty="0">
                <a:solidFill>
                  <a:schemeClr val="accent1"/>
                </a:solidFill>
                <a:latin typeface="Arial Narrow" panose="020B0606020202030204" pitchFamily="34" charset="0"/>
              </a:rPr>
              <a:t>Kadınlara Yönelik Şiddet ve Aile İçi Şiddetin Önlenmesi ve Bunlarla Mücadeleye İlişkin Avrupa Konseyi Sözleşmesi (2011)</a:t>
            </a:r>
            <a:endParaRPr lang="tr-TR" b="1" dirty="0">
              <a:solidFill>
                <a:schemeClr val="accent1"/>
              </a:solidFill>
              <a:latin typeface="Arial Narrow" panose="020B0606020202030204" pitchFamily="34" charset="0"/>
            </a:endParaRPr>
          </a:p>
          <a:p>
            <a:r>
              <a:rPr lang="tr-TR" dirty="0">
                <a:latin typeface="Arial Narrow" panose="020B0606020202030204" pitchFamily="34" charset="0"/>
              </a:rPr>
              <a:t>11 Mayıs 2011’de Avrupa Konseyi üyesi devletlerce İstanbul’da imzalandı.</a:t>
            </a:r>
            <a:endParaRPr lang="tr-TR" dirty="0">
              <a:latin typeface="Arial Narrow" panose="020B0606020202030204" pitchFamily="34" charset="0"/>
            </a:endParaRPr>
          </a:p>
          <a:p>
            <a:r>
              <a:rPr lang="tr-TR" dirty="0">
                <a:latin typeface="Arial Narrow" panose="020B0606020202030204" pitchFamily="34" charset="0"/>
              </a:rPr>
              <a:t>Avrupa Konseyi üyesi toplam </a:t>
            </a:r>
            <a:r>
              <a:rPr lang="tr-TR" b="1" dirty="0">
                <a:solidFill>
                  <a:schemeClr val="accent1">
                    <a:lumMod val="60000"/>
                    <a:lumOff val="40000"/>
                  </a:schemeClr>
                </a:solidFill>
                <a:latin typeface="Arial Narrow" panose="020B0606020202030204" pitchFamily="34" charset="0"/>
              </a:rPr>
              <a:t>45 ülke </a:t>
            </a:r>
            <a:r>
              <a:rPr lang="tr-TR" dirty="0">
                <a:latin typeface="Arial Narrow" panose="020B0606020202030204" pitchFamily="34" charset="0"/>
              </a:rPr>
              <a:t>imza koydu. </a:t>
            </a:r>
            <a:endParaRPr lang="tr-TR" dirty="0">
              <a:latin typeface="Arial Narrow" panose="020B0606020202030204" pitchFamily="34" charset="0"/>
            </a:endParaRPr>
          </a:p>
          <a:p>
            <a:r>
              <a:rPr lang="tr-TR" dirty="0">
                <a:latin typeface="Arial Narrow" panose="020B0606020202030204" pitchFamily="34" charset="0"/>
              </a:rPr>
              <a:t>Ancak onaylayıp </a:t>
            </a:r>
            <a:r>
              <a:rPr lang="tr-TR" b="1" dirty="0">
                <a:solidFill>
                  <a:schemeClr val="accent1">
                    <a:lumMod val="60000"/>
                    <a:lumOff val="40000"/>
                  </a:schemeClr>
                </a:solidFill>
                <a:latin typeface="Arial Narrow" panose="020B0606020202030204" pitchFamily="34" charset="0"/>
              </a:rPr>
              <a:t>yürürlüğe koyan 27 ülke </a:t>
            </a:r>
            <a:r>
              <a:rPr lang="tr-TR" dirty="0">
                <a:latin typeface="Arial Narrow" panose="020B0606020202030204" pitchFamily="34" charset="0"/>
              </a:rPr>
              <a:t>mevcut. </a:t>
            </a:r>
            <a:endParaRPr lang="tr-TR" dirty="0">
              <a:latin typeface="Arial Narrow" panose="020B0606020202030204" pitchFamily="34" charset="0"/>
            </a:endParaRPr>
          </a:p>
          <a:p>
            <a:r>
              <a:rPr lang="tr-TR" dirty="0">
                <a:latin typeface="Arial Narrow" panose="020B0606020202030204" pitchFamily="34" charset="0"/>
              </a:rPr>
              <a:t>Türkiye 11 Mayıs 2011’de imzaladı, 14 Mart 2012’de onayladı.</a:t>
            </a:r>
            <a:endParaRPr lang="tr-TR" dirty="0">
              <a:latin typeface="Arial Narrow" panose="020B0606020202030204" pitchFamily="34" charset="0"/>
            </a:endParaRPr>
          </a:p>
          <a:p>
            <a:r>
              <a:rPr lang="tr-TR" dirty="0">
                <a:latin typeface="Arial Narrow" panose="020B0606020202030204" pitchFamily="34" charset="0"/>
              </a:rPr>
              <a:t>Onaylayan taraflar için </a:t>
            </a:r>
            <a:r>
              <a:rPr lang="tr-TR" b="1" dirty="0">
                <a:solidFill>
                  <a:schemeClr val="accent1">
                    <a:lumMod val="60000"/>
                    <a:lumOff val="40000"/>
                  </a:schemeClr>
                </a:solidFill>
                <a:latin typeface="Arial Narrow" panose="020B0606020202030204" pitchFamily="34" charset="0"/>
              </a:rPr>
              <a:t>1 Ağustos 2014 </a:t>
            </a:r>
            <a:r>
              <a:rPr lang="tr-TR" dirty="0">
                <a:latin typeface="Arial Narrow" panose="020B0606020202030204" pitchFamily="34" charset="0"/>
              </a:rPr>
              <a:t>tarihinde yürürlüğe girdi.  </a:t>
            </a:r>
            <a:endParaRPr lang="tr-TR" dirty="0">
              <a:latin typeface="Arial Narrow" panose="020B0606020202030204" pitchFamily="34" charset="0"/>
            </a:endParaRPr>
          </a:p>
          <a:p>
            <a:r>
              <a:rPr lang="tr-TR" dirty="0">
                <a:latin typeface="Arial Narrow" panose="020B0606020202030204" pitchFamily="34" charset="0"/>
              </a:rPr>
              <a:t>20 Mart 2021 tarihinde Cumhurbaşkanlığı kararı ile sözleşme feshedildi</a:t>
            </a:r>
            <a:endParaRPr lang="tr-TR" dirty="0">
              <a:latin typeface="Arial Narrow" panose="020B0606020202030204" pitchFamily="34" charset="0"/>
            </a:endParaRPr>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dirty="0"/>
              <a:t>İSTANBUL SÖZLEŞMESİNİN VURGULARI (Giriş)</a:t>
            </a:r>
            <a:endParaRPr lang="tr-TR" sz="4400" dirty="0"/>
          </a:p>
        </p:txBody>
      </p:sp>
      <p:sp>
        <p:nvSpPr>
          <p:cNvPr id="3" name="İçerik Yer Tutucusu 2"/>
          <p:cNvSpPr>
            <a:spLocks noGrp="1"/>
          </p:cNvSpPr>
          <p:nvPr>
            <p:ph sz="quarter" idx="13"/>
          </p:nvPr>
        </p:nvSpPr>
        <p:spPr>
          <a:xfrm>
            <a:off x="685800" y="1954306"/>
            <a:ext cx="10394707" cy="3420280"/>
          </a:xfrm>
        </p:spPr>
        <p:txBody>
          <a:bodyPr>
            <a:normAutofit fontScale="85000" lnSpcReduction="10000"/>
          </a:bodyPr>
          <a:lstStyle/>
          <a:p>
            <a:r>
              <a:rPr lang="tr-TR" dirty="0">
                <a:latin typeface="Arial Narrow" panose="020B0606020202030204" pitchFamily="34" charset="0"/>
              </a:rPr>
              <a:t>Kadına karşı şiddet ve aile içi (ev içi) </a:t>
            </a:r>
            <a:r>
              <a:rPr lang="tr-TR" b="1" dirty="0">
                <a:solidFill>
                  <a:schemeClr val="accent1">
                    <a:lumMod val="60000"/>
                    <a:lumOff val="40000"/>
                  </a:schemeClr>
                </a:solidFill>
                <a:latin typeface="Arial Narrow" panose="020B0606020202030204" pitchFamily="34" charset="0"/>
              </a:rPr>
              <a:t>şiddetten arınmış bir Avrupa </a:t>
            </a:r>
            <a:r>
              <a:rPr lang="tr-TR" dirty="0">
                <a:latin typeface="Arial Narrow" panose="020B0606020202030204" pitchFamily="34" charset="0"/>
              </a:rPr>
              <a:t>yaratma hedefi taşır.</a:t>
            </a:r>
            <a:endParaRPr lang="tr-TR" dirty="0">
              <a:latin typeface="Arial Narrow" panose="020B0606020202030204" pitchFamily="34" charset="0"/>
            </a:endParaRPr>
          </a:p>
          <a:p>
            <a:r>
              <a:rPr lang="tr-TR" dirty="0">
                <a:latin typeface="Arial Narrow" panose="020B0606020202030204" pitchFamily="34" charset="0"/>
              </a:rPr>
              <a:t>Kadına karşı şiddetin ve aile içi (ev içi) </a:t>
            </a:r>
            <a:r>
              <a:rPr lang="tr-TR" b="1" dirty="0">
                <a:solidFill>
                  <a:schemeClr val="accent1">
                    <a:lumMod val="60000"/>
                    <a:lumOff val="40000"/>
                  </a:schemeClr>
                </a:solidFill>
                <a:latin typeface="Arial Narrow" panose="020B0606020202030204" pitchFamily="34" charset="0"/>
              </a:rPr>
              <a:t>şiddetin her türünü kınar.</a:t>
            </a:r>
            <a:endParaRPr lang="tr-TR" dirty="0">
              <a:latin typeface="Arial Narrow" panose="020B0606020202030204" pitchFamily="34" charset="0"/>
            </a:endParaRPr>
          </a:p>
          <a:p>
            <a:r>
              <a:rPr lang="tr-TR" dirty="0">
                <a:latin typeface="Arial Narrow" panose="020B0606020202030204" pitchFamily="34" charset="0"/>
              </a:rPr>
              <a:t>Kadınlarla erkekler arasında </a:t>
            </a:r>
            <a:r>
              <a:rPr lang="tr-TR" b="1" dirty="0">
                <a:solidFill>
                  <a:schemeClr val="accent1">
                    <a:lumMod val="60000"/>
                    <a:lumOff val="40000"/>
                  </a:schemeClr>
                </a:solidFill>
                <a:latin typeface="Arial Narrow" panose="020B0606020202030204" pitchFamily="34" charset="0"/>
              </a:rPr>
              <a:t>hukuksal ve fiili eşitliğin </a:t>
            </a:r>
            <a:r>
              <a:rPr lang="tr-TR" dirty="0">
                <a:latin typeface="Arial Narrow" panose="020B0606020202030204" pitchFamily="34" charset="0"/>
              </a:rPr>
              <a:t>gerçekleştirilmesinin kadına karşı</a:t>
            </a:r>
            <a:endParaRPr lang="tr-TR" dirty="0">
              <a:latin typeface="Arial Narrow" panose="020B0606020202030204" pitchFamily="34" charset="0"/>
            </a:endParaRPr>
          </a:p>
          <a:p>
            <a:pPr marL="0" indent="0">
              <a:buNone/>
            </a:pPr>
            <a:r>
              <a:rPr lang="tr-TR" dirty="0">
                <a:latin typeface="Arial Narrow" panose="020B0606020202030204" pitchFamily="34" charset="0"/>
              </a:rPr>
              <a:t>      şiddetin önlenmesinde temel bir unsur olduğunu vurgular. </a:t>
            </a:r>
            <a:endParaRPr lang="tr-TR" dirty="0">
              <a:latin typeface="Arial Narrow" panose="020B0606020202030204" pitchFamily="34" charset="0"/>
            </a:endParaRPr>
          </a:p>
          <a:p>
            <a:r>
              <a:rPr lang="tr-TR" dirty="0">
                <a:latin typeface="Arial Narrow" panose="020B0606020202030204" pitchFamily="34" charset="0"/>
              </a:rPr>
              <a:t>Kadına karşı şiddetin, kadınlarla erkekler arasında tarihten gelen </a:t>
            </a:r>
            <a:r>
              <a:rPr lang="tr-TR" b="1" dirty="0">
                <a:solidFill>
                  <a:schemeClr val="accent1">
                    <a:lumMod val="60000"/>
                    <a:lumOff val="40000"/>
                  </a:schemeClr>
                </a:solidFill>
                <a:latin typeface="Arial Narrow" panose="020B0606020202030204" pitchFamily="34" charset="0"/>
              </a:rPr>
              <a:t>eşit olmayan güç</a:t>
            </a:r>
            <a:endParaRPr lang="tr-TR" b="1" dirty="0">
              <a:solidFill>
                <a:schemeClr val="accent1">
                  <a:lumMod val="60000"/>
                  <a:lumOff val="40000"/>
                </a:schemeClr>
              </a:solidFill>
              <a:latin typeface="Arial Narrow" panose="020B0606020202030204" pitchFamily="34" charset="0"/>
            </a:endParaRPr>
          </a:p>
          <a:p>
            <a:pPr marL="0" indent="0">
              <a:buNone/>
            </a:pPr>
            <a:r>
              <a:rPr lang="tr-TR" b="1" dirty="0">
                <a:solidFill>
                  <a:schemeClr val="accent1">
                    <a:lumMod val="60000"/>
                    <a:lumOff val="40000"/>
                  </a:schemeClr>
                </a:solidFill>
                <a:latin typeface="Arial Narrow" panose="020B0606020202030204" pitchFamily="34" charset="0"/>
              </a:rPr>
              <a:t>       ilişkilerinin bir tezahürü</a:t>
            </a:r>
            <a:r>
              <a:rPr lang="tr-TR" dirty="0">
                <a:latin typeface="Arial Narrow" panose="020B0606020202030204" pitchFamily="34" charset="0"/>
              </a:rPr>
              <a:t> olduğunu ve bu eşit olmayan güç ilişkilerinin, erkeklerin    	kadınlara üstünlüğüne, kadınlara karşı </a:t>
            </a:r>
            <a:r>
              <a:rPr lang="tr-TR" b="1" dirty="0">
                <a:solidFill>
                  <a:schemeClr val="accent1">
                    <a:lumMod val="60000"/>
                    <a:lumOff val="40000"/>
                  </a:schemeClr>
                </a:solidFill>
                <a:latin typeface="Arial Narrow" panose="020B0606020202030204" pitchFamily="34" charset="0"/>
              </a:rPr>
              <a:t>ayrımcılık </a:t>
            </a:r>
            <a:r>
              <a:rPr lang="tr-TR" dirty="0">
                <a:latin typeface="Arial Narrow" panose="020B0606020202030204" pitchFamily="34" charset="0"/>
              </a:rPr>
              <a:t>yapmalarına ve kadınların tam 	anlamıyla </a:t>
            </a:r>
            <a:r>
              <a:rPr lang="tr-TR" b="1" dirty="0">
                <a:solidFill>
                  <a:schemeClr val="accent1">
                    <a:lumMod val="60000"/>
                    <a:lumOff val="40000"/>
                  </a:schemeClr>
                </a:solidFill>
                <a:latin typeface="Arial Narrow" panose="020B0606020202030204" pitchFamily="34" charset="0"/>
              </a:rPr>
              <a:t>ilerlemelerinin engellenmesine </a:t>
            </a:r>
            <a:r>
              <a:rPr lang="tr-TR" dirty="0">
                <a:latin typeface="Arial Narrow" panose="020B0606020202030204" pitchFamily="34" charset="0"/>
              </a:rPr>
              <a:t>yol açtığını kabul eder;</a:t>
            </a:r>
            <a:endParaRPr lang="tr-TR" dirty="0">
              <a:latin typeface="Arial Narrow" panose="020B0606020202030204" pitchFamily="34" charset="0"/>
            </a:endParaRPr>
          </a:p>
          <a:p>
            <a:r>
              <a:rPr lang="tr-TR" dirty="0">
                <a:latin typeface="Arial Narrow" panose="020B0606020202030204" pitchFamily="34" charset="0"/>
              </a:rPr>
              <a:t>Kadına karşı şiddetin </a:t>
            </a:r>
            <a:r>
              <a:rPr lang="tr-TR" b="1" dirty="0">
                <a:solidFill>
                  <a:schemeClr val="accent1">
                    <a:lumMod val="60000"/>
                    <a:lumOff val="40000"/>
                  </a:schemeClr>
                </a:solidFill>
                <a:latin typeface="Arial Narrow" panose="020B0606020202030204" pitchFamily="34" charset="0"/>
              </a:rPr>
              <a:t>yapısal özelliğinin toplumsal cinsiyete dayandığını </a:t>
            </a:r>
            <a:r>
              <a:rPr lang="tr-TR" dirty="0">
                <a:latin typeface="Arial Narrow" panose="020B0606020202030204" pitchFamily="34" charset="0"/>
              </a:rPr>
              <a:t>tespit eder;</a:t>
            </a:r>
            <a:endParaRPr lang="tr-TR" dirty="0">
              <a:latin typeface="Arial Narrow" panose="020B0606020202030204" pitchFamily="34" charset="0"/>
            </a:endParaRPr>
          </a:p>
          <a:p>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400" dirty="0"/>
              <a:t>İSTANBUL SÖZLEŞMESİNİN ÖNEMİ </a:t>
            </a:r>
            <a:br>
              <a:rPr lang="tr-TR" sz="3600" dirty="0"/>
            </a:br>
            <a:r>
              <a:rPr lang="tr-TR" sz="2800" dirty="0"/>
              <a:t>(Prof. Dr. Kadriye Bakırcı, Ankara Barosu Dergisi, 2015/4)</a:t>
            </a:r>
            <a:endParaRPr lang="tr-TR" sz="2800" dirty="0"/>
          </a:p>
        </p:txBody>
      </p:sp>
      <p:sp>
        <p:nvSpPr>
          <p:cNvPr id="3" name="İçerik Yer Tutucusu 2"/>
          <p:cNvSpPr>
            <a:spLocks noGrp="1"/>
          </p:cNvSpPr>
          <p:nvPr>
            <p:ph sz="quarter" idx="13"/>
          </p:nvPr>
        </p:nvSpPr>
        <p:spPr>
          <a:xfrm>
            <a:off x="685800" y="1954306"/>
            <a:ext cx="10394707" cy="3684494"/>
          </a:xfrm>
        </p:spPr>
        <p:txBody>
          <a:bodyPr>
            <a:normAutofit fontScale="85000" lnSpcReduction="10000"/>
          </a:bodyPr>
          <a:lstStyle/>
          <a:p>
            <a:r>
              <a:rPr lang="tr-TR" dirty="0">
                <a:latin typeface="Arial Narrow" panose="020B0606020202030204" pitchFamily="34" charset="0"/>
              </a:rPr>
              <a:t>Ev içi şiddetle ilgili Avrupa ülkelerini </a:t>
            </a:r>
            <a:r>
              <a:rPr lang="tr-TR" b="1" dirty="0">
                <a:solidFill>
                  <a:schemeClr val="accent1">
                    <a:lumMod val="60000"/>
                    <a:lumOff val="40000"/>
                  </a:schemeClr>
                </a:solidFill>
                <a:latin typeface="Arial Narrow" panose="020B0606020202030204" pitchFamily="34" charset="0"/>
              </a:rPr>
              <a:t>hukuki olarak bağlayan ilk belgedir</a:t>
            </a:r>
            <a:r>
              <a:rPr lang="tr-TR" dirty="0">
                <a:latin typeface="Arial Narrow" panose="020B0606020202030204" pitchFamily="34" charset="0"/>
              </a:rPr>
              <a:t>.</a:t>
            </a:r>
            <a:endParaRPr lang="tr-TR" dirty="0">
              <a:latin typeface="Arial Narrow" panose="020B0606020202030204" pitchFamily="34" charset="0"/>
            </a:endParaRPr>
          </a:p>
          <a:p>
            <a:r>
              <a:rPr lang="tr-TR" dirty="0">
                <a:latin typeface="Arial Narrow" panose="020B0606020202030204" pitchFamily="34" charset="0"/>
              </a:rPr>
              <a:t>Kadın ve erkek arası </a:t>
            </a:r>
            <a:r>
              <a:rPr lang="tr-TR" b="1" dirty="0">
                <a:solidFill>
                  <a:schemeClr val="accent1">
                    <a:lumMod val="60000"/>
                    <a:lumOff val="40000"/>
                  </a:schemeClr>
                </a:solidFill>
                <a:latin typeface="Arial Narrow" panose="020B0606020202030204" pitchFamily="34" charset="0"/>
              </a:rPr>
              <a:t>hukuki ve fiili eşitliği öngörmekte</a:t>
            </a:r>
            <a:r>
              <a:rPr lang="tr-TR" dirty="0">
                <a:latin typeface="Arial Narrow" panose="020B0606020202030204" pitchFamily="34" charset="0"/>
              </a:rPr>
              <a:t>, kadına karşı ayrımcılığı yasaklamaktadır.</a:t>
            </a:r>
            <a:endParaRPr lang="tr-TR" dirty="0">
              <a:latin typeface="Arial Narrow" panose="020B0606020202030204" pitchFamily="34" charset="0"/>
            </a:endParaRPr>
          </a:p>
          <a:p>
            <a:r>
              <a:rPr lang="tr-TR" dirty="0">
                <a:latin typeface="Arial Narrow" panose="020B0606020202030204" pitchFamily="34" charset="0"/>
              </a:rPr>
              <a:t>Kadına yönelik ayrımcılığın önlenmesi açısından </a:t>
            </a:r>
            <a:r>
              <a:rPr lang="tr-TR" b="1" dirty="0">
                <a:solidFill>
                  <a:schemeClr val="accent1">
                    <a:lumMod val="60000"/>
                    <a:lumOff val="40000"/>
                  </a:schemeClr>
                </a:solidFill>
                <a:latin typeface="Arial Narrow" panose="020B0606020202030204" pitchFamily="34" charset="0"/>
              </a:rPr>
              <a:t>en iyi uygulamaları </a:t>
            </a:r>
            <a:r>
              <a:rPr lang="tr-TR" dirty="0">
                <a:latin typeface="Arial Narrow" panose="020B0606020202030204" pitchFamily="34" charset="0"/>
              </a:rPr>
              <a:t>bünyesinde barındırmaktadır.</a:t>
            </a:r>
            <a:endParaRPr lang="tr-TR" dirty="0">
              <a:latin typeface="Arial Narrow" panose="020B0606020202030204" pitchFamily="34" charset="0"/>
            </a:endParaRPr>
          </a:p>
          <a:p>
            <a:r>
              <a:rPr lang="tr-TR" b="1" dirty="0">
                <a:solidFill>
                  <a:schemeClr val="accent1">
                    <a:lumMod val="60000"/>
                    <a:lumOff val="40000"/>
                  </a:schemeClr>
                </a:solidFill>
                <a:latin typeface="Arial Narrow" panose="020B0606020202030204" pitchFamily="34" charset="0"/>
              </a:rPr>
              <a:t>Hem özel hem kamusal alandaki şiddeti yasaklamaktadır</a:t>
            </a:r>
            <a:r>
              <a:rPr lang="tr-TR" dirty="0">
                <a:latin typeface="Arial Narrow" panose="020B0606020202030204" pitchFamily="34" charset="0"/>
              </a:rPr>
              <a:t>,</a:t>
            </a:r>
            <a:endParaRPr lang="tr-TR" dirty="0">
              <a:latin typeface="Arial Narrow" panose="020B0606020202030204" pitchFamily="34" charset="0"/>
            </a:endParaRPr>
          </a:p>
          <a:p>
            <a:r>
              <a:rPr lang="tr-TR" dirty="0">
                <a:latin typeface="Arial Narrow" panose="020B0606020202030204" pitchFamily="34" charset="0"/>
              </a:rPr>
              <a:t>Toplumsal cinsiyeti tanımlayan </a:t>
            </a:r>
            <a:r>
              <a:rPr lang="tr-TR" b="1" dirty="0">
                <a:solidFill>
                  <a:schemeClr val="accent1">
                    <a:lumMod val="60000"/>
                    <a:lumOff val="40000"/>
                  </a:schemeClr>
                </a:solidFill>
                <a:latin typeface="Arial Narrow" panose="020B0606020202030204" pitchFamily="34" charset="0"/>
              </a:rPr>
              <a:t>ilk uluslararası belgedir</a:t>
            </a:r>
            <a:r>
              <a:rPr lang="tr-TR" dirty="0">
                <a:latin typeface="Arial Narrow" panose="020B0606020202030204" pitchFamily="34" charset="0"/>
              </a:rPr>
              <a:t>.</a:t>
            </a:r>
            <a:endParaRPr lang="tr-TR" dirty="0">
              <a:latin typeface="Arial Narrow" panose="020B0606020202030204" pitchFamily="34" charset="0"/>
            </a:endParaRPr>
          </a:p>
          <a:p>
            <a:r>
              <a:rPr lang="tr-TR" dirty="0">
                <a:latin typeface="Arial Narrow" panose="020B0606020202030204" pitchFamily="34" charset="0"/>
              </a:rPr>
              <a:t>Sadece vatandaşlar için değil sığınmacı vb. statüdeki </a:t>
            </a:r>
            <a:r>
              <a:rPr lang="tr-TR" b="1" dirty="0">
                <a:solidFill>
                  <a:schemeClr val="accent1">
                    <a:lumMod val="60000"/>
                    <a:lumOff val="40000"/>
                  </a:schemeClr>
                </a:solidFill>
                <a:latin typeface="Arial Narrow" panose="020B0606020202030204" pitchFamily="34" charset="0"/>
              </a:rPr>
              <a:t>tüm kadınlar için koruma sağlamaktadır.</a:t>
            </a:r>
            <a:endParaRPr lang="tr-TR" b="1" dirty="0">
              <a:solidFill>
                <a:schemeClr val="accent1">
                  <a:lumMod val="60000"/>
                  <a:lumOff val="40000"/>
                </a:schemeClr>
              </a:solidFill>
              <a:latin typeface="Arial Narrow" panose="020B0606020202030204" pitchFamily="34" charset="0"/>
            </a:endParaRPr>
          </a:p>
          <a:p>
            <a:r>
              <a:rPr lang="tr-TR" dirty="0">
                <a:latin typeface="Arial Narrow" panose="020B0606020202030204" pitchFamily="34" charset="0"/>
              </a:rPr>
              <a:t>Ev içi şiddete maruz kalan </a:t>
            </a:r>
            <a:r>
              <a:rPr lang="tr-TR" b="1" dirty="0">
                <a:solidFill>
                  <a:schemeClr val="accent1">
                    <a:lumMod val="60000"/>
                    <a:lumOff val="40000"/>
                  </a:schemeClr>
                </a:solidFill>
                <a:latin typeface="Arial Narrow" panose="020B0606020202030204" pitchFamily="34" charset="0"/>
              </a:rPr>
              <a:t>çocuk ve erkekleri de kapsamaktadır</a:t>
            </a:r>
            <a:r>
              <a:rPr lang="tr-TR" dirty="0">
                <a:latin typeface="Arial Narrow" panose="020B0606020202030204" pitchFamily="34" charset="0"/>
              </a:rPr>
              <a:t>.</a:t>
            </a:r>
            <a:endParaRPr lang="tr-TR" dirty="0">
              <a:latin typeface="Arial Narrow" panose="020B0606020202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233082"/>
            <a:ext cx="10396882" cy="1250333"/>
          </a:xfrm>
        </p:spPr>
        <p:txBody>
          <a:bodyPr>
            <a:normAutofit/>
          </a:bodyPr>
          <a:lstStyle/>
          <a:p>
            <a:r>
              <a:rPr lang="tr-TR" sz="4000" dirty="0"/>
              <a:t>İSTANBUL SÖZLEŞMESİNİN MAKSATLARI</a:t>
            </a:r>
            <a:br>
              <a:rPr lang="tr-TR" sz="4000" dirty="0"/>
            </a:br>
            <a:r>
              <a:rPr lang="tr-TR" sz="4000" dirty="0"/>
              <a:t>(Bölüm 1/Madde 1)</a:t>
            </a:r>
            <a:endParaRPr lang="tr-TR" sz="4000" dirty="0"/>
          </a:p>
        </p:txBody>
      </p:sp>
      <p:sp>
        <p:nvSpPr>
          <p:cNvPr id="3" name="İçerik Yer Tutucusu 2"/>
          <p:cNvSpPr>
            <a:spLocks noGrp="1"/>
          </p:cNvSpPr>
          <p:nvPr>
            <p:ph sz="quarter" idx="13"/>
          </p:nvPr>
        </p:nvSpPr>
        <p:spPr>
          <a:xfrm>
            <a:off x="376518" y="1483415"/>
            <a:ext cx="11358283" cy="4227104"/>
          </a:xfrm>
        </p:spPr>
        <p:txBody>
          <a:bodyPr>
            <a:normAutofit fontScale="40000" lnSpcReduction="20000"/>
          </a:bodyPr>
          <a:lstStyle/>
          <a:p>
            <a:r>
              <a:rPr lang="tr-TR" sz="4800" b="1" dirty="0">
                <a:latin typeface="Arial Narrow" panose="020B0606020202030204" pitchFamily="34" charset="0"/>
              </a:rPr>
              <a:t>1- </a:t>
            </a:r>
            <a:r>
              <a:rPr lang="tr-TR" sz="4800" dirty="0">
                <a:latin typeface="Arial Narrow" panose="020B0606020202030204" pitchFamily="34" charset="0"/>
              </a:rPr>
              <a:t>Kadınları her türlü şiddete karşı korumak ve kadına karşı şiddeti ve aile içi (ev içi) şiddeti  </a:t>
            </a:r>
            <a:r>
              <a:rPr lang="tr-TR" sz="4800" b="1" dirty="0">
                <a:solidFill>
                  <a:schemeClr val="accent1"/>
                </a:solidFill>
                <a:latin typeface="Arial Narrow" panose="020B0606020202030204" pitchFamily="34" charset="0"/>
              </a:rPr>
              <a:t>önlemek, kovuşturmak ve ortadan kaldırmak</a:t>
            </a:r>
            <a:r>
              <a:rPr lang="tr-TR" sz="4800" dirty="0">
                <a:latin typeface="Arial Narrow" panose="020B0606020202030204" pitchFamily="34" charset="0"/>
              </a:rPr>
              <a:t>;</a:t>
            </a:r>
            <a:endParaRPr lang="tr-TR" sz="4800" dirty="0">
              <a:latin typeface="Arial Narrow" panose="020B0606020202030204" pitchFamily="34" charset="0"/>
            </a:endParaRPr>
          </a:p>
          <a:p>
            <a:r>
              <a:rPr lang="tr-TR" sz="4800" b="1" dirty="0">
                <a:latin typeface="Arial Narrow" panose="020B0606020202030204" pitchFamily="34" charset="0"/>
              </a:rPr>
              <a:t>2-</a:t>
            </a:r>
            <a:r>
              <a:rPr lang="tr-TR" sz="4800" dirty="0">
                <a:latin typeface="Arial Narrow" panose="020B0606020202030204" pitchFamily="34" charset="0"/>
              </a:rPr>
              <a:t> Kadına karşı her türlü </a:t>
            </a:r>
            <a:r>
              <a:rPr lang="tr-TR" sz="4800" b="1" dirty="0">
                <a:solidFill>
                  <a:schemeClr val="accent1"/>
                </a:solidFill>
                <a:latin typeface="Arial Narrow" panose="020B0606020202030204" pitchFamily="34" charset="0"/>
              </a:rPr>
              <a:t>ayrımcılığın ortadan kaldırılmasına katkıda bulunmak </a:t>
            </a:r>
            <a:r>
              <a:rPr lang="tr-TR" sz="4800" dirty="0">
                <a:latin typeface="Arial Narrow" panose="020B0606020202030204" pitchFamily="34" charset="0"/>
              </a:rPr>
              <a:t>ve kadınları güçlendirmek de dahil olmak üzere, kadınlarla erkekler arasında önemli ölçüde </a:t>
            </a:r>
            <a:r>
              <a:rPr lang="tr-TR" sz="4800" b="1" dirty="0">
                <a:latin typeface="Arial Narrow" panose="020B0606020202030204" pitchFamily="34" charset="0"/>
              </a:rPr>
              <a:t>eşitliği yaygınlaştırmak;</a:t>
            </a:r>
            <a:endParaRPr lang="tr-TR" sz="4800" b="1" dirty="0">
              <a:latin typeface="Arial Narrow" panose="020B0606020202030204" pitchFamily="34" charset="0"/>
            </a:endParaRPr>
          </a:p>
          <a:p>
            <a:r>
              <a:rPr lang="tr-TR" sz="4800" b="1" dirty="0">
                <a:latin typeface="Arial Narrow" panose="020B0606020202030204" pitchFamily="34" charset="0"/>
              </a:rPr>
              <a:t>3-</a:t>
            </a:r>
            <a:r>
              <a:rPr lang="tr-TR" sz="4800" dirty="0">
                <a:latin typeface="Arial Narrow" panose="020B0606020202030204" pitchFamily="34" charset="0"/>
              </a:rPr>
              <a:t> Kadına karşı şiddet ve aile içi şiddetin tüm </a:t>
            </a:r>
            <a:r>
              <a:rPr lang="tr-TR" sz="4800" b="1" dirty="0">
                <a:solidFill>
                  <a:schemeClr val="accent1"/>
                </a:solidFill>
                <a:latin typeface="Arial Narrow" panose="020B0606020202030204" pitchFamily="34" charset="0"/>
              </a:rPr>
              <a:t>mağdurlarının korunması ve bunlara yardım edilmesi</a:t>
            </a:r>
            <a:r>
              <a:rPr lang="tr-TR" sz="4800" b="1" dirty="0">
                <a:latin typeface="Arial Narrow" panose="020B0606020202030204" pitchFamily="34" charset="0"/>
              </a:rPr>
              <a:t> </a:t>
            </a:r>
            <a:r>
              <a:rPr lang="tr-TR" sz="4800" dirty="0">
                <a:latin typeface="Arial Narrow" panose="020B0606020202030204" pitchFamily="34" charset="0"/>
              </a:rPr>
              <a:t>için kapsamlı bir </a:t>
            </a:r>
            <a:r>
              <a:rPr lang="tr-TR" sz="4800" b="1" dirty="0">
                <a:solidFill>
                  <a:schemeClr val="accent1"/>
                </a:solidFill>
                <a:latin typeface="Arial Narrow" panose="020B0606020202030204" pitchFamily="34" charset="0"/>
              </a:rPr>
              <a:t>çerçeve, politika ve tedbirler</a:t>
            </a:r>
            <a:r>
              <a:rPr lang="tr-TR" sz="4800" b="1" dirty="0">
                <a:latin typeface="Arial Narrow" panose="020B0606020202030204" pitchFamily="34" charset="0"/>
              </a:rPr>
              <a:t> </a:t>
            </a:r>
            <a:r>
              <a:rPr lang="tr-TR" sz="4800" dirty="0">
                <a:latin typeface="Arial Narrow" panose="020B0606020202030204" pitchFamily="34" charset="0"/>
              </a:rPr>
              <a:t>tasarlamak;</a:t>
            </a:r>
            <a:endParaRPr lang="tr-TR" sz="4800" dirty="0">
              <a:latin typeface="Arial Narrow" panose="020B0606020202030204" pitchFamily="34" charset="0"/>
            </a:endParaRPr>
          </a:p>
          <a:p>
            <a:r>
              <a:rPr lang="tr-TR" sz="4800" b="1" dirty="0">
                <a:latin typeface="Arial Narrow" panose="020B0606020202030204" pitchFamily="34" charset="0"/>
              </a:rPr>
              <a:t>4-</a:t>
            </a:r>
            <a:r>
              <a:rPr lang="tr-TR" sz="4800" dirty="0">
                <a:latin typeface="Arial Narrow" panose="020B0606020202030204" pitchFamily="34" charset="0"/>
              </a:rPr>
              <a:t> Kadına karşı şiddeti ve aile içi şiddeti ortadan kaldırma amacıyla </a:t>
            </a:r>
            <a:r>
              <a:rPr lang="tr-TR" sz="4800" b="1" dirty="0">
                <a:solidFill>
                  <a:schemeClr val="accent1"/>
                </a:solidFill>
                <a:latin typeface="Arial Narrow" panose="020B0606020202030204" pitchFamily="34" charset="0"/>
              </a:rPr>
              <a:t>uluslararası işbirliğini yaygınlaştırmak;</a:t>
            </a:r>
            <a:endParaRPr lang="tr-TR" sz="4800" b="1" dirty="0">
              <a:solidFill>
                <a:schemeClr val="accent1"/>
              </a:solidFill>
              <a:latin typeface="Arial Narrow" panose="020B0606020202030204" pitchFamily="34" charset="0"/>
            </a:endParaRPr>
          </a:p>
          <a:p>
            <a:r>
              <a:rPr lang="tr-TR" sz="4800" b="1" dirty="0">
                <a:latin typeface="Arial Narrow" panose="020B0606020202030204" pitchFamily="34" charset="0"/>
              </a:rPr>
              <a:t>5-</a:t>
            </a:r>
            <a:r>
              <a:rPr lang="tr-TR" sz="4800" dirty="0">
                <a:latin typeface="Arial Narrow" panose="020B0606020202030204" pitchFamily="34" charset="0"/>
              </a:rPr>
              <a:t> Kadına karşı şiddet ve aile içi şiddetin ortadan kaldırılması için bütüncül bir yaklaşımın benimsenmesi maksadıyla </a:t>
            </a:r>
            <a:r>
              <a:rPr lang="tr-TR" sz="4800" b="1" dirty="0">
                <a:solidFill>
                  <a:schemeClr val="accent1"/>
                </a:solidFill>
                <a:latin typeface="Arial Narrow" panose="020B0606020202030204" pitchFamily="34" charset="0"/>
              </a:rPr>
              <a:t>kuruluşların ve kolluk kuvvetleri birimlerinin birbiriyle etkili bir biçimde işbirliği yapmalarına destek ve yardım </a:t>
            </a:r>
            <a:r>
              <a:rPr lang="tr-TR" sz="4800" dirty="0">
                <a:latin typeface="Arial Narrow" panose="020B0606020202030204" pitchFamily="34" charset="0"/>
              </a:rPr>
              <a:t>sağlamak.</a:t>
            </a:r>
            <a:endParaRPr lang="tr-TR" sz="4800" dirty="0">
              <a:latin typeface="Arial Narrow" panose="020B0606020202030204" pitchFamily="34" charset="0"/>
            </a:endParaRPr>
          </a:p>
          <a:p>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0"/>
            <a:ext cx="10396882" cy="45719"/>
          </a:xfrm>
        </p:spPr>
        <p:txBody>
          <a:bodyPr>
            <a:normAutofit fontScale="90000"/>
          </a:bodyPr>
          <a:lstStyle/>
          <a:p>
            <a:r>
              <a:rPr lang="tr-TR" dirty="0"/>
              <a:t>KADIN HAKLARINI SAVUNAN </a:t>
            </a:r>
            <a:r>
              <a:rPr lang="tr-TR" dirty="0" err="1"/>
              <a:t>stk’lar</a:t>
            </a:r>
            <a:endParaRPr lang="tr-TR" dirty="0"/>
          </a:p>
        </p:txBody>
      </p:sp>
      <p:sp>
        <p:nvSpPr>
          <p:cNvPr id="3" name="İçerik Yer Tutucusu 2"/>
          <p:cNvSpPr>
            <a:spLocks noGrp="1"/>
          </p:cNvSpPr>
          <p:nvPr>
            <p:ph sz="quarter" idx="13"/>
          </p:nvPr>
        </p:nvSpPr>
        <p:spPr>
          <a:xfrm>
            <a:off x="683625" y="566567"/>
            <a:ext cx="10394707" cy="4762300"/>
          </a:xfrm>
        </p:spPr>
        <p:txBody>
          <a:bodyPr>
            <a:noAutofit/>
          </a:bodyPr>
          <a:lstStyle/>
          <a:p>
            <a:endParaRPr lang="tr-TR" sz="1600" b="1" dirty="0">
              <a:latin typeface="Arial Narrow" panose="020B0606020202030204" pitchFamily="34" charset="0"/>
            </a:endParaRPr>
          </a:p>
          <a:p>
            <a:endParaRPr lang="tr-TR" sz="1600" b="1" dirty="0">
              <a:latin typeface="Arial Narrow" panose="020B0606020202030204" pitchFamily="34" charset="0"/>
            </a:endParaRPr>
          </a:p>
          <a:p>
            <a:r>
              <a:rPr lang="tr-TR" sz="1600" b="1" dirty="0">
                <a:latin typeface="Arial Narrow" panose="020B0606020202030204" pitchFamily="34" charset="0"/>
              </a:rPr>
              <a:t>TÜRKİYE KADIN DERNEKLERİ FEDERASYONU- BAŞKANI CANAN GÜLLÜ</a:t>
            </a:r>
            <a:endParaRPr lang="tr-TR" sz="1600" b="1" dirty="0">
              <a:latin typeface="Arial Narrow" panose="020B0606020202030204" pitchFamily="34" charset="0"/>
            </a:endParaRPr>
          </a:p>
          <a:p>
            <a:r>
              <a:rPr lang="tr-TR" sz="1600" b="1" dirty="0">
                <a:latin typeface="Arial Narrow" panose="020B0606020202030204" pitchFamily="34" charset="0"/>
              </a:rPr>
              <a:t>TÜRK ÜNİVERSİTELİ KADINLAR DERNEĞİ- başkan meral güler</a:t>
            </a:r>
            <a:endParaRPr lang="tr-TR" sz="1600" b="1" dirty="0">
              <a:latin typeface="Arial Narrow" panose="020B0606020202030204" pitchFamily="34" charset="0"/>
            </a:endParaRPr>
          </a:p>
          <a:p>
            <a:r>
              <a:rPr lang="tr-TR" sz="1600" b="1" dirty="0">
                <a:latin typeface="Arial Narrow" panose="020B0606020202030204" pitchFamily="34" charset="0"/>
              </a:rPr>
              <a:t>TÜRK KADINLAR BİRLİĞİ- av. Sema kendir</a:t>
            </a:r>
            <a:endParaRPr lang="tr-TR" sz="1600" b="1" dirty="0">
              <a:latin typeface="Arial Narrow" panose="020B0606020202030204" pitchFamily="34" charset="0"/>
            </a:endParaRPr>
          </a:p>
          <a:p>
            <a:r>
              <a:rPr lang="tr-TR" sz="1600" b="1" dirty="0">
                <a:latin typeface="Arial Narrow" panose="020B0606020202030204" pitchFamily="34" charset="0"/>
              </a:rPr>
              <a:t>KADIN CİNAYETLERİNİ DURDURACAĞIZ PLATFORMU derneği- başkan Gülsüm Kav</a:t>
            </a:r>
            <a:endParaRPr lang="tr-TR" sz="1600" b="1" dirty="0">
              <a:latin typeface="Arial Narrow" panose="020B0606020202030204" pitchFamily="34" charset="0"/>
            </a:endParaRPr>
          </a:p>
          <a:p>
            <a:r>
              <a:rPr lang="tr-TR" sz="1600" b="1" dirty="0">
                <a:latin typeface="Arial Narrow" panose="020B0606020202030204" pitchFamily="34" charset="0"/>
              </a:rPr>
              <a:t>EŞİTLİK İÇİN KADIN PLATFORMU-EŞİK</a:t>
            </a:r>
            <a:endParaRPr lang="tr-TR" sz="1600" b="1" dirty="0">
              <a:latin typeface="Arial Narrow" panose="020B0606020202030204" pitchFamily="34" charset="0"/>
            </a:endParaRPr>
          </a:p>
          <a:p>
            <a:r>
              <a:rPr lang="tr-TR" sz="1600" b="1" dirty="0">
                <a:latin typeface="Arial Narrow" panose="020B0606020202030204" pitchFamily="34" charset="0"/>
              </a:rPr>
              <a:t>CİNSİYET EŞİTLİĞİ İZLEME DERNEĞİ-CEİD- PROF. DR. GÜLAY TOKSÖZ- A </a:t>
            </a:r>
            <a:endParaRPr lang="tr-TR" sz="1600" b="1" dirty="0">
              <a:latin typeface="Arial Narrow" panose="020B0606020202030204" pitchFamily="34" charset="0"/>
            </a:endParaRPr>
          </a:p>
          <a:p>
            <a:r>
              <a:rPr lang="tr-TR" sz="1600" b="1" dirty="0">
                <a:latin typeface="Arial Narrow" panose="020B0606020202030204" pitchFamily="34" charset="0"/>
              </a:rPr>
              <a:t>KADININ İNSAN HAKLARI-YENİ ÇÖZÜMLER DERNEĞİ</a:t>
            </a:r>
            <a:endParaRPr lang="tr-TR" sz="1600" b="1" dirty="0">
              <a:latin typeface="Arial Narrow" panose="020B0606020202030204" pitchFamily="34" charset="0"/>
            </a:endParaRPr>
          </a:p>
          <a:p>
            <a:r>
              <a:rPr lang="tr-TR" sz="1600" b="1" dirty="0">
                <a:latin typeface="Arial Narrow" panose="020B0606020202030204" pitchFamily="34" charset="0"/>
              </a:rPr>
              <a:t>KADIN DAYANIŞMA VAKFI-ASLI CİHAN ERDEM</a:t>
            </a:r>
            <a:endParaRPr lang="tr-TR" sz="1600" b="1" dirty="0">
              <a:latin typeface="Arial Narrow" panose="020B0606020202030204" pitchFamily="34" charset="0"/>
            </a:endParaRPr>
          </a:p>
          <a:p>
            <a:r>
              <a:rPr lang="tr-TR" sz="1600" b="1" dirty="0">
                <a:latin typeface="Arial Narrow" panose="020B0606020202030204" pitchFamily="34" charset="0"/>
              </a:rPr>
              <a:t>İSTANBUL SÖZLEŞMESİ TÜRKİYE İZLEME PLATFORMU</a:t>
            </a:r>
            <a:endParaRPr lang="tr-TR" sz="1600" b="1" dirty="0">
              <a:latin typeface="Arial Narrow" panose="020B0606020202030204" pitchFamily="34" charset="0"/>
            </a:endParaRPr>
          </a:p>
          <a:p>
            <a:r>
              <a:rPr lang="tr-TR" sz="1600" b="1" dirty="0">
                <a:latin typeface="Arial Narrow" panose="020B0606020202030204" pitchFamily="34" charset="0"/>
              </a:rPr>
              <a:t>ÇOCUĞA KARŞI ŞİDDETİ ÖNLEMEK İÇİN ORTAKLIK AĞI</a:t>
            </a:r>
            <a:endParaRPr lang="tr-TR" sz="1600" b="1" dirty="0">
              <a:latin typeface="Arial Narrow" panose="020B0606020202030204" pitchFamily="34" charset="0"/>
            </a:endParaRPr>
          </a:p>
          <a:p>
            <a:r>
              <a:rPr lang="tr-TR" sz="1600" b="1" dirty="0">
                <a:latin typeface="Arial Narrow" panose="020B0606020202030204" pitchFamily="34" charset="0"/>
              </a:rPr>
              <a:t>KADIN KOALİSYONU</a:t>
            </a:r>
            <a:endParaRPr lang="tr-TR" sz="1600" b="1" dirty="0">
              <a:latin typeface="Arial Narrow" panose="020B0606020202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0"/>
            <a:ext cx="10396882" cy="542365"/>
          </a:xfrm>
        </p:spPr>
        <p:txBody>
          <a:bodyPr>
            <a:normAutofit fontScale="90000"/>
          </a:bodyPr>
          <a:lstStyle/>
          <a:p>
            <a:r>
              <a:rPr lang="tr-TR" altLang="tr-TR" sz="4400" b="1" dirty="0"/>
              <a:t>KADIN STK’LARI NELER YAPIYOR?</a:t>
            </a:r>
            <a:endParaRPr lang="tr-TR" sz="4400" dirty="0"/>
          </a:p>
        </p:txBody>
      </p:sp>
      <p:sp>
        <p:nvSpPr>
          <p:cNvPr id="3" name="İçerik Yer Tutucusu 2"/>
          <p:cNvSpPr>
            <a:spLocks noGrp="1"/>
          </p:cNvSpPr>
          <p:nvPr>
            <p:ph sz="quarter" idx="13"/>
          </p:nvPr>
        </p:nvSpPr>
        <p:spPr>
          <a:xfrm>
            <a:off x="685800" y="1398494"/>
            <a:ext cx="10394707" cy="3976091"/>
          </a:xfrm>
        </p:spPr>
        <p:txBody>
          <a:bodyPr>
            <a:normAutofit fontScale="85000" lnSpcReduction="10000"/>
          </a:bodyPr>
          <a:lstStyle/>
          <a:p>
            <a:pPr eaLnBrk="1" hangingPunct="1"/>
            <a:r>
              <a:rPr lang="tr-TR" altLang="tr-TR" dirty="0">
                <a:latin typeface="Arial Narrow" panose="020B0606020202030204" pitchFamily="34" charset="0"/>
              </a:rPr>
              <a:t>FARKINDALIK/ Bilinçlendirme  /Eğitim seminerleri</a:t>
            </a:r>
            <a:endParaRPr lang="tr-TR" altLang="tr-TR" dirty="0">
              <a:latin typeface="Arial Narrow" panose="020B0606020202030204" pitchFamily="34" charset="0"/>
            </a:endParaRPr>
          </a:p>
          <a:p>
            <a:pPr eaLnBrk="1" hangingPunct="1"/>
            <a:r>
              <a:rPr lang="tr-TR" altLang="tr-TR" dirty="0">
                <a:latin typeface="Arial Narrow" panose="020B0606020202030204" pitchFamily="34" charset="0"/>
              </a:rPr>
              <a:t>ÖZEL DURUMLARDA VE GÜNLERDE ETKİNLİKLER/EYLEMLER/ Protesto gösterileri </a:t>
            </a:r>
            <a:endParaRPr lang="tr-TR" altLang="tr-TR" dirty="0">
              <a:latin typeface="Arial Narrow" panose="020B0606020202030204" pitchFamily="34" charset="0"/>
            </a:endParaRPr>
          </a:p>
          <a:p>
            <a:pPr eaLnBrk="1" hangingPunct="1"/>
            <a:r>
              <a:rPr lang="tr-TR" altLang="tr-TR" dirty="0">
                <a:latin typeface="Arial Narrow" panose="020B0606020202030204" pitchFamily="34" charset="0"/>
              </a:rPr>
              <a:t>HAK SAVUNUCULUĞU İÇİN DAYANIŞMA GRUPLARI OLUŞTURMA</a:t>
            </a:r>
            <a:endParaRPr lang="tr-TR" altLang="tr-TR" dirty="0">
              <a:latin typeface="Arial Narrow" panose="020B0606020202030204" pitchFamily="34" charset="0"/>
            </a:endParaRPr>
          </a:p>
          <a:p>
            <a:pPr eaLnBrk="1" hangingPunct="1"/>
            <a:r>
              <a:rPr lang="tr-TR" altLang="tr-TR" dirty="0">
                <a:latin typeface="Arial Narrow" panose="020B0606020202030204" pitchFamily="34" charset="0"/>
              </a:rPr>
              <a:t>Şiddete uğramış kadınlara danışma, DESTEK ve yönlendirme hizmetleri</a:t>
            </a:r>
            <a:endParaRPr lang="tr-TR" altLang="tr-TR" dirty="0">
              <a:latin typeface="Arial Narrow" panose="020B0606020202030204" pitchFamily="34" charset="0"/>
            </a:endParaRPr>
          </a:p>
          <a:p>
            <a:pPr eaLnBrk="1" hangingPunct="1"/>
            <a:r>
              <a:rPr lang="tr-TR" altLang="tr-TR" dirty="0">
                <a:latin typeface="Arial Narrow" panose="020B0606020202030204" pitchFamily="34" charset="0"/>
              </a:rPr>
              <a:t>Kadın sığınma evlerine destek projeleri</a:t>
            </a:r>
            <a:endParaRPr lang="tr-TR" altLang="tr-TR" dirty="0">
              <a:latin typeface="Arial Narrow" panose="020B0606020202030204" pitchFamily="34" charset="0"/>
            </a:endParaRPr>
          </a:p>
          <a:p>
            <a:pPr eaLnBrk="1" hangingPunct="1"/>
            <a:r>
              <a:rPr lang="tr-TR" altLang="tr-TR" dirty="0">
                <a:latin typeface="Arial Narrow" panose="020B0606020202030204" pitchFamily="34" charset="0"/>
              </a:rPr>
              <a:t>Kadınlara meslek edindirme projeleri</a:t>
            </a:r>
            <a:endParaRPr lang="tr-TR" altLang="tr-TR" dirty="0">
              <a:latin typeface="Arial Narrow" panose="020B0606020202030204" pitchFamily="34" charset="0"/>
            </a:endParaRPr>
          </a:p>
          <a:p>
            <a:pPr eaLnBrk="1" hangingPunct="1"/>
            <a:r>
              <a:rPr lang="tr-TR" altLang="tr-TR" dirty="0">
                <a:latin typeface="Arial Narrow" panose="020B0606020202030204" pitchFamily="34" charset="0"/>
              </a:rPr>
              <a:t>EŞİTLİK ÖNGÖREN ULUSAL VE ULUSLARARASI MEVZUATIN HAZIRLANMASINDA ROL ALMA </a:t>
            </a:r>
            <a:endParaRPr lang="tr-TR" altLang="tr-TR" dirty="0">
              <a:latin typeface="Arial Narrow" panose="020B0606020202030204" pitchFamily="34" charset="0"/>
            </a:endParaRPr>
          </a:p>
          <a:p>
            <a:pPr eaLnBrk="1" hangingPunct="1"/>
            <a:r>
              <a:rPr lang="tr-TR" altLang="tr-TR" dirty="0">
                <a:latin typeface="Arial Narrow" panose="020B0606020202030204" pitchFamily="34" charset="0"/>
              </a:rPr>
              <a:t>KADIN HAKLARINI GELİŞTİREN YASALARIN/ SÖZLEŞMELERİN SAVUNULMASI: YASAMA ORGANI ÜZERİNDE BASKI OLUŞTURMA</a:t>
            </a:r>
            <a:endParaRPr lang="tr-TR" altLang="tr-TR" dirty="0">
              <a:latin typeface="Arial Narrow" panose="020B0606020202030204" pitchFamily="34" charset="0"/>
            </a:endParaRPr>
          </a:p>
          <a:p>
            <a:pPr eaLnBrk="1" hangingPunct="1"/>
            <a:r>
              <a:rPr lang="tr-TR" altLang="tr-TR" dirty="0">
                <a:latin typeface="Arial Narrow" panose="020B0606020202030204" pitchFamily="34" charset="0"/>
              </a:rPr>
              <a:t>SAVUNUCULUK: KAMU KURUMLARININ EŞİTLİK GÖREVLERİNİ YERİNE GETİRMELERİNİN TALEP EDİLMESİ </a:t>
            </a:r>
            <a:endParaRPr lang="tr-TR" altLang="tr-TR" dirty="0">
              <a:latin typeface="Arial Narrow" panose="020B0606020202030204" pitchFamily="34" charset="0"/>
            </a:endParaRPr>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403413"/>
            <a:ext cx="10396882" cy="896470"/>
          </a:xfrm>
        </p:spPr>
        <p:txBody>
          <a:bodyPr>
            <a:normAutofit/>
          </a:bodyPr>
          <a:lstStyle/>
          <a:p>
            <a:r>
              <a:rPr lang="tr-TR" sz="4400" dirty="0"/>
              <a:t>TÜKD ANTALYA ŞUBESİNİN PROJELERİ</a:t>
            </a:r>
            <a:endParaRPr lang="tr-TR" sz="4400" dirty="0"/>
          </a:p>
        </p:txBody>
      </p:sp>
      <p:sp>
        <p:nvSpPr>
          <p:cNvPr id="3" name="İçerik Yer Tutucusu 2"/>
          <p:cNvSpPr>
            <a:spLocks noGrp="1"/>
          </p:cNvSpPr>
          <p:nvPr>
            <p:ph sz="quarter" idx="13"/>
          </p:nvPr>
        </p:nvSpPr>
        <p:spPr>
          <a:xfrm>
            <a:off x="685800" y="1541930"/>
            <a:ext cx="10394707" cy="3832656"/>
          </a:xfrm>
        </p:spPr>
        <p:txBody>
          <a:bodyPr>
            <a:normAutofit/>
          </a:bodyPr>
          <a:lstStyle/>
          <a:p>
            <a:pPr eaLnBrk="1" hangingPunct="1">
              <a:lnSpc>
                <a:spcPct val="80000"/>
              </a:lnSpc>
            </a:pPr>
            <a:r>
              <a:rPr lang="tr-TR" altLang="tr-TR" sz="2000" dirty="0">
                <a:latin typeface="Arial Narrow" panose="020B0606020202030204" pitchFamily="34" charset="0"/>
              </a:rPr>
              <a:t>ALO İmdat Hattı tesisi</a:t>
            </a:r>
            <a:endParaRPr lang="tr-TR" altLang="tr-TR" sz="2000" dirty="0">
              <a:latin typeface="Arial Narrow" panose="020B0606020202030204" pitchFamily="34" charset="0"/>
            </a:endParaRPr>
          </a:p>
          <a:p>
            <a:pPr eaLnBrk="1" hangingPunct="1">
              <a:lnSpc>
                <a:spcPct val="80000"/>
              </a:lnSpc>
            </a:pPr>
            <a:r>
              <a:rPr lang="tr-TR" altLang="tr-TR" sz="2000" dirty="0">
                <a:latin typeface="Arial Narrow" panose="020B0606020202030204" pitchFamily="34" charset="0"/>
              </a:rPr>
              <a:t>Aile içi şiddetin önlenmesi projesi </a:t>
            </a:r>
            <a:r>
              <a:rPr lang="tr-TR" altLang="tr-TR" sz="1400" b="1" dirty="0">
                <a:solidFill>
                  <a:schemeClr val="accent1"/>
                </a:solidFill>
                <a:latin typeface="Arial Narrow" panose="020B0606020202030204" pitchFamily="34" charset="0"/>
              </a:rPr>
              <a:t>(25 Kasım 2010-2011)</a:t>
            </a:r>
            <a:endParaRPr lang="tr-TR" altLang="tr-TR" sz="1400" b="1" dirty="0">
              <a:solidFill>
                <a:schemeClr val="accent1"/>
              </a:solidFill>
              <a:latin typeface="Arial Narrow" panose="020B0606020202030204" pitchFamily="34" charset="0"/>
            </a:endParaRPr>
          </a:p>
          <a:p>
            <a:pPr eaLnBrk="1" hangingPunct="1">
              <a:lnSpc>
                <a:spcPct val="80000"/>
              </a:lnSpc>
            </a:pPr>
            <a:r>
              <a:rPr lang="tr-TR" altLang="tr-TR" sz="2000" dirty="0">
                <a:latin typeface="Arial Narrow" panose="020B0606020202030204" pitchFamily="34" charset="0"/>
              </a:rPr>
              <a:t>Kadına Karşı Şiddete Son Paneli </a:t>
            </a:r>
            <a:r>
              <a:rPr lang="tr-TR" altLang="tr-TR" sz="1400" b="1" dirty="0">
                <a:solidFill>
                  <a:schemeClr val="accent1"/>
                </a:solidFill>
                <a:latin typeface="Arial Narrow" panose="020B0606020202030204" pitchFamily="34" charset="0"/>
              </a:rPr>
              <a:t>(23 Ekim 2010)</a:t>
            </a:r>
            <a:endParaRPr lang="tr-TR" altLang="tr-TR" sz="1400" b="1" dirty="0">
              <a:solidFill>
                <a:schemeClr val="accent1"/>
              </a:solidFill>
              <a:latin typeface="Arial Narrow" panose="020B0606020202030204" pitchFamily="34" charset="0"/>
            </a:endParaRPr>
          </a:p>
          <a:p>
            <a:pPr eaLnBrk="1" hangingPunct="1">
              <a:lnSpc>
                <a:spcPct val="80000"/>
              </a:lnSpc>
            </a:pPr>
            <a:r>
              <a:rPr lang="tr-TR" altLang="tr-TR" sz="2000" dirty="0">
                <a:latin typeface="Arial Narrow" panose="020B0606020202030204" pitchFamily="34" charset="0"/>
              </a:rPr>
              <a:t>Antalya Büyükşehir Belediyesi Kadın Sığınma Evi Destek  Protokolü </a:t>
            </a:r>
            <a:r>
              <a:rPr lang="tr-TR" altLang="tr-TR" sz="1400" b="1" dirty="0">
                <a:solidFill>
                  <a:schemeClr val="accent1"/>
                </a:solidFill>
                <a:latin typeface="Arial Narrow" panose="020B0606020202030204" pitchFamily="34" charset="0"/>
              </a:rPr>
              <a:t>(Ekim 2010)</a:t>
            </a:r>
            <a:endParaRPr lang="tr-TR" altLang="tr-TR" sz="1400" b="1" dirty="0">
              <a:solidFill>
                <a:schemeClr val="accent1"/>
              </a:solidFill>
              <a:latin typeface="Arial Narrow" panose="020B0606020202030204" pitchFamily="34" charset="0"/>
            </a:endParaRPr>
          </a:p>
          <a:p>
            <a:pPr eaLnBrk="1" hangingPunct="1">
              <a:lnSpc>
                <a:spcPct val="80000"/>
              </a:lnSpc>
            </a:pPr>
            <a:r>
              <a:rPr lang="tr-TR" altLang="tr-TR" sz="2000" dirty="0">
                <a:latin typeface="Arial Narrow" panose="020B0606020202030204" pitchFamily="34" charset="0"/>
              </a:rPr>
              <a:t>ABB Kadın </a:t>
            </a:r>
            <a:r>
              <a:rPr lang="tr-TR" altLang="tr-TR" sz="2000" dirty="0" err="1">
                <a:latin typeface="Arial Narrow" panose="020B0606020202030204" pitchFamily="34" charset="0"/>
              </a:rPr>
              <a:t>Sığınmaevi</a:t>
            </a:r>
            <a:r>
              <a:rPr lang="tr-TR" altLang="tr-TR" sz="2000" dirty="0">
                <a:latin typeface="Arial Narrow" panose="020B0606020202030204" pitchFamily="34" charset="0"/>
              </a:rPr>
              <a:t> Danışma Kurulu Üyeliği </a:t>
            </a:r>
            <a:r>
              <a:rPr lang="tr-TR" altLang="tr-TR" sz="1400" b="1" dirty="0">
                <a:solidFill>
                  <a:schemeClr val="accent1"/>
                </a:solidFill>
                <a:latin typeface="Arial Narrow" panose="020B0606020202030204" pitchFamily="34" charset="0"/>
              </a:rPr>
              <a:t>(Kasım 2010)</a:t>
            </a:r>
            <a:endParaRPr lang="tr-TR" altLang="tr-TR" sz="1400" b="1" dirty="0">
              <a:solidFill>
                <a:schemeClr val="accent1"/>
              </a:solidFill>
              <a:latin typeface="Arial Narrow" panose="020B0606020202030204" pitchFamily="34" charset="0"/>
            </a:endParaRPr>
          </a:p>
          <a:p>
            <a:pPr eaLnBrk="1" hangingPunct="1">
              <a:lnSpc>
                <a:spcPct val="80000"/>
              </a:lnSpc>
            </a:pPr>
            <a:r>
              <a:rPr lang="tr-TR" altLang="tr-TR" sz="2000" dirty="0">
                <a:latin typeface="Arial Narrow" panose="020B0606020202030204" pitchFamily="34" charset="0"/>
              </a:rPr>
              <a:t>Barış Eğitimi Projesi </a:t>
            </a:r>
            <a:r>
              <a:rPr lang="tr-TR" altLang="tr-TR" sz="1400" b="1" dirty="0">
                <a:solidFill>
                  <a:schemeClr val="accent1"/>
                </a:solidFill>
                <a:latin typeface="Arial Narrow" panose="020B0606020202030204" pitchFamily="34" charset="0"/>
              </a:rPr>
              <a:t>(30 Mart-27 Mayıs 2011)</a:t>
            </a:r>
            <a:endParaRPr lang="tr-TR" altLang="tr-TR" sz="1400" b="1" dirty="0">
              <a:solidFill>
                <a:schemeClr val="accent1"/>
              </a:solidFill>
              <a:latin typeface="Arial Narrow" panose="020B0606020202030204" pitchFamily="34" charset="0"/>
            </a:endParaRPr>
          </a:p>
          <a:p>
            <a:pPr eaLnBrk="1" hangingPunct="1">
              <a:lnSpc>
                <a:spcPct val="80000"/>
              </a:lnSpc>
            </a:pPr>
            <a:r>
              <a:rPr lang="tr-TR" altLang="tr-TR" sz="2000" dirty="0">
                <a:latin typeface="Arial Narrow" panose="020B0606020202030204" pitchFamily="34" charset="0"/>
              </a:rPr>
              <a:t>Muhtarlarla İşbirliği Eğitim Projesi </a:t>
            </a:r>
            <a:r>
              <a:rPr lang="tr-TR" altLang="tr-TR" sz="1400" b="1" dirty="0">
                <a:solidFill>
                  <a:schemeClr val="accent1"/>
                </a:solidFill>
                <a:latin typeface="Arial Narrow" panose="020B0606020202030204" pitchFamily="34" charset="0"/>
              </a:rPr>
              <a:t>(2012)</a:t>
            </a:r>
            <a:endParaRPr lang="tr-TR" altLang="tr-TR" sz="1400" b="1" dirty="0">
              <a:solidFill>
                <a:schemeClr val="accent1"/>
              </a:solidFill>
              <a:latin typeface="Arial Narrow" panose="020B0606020202030204" pitchFamily="34" charset="0"/>
            </a:endParaRPr>
          </a:p>
          <a:p>
            <a:pPr eaLnBrk="1" hangingPunct="1">
              <a:lnSpc>
                <a:spcPct val="80000"/>
              </a:lnSpc>
            </a:pPr>
            <a:r>
              <a:rPr lang="tr-TR" altLang="tr-TR" sz="2000" dirty="0">
                <a:latin typeface="Arial Narrow" panose="020B0606020202030204" pitchFamily="34" charset="0"/>
              </a:rPr>
              <a:t>Bina </a:t>
            </a:r>
            <a:r>
              <a:rPr lang="tr-TR" altLang="tr-TR" sz="2000" dirty="0" err="1">
                <a:latin typeface="Arial Narrow" panose="020B0606020202030204" pitchFamily="34" charset="0"/>
              </a:rPr>
              <a:t>Roy</a:t>
            </a:r>
            <a:r>
              <a:rPr lang="tr-TR" altLang="tr-TR" sz="2000" dirty="0">
                <a:latin typeface="Arial Narrow" panose="020B0606020202030204" pitchFamily="34" charset="0"/>
              </a:rPr>
              <a:t> Evde Barış, Okulda Barış, Dünyada Barış Projesi </a:t>
            </a:r>
            <a:endParaRPr lang="tr-TR" altLang="tr-TR" sz="2000" dirty="0">
              <a:latin typeface="Arial Narrow" panose="020B0606020202030204" pitchFamily="34" charset="0"/>
            </a:endParaRPr>
          </a:p>
          <a:p>
            <a:pPr eaLnBrk="1" hangingPunct="1">
              <a:lnSpc>
                <a:spcPct val="80000"/>
              </a:lnSpc>
            </a:pPr>
            <a:r>
              <a:rPr lang="tr-TR" altLang="tr-TR" sz="1400" b="1" dirty="0">
                <a:solidFill>
                  <a:schemeClr val="accent1"/>
                </a:solidFill>
                <a:latin typeface="Arial Narrow" panose="020B0606020202030204" pitchFamily="34" charset="0"/>
              </a:rPr>
              <a:t>(1 Haziran 2011- 19 Nisan 2012)</a:t>
            </a:r>
            <a:endParaRPr lang="tr-TR" altLang="tr-TR" sz="1400" b="1" dirty="0">
              <a:solidFill>
                <a:schemeClr val="accent1"/>
              </a:solidFill>
              <a:latin typeface="Arial Narrow" panose="020B0606020202030204" pitchFamily="34" charset="0"/>
            </a:endParaRPr>
          </a:p>
          <a:p>
            <a:pPr eaLnBrk="1" hangingPunct="1">
              <a:lnSpc>
                <a:spcPct val="80000"/>
              </a:lnSpc>
            </a:pPr>
            <a:r>
              <a:rPr lang="tr-TR" altLang="tr-TR" sz="2000" dirty="0">
                <a:latin typeface="Arial Narrow" panose="020B0606020202030204" pitchFamily="34" charset="0"/>
              </a:rPr>
              <a:t>Bina </a:t>
            </a:r>
            <a:r>
              <a:rPr lang="tr-TR" altLang="tr-TR" sz="2000" dirty="0" err="1">
                <a:latin typeface="Arial Narrow" panose="020B0606020202030204" pitchFamily="34" charset="0"/>
              </a:rPr>
              <a:t>Roy</a:t>
            </a:r>
            <a:r>
              <a:rPr lang="tr-TR" altLang="tr-TR" sz="2000" dirty="0">
                <a:latin typeface="Arial Narrow" panose="020B0606020202030204" pitchFamily="34" charset="0"/>
              </a:rPr>
              <a:t> Projesi Kapanış Paneli</a:t>
            </a:r>
            <a:r>
              <a:rPr lang="tr-TR" altLang="tr-TR" sz="1400" b="1" dirty="0">
                <a:solidFill>
                  <a:schemeClr val="accent1"/>
                </a:solidFill>
                <a:latin typeface="Arial Narrow" panose="020B0606020202030204" pitchFamily="34" charset="0"/>
              </a:rPr>
              <a:t> (19 Nisan 2012)</a:t>
            </a:r>
            <a:endParaRPr lang="tr-TR" altLang="tr-TR" sz="1400" b="1" dirty="0">
              <a:solidFill>
                <a:schemeClr val="accent1"/>
              </a:solidFill>
              <a:latin typeface="Arial Narrow" panose="020B0606020202030204" pitchFamily="34" charset="0"/>
            </a:endParaRP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0"/>
            <a:ext cx="10396882" cy="515471"/>
          </a:xfrm>
        </p:spPr>
        <p:txBody>
          <a:bodyPr>
            <a:normAutofit fontScale="90000"/>
          </a:bodyPr>
          <a:lstStyle/>
          <a:p>
            <a:r>
              <a:rPr lang="tr-TR" sz="4400" dirty="0" err="1"/>
              <a:t>EşitliK</a:t>
            </a:r>
            <a:r>
              <a:rPr lang="tr-TR" sz="4400" dirty="0"/>
              <a:t> göstergeleri  </a:t>
            </a:r>
            <a:endParaRPr lang="tr-TR" sz="4400" dirty="0"/>
          </a:p>
        </p:txBody>
      </p:sp>
      <p:sp>
        <p:nvSpPr>
          <p:cNvPr id="3" name="İçerik Yer Tutucusu 2"/>
          <p:cNvSpPr>
            <a:spLocks noGrp="1"/>
          </p:cNvSpPr>
          <p:nvPr>
            <p:ph sz="quarter" idx="13"/>
          </p:nvPr>
        </p:nvSpPr>
        <p:spPr>
          <a:xfrm>
            <a:off x="687976" y="1407459"/>
            <a:ext cx="10394707" cy="4231341"/>
          </a:xfrm>
        </p:spPr>
        <p:txBody>
          <a:bodyPr>
            <a:normAutofit fontScale="40000" lnSpcReduction="20000"/>
          </a:bodyPr>
          <a:lstStyle/>
          <a:p>
            <a:r>
              <a:rPr lang="tr-TR" sz="4000" dirty="0"/>
              <a:t>KADINLAR DÜNYADAKİ SERVETİN NE KADARINA SAHİP?</a:t>
            </a:r>
            <a:endParaRPr lang="tr-TR" sz="4000" dirty="0"/>
          </a:p>
          <a:p>
            <a:pPr marL="0" indent="0">
              <a:buNone/>
            </a:pPr>
            <a:r>
              <a:rPr lang="tr-TR" sz="4000" dirty="0">
                <a:solidFill>
                  <a:srgbClr val="FF0000"/>
                </a:solidFill>
                <a:latin typeface="Arial Narrow" panose="020B0606020202030204" pitchFamily="34" charset="0"/>
              </a:rPr>
              <a:t>Erkekler kadınlardan %50 oranında daha fazla servete sahip (</a:t>
            </a:r>
            <a:r>
              <a:rPr lang="tr-TR" sz="4000" dirty="0" err="1">
                <a:solidFill>
                  <a:srgbClr val="FF0000"/>
                </a:solidFill>
                <a:latin typeface="Arial Narrow" panose="020B0606020202030204" pitchFamily="34" charset="0"/>
              </a:rPr>
              <a:t>Oxfam</a:t>
            </a:r>
            <a:r>
              <a:rPr lang="tr-TR" sz="4000" dirty="0">
                <a:solidFill>
                  <a:srgbClr val="FF0000"/>
                </a:solidFill>
                <a:latin typeface="Arial Narrow" panose="020B0606020202030204" pitchFamily="34" charset="0"/>
              </a:rPr>
              <a:t> 2019 Gelir ve Servet Dağılımı Raporu)</a:t>
            </a:r>
            <a:endParaRPr lang="tr-TR" sz="4000" dirty="0">
              <a:solidFill>
                <a:srgbClr val="FF0000"/>
              </a:solidFill>
              <a:latin typeface="Arial Narrow" panose="020B0606020202030204" pitchFamily="34" charset="0"/>
            </a:endParaRPr>
          </a:p>
          <a:p>
            <a:r>
              <a:rPr lang="tr-TR" sz="4000" dirty="0"/>
              <a:t>Kadınlar yükselmek için erkeklerden daha fazla çalışmak zorunda kalıyor mu?</a:t>
            </a:r>
            <a:endParaRPr lang="tr-TR" sz="4000" dirty="0"/>
          </a:p>
          <a:p>
            <a:pPr marL="0" indent="0">
              <a:buNone/>
            </a:pPr>
            <a:r>
              <a:rPr lang="tr-TR" sz="4000" dirty="0">
                <a:solidFill>
                  <a:srgbClr val="FF0000"/>
                </a:solidFill>
                <a:latin typeface="Arial Narrow" panose="020B0606020202030204" pitchFamily="34" charset="0"/>
              </a:rPr>
              <a:t>Economist dergisinin 29 OECD ülkesini, yükseköğrenim, işgücüne katılım, ücretlendirme, üst yönetimde temsil gibi farklı kriterlere göre değerlendiren cam tavan endeksinde Türkiye sondan üçüncü</a:t>
            </a:r>
            <a:endParaRPr lang="tr-TR" sz="4000" dirty="0">
              <a:solidFill>
                <a:srgbClr val="FF0000"/>
              </a:solidFill>
              <a:latin typeface="Arial Narrow" panose="020B0606020202030204" pitchFamily="34" charset="0"/>
            </a:endParaRPr>
          </a:p>
          <a:p>
            <a:r>
              <a:rPr lang="tr-TR" sz="4000" dirty="0"/>
              <a:t>Kadınlar erkeklere göre daha fazla şiddetle karşılaşıyor mu?</a:t>
            </a:r>
            <a:endParaRPr lang="tr-TR" sz="4000" dirty="0"/>
          </a:p>
          <a:p>
            <a:pPr marL="0" indent="0">
              <a:buNone/>
            </a:pPr>
            <a:r>
              <a:rPr lang="tr-TR" sz="4000" dirty="0">
                <a:solidFill>
                  <a:srgbClr val="FF0000"/>
                </a:solidFill>
                <a:latin typeface="Arial Narrow" panose="020B0606020202030204" pitchFamily="34" charset="0"/>
              </a:rPr>
              <a:t>Evet, ev içi şiddetle çok daha fazla karşılaşıyorlar</a:t>
            </a:r>
            <a:endParaRPr lang="tr-TR" sz="4000" dirty="0">
              <a:solidFill>
                <a:srgbClr val="FF0000"/>
              </a:solidFill>
              <a:latin typeface="Arial Narrow" panose="020B0606020202030204" pitchFamily="34" charset="0"/>
            </a:endParaRPr>
          </a:p>
          <a:p>
            <a:r>
              <a:rPr lang="tr-TR" sz="4000" dirty="0"/>
              <a:t>Kadınların erkekler tarafından öldürülme olasılığı erkeklerin kadınlar tarafından öldürülme olasılığından yüksek mi?</a:t>
            </a:r>
            <a:endParaRPr lang="tr-TR" sz="4000" dirty="0"/>
          </a:p>
          <a:p>
            <a:pPr marL="0" indent="0">
              <a:buNone/>
            </a:pPr>
            <a:r>
              <a:rPr lang="tr-TR" sz="4000" dirty="0">
                <a:solidFill>
                  <a:srgbClr val="FF0000"/>
                </a:solidFill>
                <a:latin typeface="Arial Narrow" panose="020B0606020202030204" pitchFamily="34" charset="0"/>
              </a:rPr>
              <a:t>Günlük haberleri takip ediyorsak bunun yanıtını biliyoruz  </a:t>
            </a:r>
            <a:endParaRPr lang="tr-TR" sz="4000" dirty="0">
              <a:solidFill>
                <a:srgbClr val="FF0000"/>
              </a:solidFill>
              <a:latin typeface="Arial Narrow" panose="020B0606020202030204" pitchFamily="34" charset="0"/>
            </a:endParaRPr>
          </a:p>
          <a:p>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1"/>
            <a:ext cx="10396882" cy="640976"/>
          </a:xfrm>
        </p:spPr>
        <p:txBody>
          <a:bodyPr>
            <a:normAutofit fontScale="90000"/>
          </a:bodyPr>
          <a:lstStyle/>
          <a:p>
            <a:r>
              <a:rPr lang="tr-TR" sz="4400" dirty="0"/>
              <a:t>TÜKD ANTALYA ŞUBESİNİN PROJELERİ</a:t>
            </a:r>
            <a:endParaRPr lang="tr-TR" sz="4400" dirty="0"/>
          </a:p>
        </p:txBody>
      </p:sp>
      <p:sp>
        <p:nvSpPr>
          <p:cNvPr id="3" name="İçerik Yer Tutucusu 2"/>
          <p:cNvSpPr>
            <a:spLocks noGrp="1"/>
          </p:cNvSpPr>
          <p:nvPr>
            <p:ph sz="quarter" idx="13"/>
          </p:nvPr>
        </p:nvSpPr>
        <p:spPr>
          <a:xfrm>
            <a:off x="685800" y="1165412"/>
            <a:ext cx="10394707" cy="4329953"/>
          </a:xfrm>
        </p:spPr>
        <p:txBody>
          <a:bodyPr>
            <a:normAutofit/>
          </a:bodyPr>
          <a:lstStyle/>
          <a:p>
            <a:pPr marL="0" lvl="0" indent="0" algn="just">
              <a:buNone/>
            </a:pPr>
            <a:r>
              <a:rPr lang="tr-TR" sz="1800" b="1" dirty="0">
                <a:effectLst/>
                <a:latin typeface="Arial Narrow" panose="020B0606020202030204" pitchFamily="34" charset="0"/>
                <a:ea typeface="Times New Roman" panose="02020603050405020304" pitchFamily="18" charset="0"/>
                <a:cs typeface="Calibri" panose="020F0502020204030204" charset="0"/>
              </a:rPr>
              <a:t>BAKA Destekli </a:t>
            </a:r>
            <a:r>
              <a:rPr lang="tr-TR" sz="1800" b="1" dirty="0" err="1">
                <a:effectLst/>
                <a:latin typeface="Arial Narrow" panose="020B0606020202030204" pitchFamily="34" charset="0"/>
                <a:ea typeface="Times New Roman" panose="02020603050405020304" pitchFamily="18" charset="0"/>
                <a:cs typeface="Calibri" panose="020F0502020204030204" charset="0"/>
              </a:rPr>
              <a:t>Zeytinköy</a:t>
            </a:r>
            <a:r>
              <a:rPr lang="tr-TR" sz="1800" b="1" dirty="0">
                <a:effectLst/>
                <a:latin typeface="Arial Narrow" panose="020B0606020202030204" pitchFamily="34" charset="0"/>
                <a:ea typeface="Times New Roman" panose="02020603050405020304" pitchFamily="18" charset="0"/>
                <a:cs typeface="Calibri" panose="020F0502020204030204" charset="0"/>
              </a:rPr>
              <a:t> Kadın Emeği Eğitim Merkezi Projesi: </a:t>
            </a:r>
            <a:r>
              <a:rPr lang="tr-TR" sz="1800" dirty="0">
                <a:effectLst/>
                <a:latin typeface="Arial Narrow" panose="020B0606020202030204" pitchFamily="34" charset="0"/>
                <a:ea typeface="Times New Roman" panose="02020603050405020304" pitchFamily="18" charset="0"/>
                <a:cs typeface="Calibri" panose="020F0502020204030204" charset="0"/>
              </a:rPr>
              <a:t>22 Mart 2016-16 Haziran 2017</a:t>
            </a:r>
            <a:endParaRPr lang="tr-TR"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lvl="0" indent="0" algn="just">
              <a:buNone/>
            </a:pPr>
            <a:r>
              <a:rPr lang="tr-TR" sz="1800" b="1" dirty="0">
                <a:effectLst/>
                <a:latin typeface="Arial Narrow" panose="020B0606020202030204" pitchFamily="34" charset="0"/>
                <a:ea typeface="Times New Roman" panose="02020603050405020304" pitchFamily="18" charset="0"/>
                <a:cs typeface="Calibri" panose="020F0502020204030204" charset="0"/>
              </a:rPr>
              <a:t>BRPID 2017 (Bina </a:t>
            </a:r>
            <a:r>
              <a:rPr lang="tr-TR" sz="1800" b="1" dirty="0" err="1">
                <a:effectLst/>
                <a:latin typeface="Arial Narrow" panose="020B0606020202030204" pitchFamily="34" charset="0"/>
                <a:ea typeface="Times New Roman" panose="02020603050405020304" pitchFamily="18" charset="0"/>
                <a:cs typeface="Calibri" panose="020F0502020204030204" charset="0"/>
              </a:rPr>
              <a:t>Roy</a:t>
            </a:r>
            <a:r>
              <a:rPr lang="tr-TR" sz="1800" b="1" dirty="0">
                <a:effectLst/>
                <a:latin typeface="Arial Narrow" panose="020B0606020202030204" pitchFamily="34" charset="0"/>
                <a:ea typeface="Times New Roman" panose="02020603050405020304" pitchFamily="18" charset="0"/>
                <a:cs typeface="Calibri" panose="020F0502020204030204" charset="0"/>
              </a:rPr>
              <a:t>) Veli Güçlendirme ve Öğrenci Koçluğu Projesi: </a:t>
            </a:r>
            <a:r>
              <a:rPr lang="tr-TR" sz="1800" dirty="0">
                <a:effectLst/>
                <a:latin typeface="Arial Narrow" panose="020B0606020202030204" pitchFamily="34" charset="0"/>
                <a:ea typeface="Times New Roman" panose="02020603050405020304" pitchFamily="18" charset="0"/>
                <a:cs typeface="Calibri" panose="020F0502020204030204" charset="0"/>
              </a:rPr>
              <a:t>11.08.2017 – 21.06.2018 </a:t>
            </a:r>
            <a:endParaRPr lang="tr-TR" sz="1800" dirty="0">
              <a:effectLst/>
              <a:latin typeface="Arial Narrow" panose="020B0606020202030204" pitchFamily="34" charset="0"/>
              <a:ea typeface="Times New Roman" panose="02020603050405020304" pitchFamily="18" charset="0"/>
              <a:cs typeface="Calibri" panose="020F0502020204030204" charset="0"/>
            </a:endParaRPr>
          </a:p>
          <a:p>
            <a:pPr marL="0" lvl="0" indent="0" algn="just">
              <a:buNone/>
            </a:pPr>
            <a:r>
              <a:rPr lang="tr-TR" sz="1800" b="1" dirty="0">
                <a:effectLst/>
                <a:latin typeface="Arial Narrow" panose="020B0606020202030204" pitchFamily="34" charset="0"/>
                <a:ea typeface="Times New Roman" panose="02020603050405020304" pitchFamily="18" charset="0"/>
                <a:cs typeface="Calibri" panose="020F0502020204030204" charset="0"/>
              </a:rPr>
              <a:t>Gençlere Kişisel Gelişim Eğitimleri: </a:t>
            </a:r>
            <a:r>
              <a:rPr lang="tr-TR" sz="1800" dirty="0">
                <a:effectLst/>
                <a:latin typeface="Arial Narrow" panose="020B0606020202030204" pitchFamily="34" charset="0"/>
                <a:ea typeface="Times New Roman" panose="02020603050405020304" pitchFamily="18" charset="0"/>
                <a:cs typeface="Calibri" panose="020F0502020204030204" charset="0"/>
              </a:rPr>
              <a:t>27 Şubat 2018 – 29 Mayıs 2018 </a:t>
            </a:r>
            <a:endParaRPr lang="tr-TR" sz="1800" dirty="0">
              <a:effectLst/>
              <a:latin typeface="Arial Narrow" panose="020B0606020202030204" pitchFamily="34" charset="0"/>
              <a:ea typeface="Times New Roman" panose="02020603050405020304" pitchFamily="18" charset="0"/>
              <a:cs typeface="Calibri" panose="020F0502020204030204" charset="0"/>
            </a:endParaRPr>
          </a:p>
          <a:p>
            <a:pPr marL="0" lvl="0" indent="0" algn="just">
              <a:buNone/>
            </a:pPr>
            <a:r>
              <a:rPr lang="tr-TR" sz="1800" b="1" dirty="0">
                <a:effectLst/>
                <a:latin typeface="Arial Narrow" panose="020B0606020202030204" pitchFamily="34" charset="0"/>
                <a:ea typeface="Times New Roman" panose="02020603050405020304" pitchFamily="18" charset="0"/>
                <a:cs typeface="Calibri" panose="020F0502020204030204" charset="0"/>
              </a:rPr>
              <a:t>BRPID 2019 (Bina </a:t>
            </a:r>
            <a:r>
              <a:rPr lang="tr-TR" sz="1800" b="1" dirty="0" err="1">
                <a:effectLst/>
                <a:latin typeface="Arial Narrow" panose="020B0606020202030204" pitchFamily="34" charset="0"/>
                <a:ea typeface="Times New Roman" panose="02020603050405020304" pitchFamily="18" charset="0"/>
                <a:cs typeface="Calibri" panose="020F0502020204030204" charset="0"/>
              </a:rPr>
              <a:t>Roy</a:t>
            </a:r>
            <a:r>
              <a:rPr lang="tr-TR" sz="1800" b="1" dirty="0">
                <a:effectLst/>
                <a:latin typeface="Arial Narrow" panose="020B0606020202030204" pitchFamily="34" charset="0"/>
                <a:ea typeface="Times New Roman" panose="02020603050405020304" pitchFamily="18" charset="0"/>
                <a:cs typeface="Calibri" panose="020F0502020204030204" charset="0"/>
              </a:rPr>
              <a:t>)  Ailemle Güçlüyüm Projesi: </a:t>
            </a:r>
            <a:r>
              <a:rPr lang="tr-TR" sz="1800" dirty="0">
                <a:effectLst/>
                <a:latin typeface="Arial Narrow" panose="020B0606020202030204" pitchFamily="34" charset="0"/>
                <a:ea typeface="Times New Roman" panose="02020603050405020304" pitchFamily="18" charset="0"/>
                <a:cs typeface="Calibri" panose="020F0502020204030204" charset="0"/>
              </a:rPr>
              <a:t>20 Ekim 2019-26 Aralık 2021</a:t>
            </a:r>
            <a:r>
              <a:rPr lang="tr-TR" sz="1800" b="1" dirty="0">
                <a:effectLst/>
                <a:latin typeface="Arial Narrow" panose="020B0606020202030204" pitchFamily="34" charset="0"/>
                <a:ea typeface="Times New Roman" panose="02020603050405020304" pitchFamily="18" charset="0"/>
                <a:cs typeface="Calibri" panose="020F0502020204030204" charset="0"/>
              </a:rPr>
              <a:t> </a:t>
            </a:r>
            <a:endParaRPr lang="tr-TR" sz="1800" b="1" dirty="0">
              <a:effectLst/>
              <a:latin typeface="Arial Narrow" panose="020B0606020202030204" pitchFamily="34" charset="0"/>
              <a:ea typeface="Times New Roman" panose="02020603050405020304" pitchFamily="18" charset="0"/>
              <a:cs typeface="Calibri" panose="020F0502020204030204" charset="0"/>
            </a:endParaRPr>
          </a:p>
          <a:p>
            <a:pPr marL="0" lvl="0" indent="0" algn="just">
              <a:buNone/>
            </a:pPr>
            <a:r>
              <a:rPr lang="tr-TR" sz="1800" b="1" dirty="0" err="1">
                <a:effectLst/>
                <a:latin typeface="Arial Narrow" panose="020B0606020202030204" pitchFamily="34" charset="0"/>
                <a:ea typeface="Times New Roman" panose="02020603050405020304" pitchFamily="18" charset="0"/>
                <a:cs typeface="Calibri" panose="020F0502020204030204" charset="0"/>
              </a:rPr>
              <a:t>Döşemealtı</a:t>
            </a:r>
            <a:r>
              <a:rPr lang="tr-TR" sz="1800" b="1" dirty="0">
                <a:effectLst/>
                <a:latin typeface="Arial Narrow" panose="020B0606020202030204" pitchFamily="34" charset="0"/>
                <a:ea typeface="Times New Roman" panose="02020603050405020304" pitchFamily="18" charset="0"/>
                <a:cs typeface="Calibri" panose="020F0502020204030204" charset="0"/>
              </a:rPr>
              <a:t> Kadın Çiftçi Projesi: </a:t>
            </a:r>
            <a:r>
              <a:rPr lang="tr-TR" sz="1800" dirty="0">
                <a:effectLst/>
                <a:latin typeface="Arial Narrow" panose="020B0606020202030204" pitchFamily="34" charset="0"/>
                <a:ea typeface="Times New Roman" panose="02020603050405020304" pitchFamily="18" charset="0"/>
                <a:cs typeface="Calibri" panose="020F0502020204030204" charset="0"/>
              </a:rPr>
              <a:t>26.12.2019 – 08.01.2021</a:t>
            </a:r>
            <a:r>
              <a:rPr lang="tr-TR" sz="1800" b="1" dirty="0">
                <a:effectLst/>
                <a:latin typeface="Arial Narrow" panose="020B0606020202030204" pitchFamily="34" charset="0"/>
                <a:ea typeface="Times New Roman" panose="02020603050405020304" pitchFamily="18" charset="0"/>
                <a:cs typeface="Calibri" panose="020F0502020204030204" charset="0"/>
              </a:rPr>
              <a:t> – </a:t>
            </a:r>
            <a:endParaRPr lang="tr-TR" sz="1800" b="1" dirty="0">
              <a:effectLst/>
              <a:latin typeface="Arial Narrow" panose="020B0606020202030204" pitchFamily="34" charset="0"/>
              <a:ea typeface="Times New Roman" panose="02020603050405020304" pitchFamily="18" charset="0"/>
              <a:cs typeface="Calibri" panose="020F0502020204030204" charset="0"/>
            </a:endParaRPr>
          </a:p>
          <a:p>
            <a:pPr marL="0" lvl="0" indent="0" algn="just">
              <a:buNone/>
            </a:pPr>
            <a:r>
              <a:rPr lang="tr-TR" sz="1800" b="1" dirty="0">
                <a:effectLst/>
                <a:latin typeface="Arial Narrow" panose="020B0606020202030204" pitchFamily="34" charset="0"/>
                <a:ea typeface="Times New Roman" panose="02020603050405020304" pitchFamily="18" charset="0"/>
                <a:cs typeface="Calibri" panose="020F0502020204030204" charset="0"/>
              </a:rPr>
              <a:t>Eşitliğe Ulaşmak ve Ayrımcılıkla Mücadelede Güvencelerimiz Projesi </a:t>
            </a:r>
            <a:r>
              <a:rPr lang="tr-TR" sz="1800" dirty="0">
                <a:effectLst/>
                <a:latin typeface="Arial Narrow" panose="020B0606020202030204" pitchFamily="34" charset="0"/>
                <a:ea typeface="Times New Roman" panose="02020603050405020304" pitchFamily="18" charset="0"/>
                <a:cs typeface="Calibri" panose="020F0502020204030204" charset="0"/>
              </a:rPr>
              <a:t>28. 09.2020- 28. 09.2022</a:t>
            </a:r>
            <a:r>
              <a:rPr lang="tr-TR" sz="1800" b="1" dirty="0">
                <a:effectLst/>
                <a:latin typeface="Arial Narrow" panose="020B0606020202030204" pitchFamily="34" charset="0"/>
                <a:ea typeface="Times New Roman" panose="02020603050405020304" pitchFamily="18" charset="0"/>
                <a:cs typeface="Calibri" panose="020F0502020204030204" charset="0"/>
              </a:rPr>
              <a:t> </a:t>
            </a:r>
            <a:r>
              <a:rPr lang="tr-TR" sz="1800" b="1" dirty="0">
                <a:latin typeface="Arial Narrow" panose="020B0606020202030204" pitchFamily="34" charset="0"/>
                <a:ea typeface="Times New Roman" panose="02020603050405020304" pitchFamily="18" charset="0"/>
                <a:cs typeface="Calibri" panose="020F0502020204030204" charset="0"/>
              </a:rPr>
              <a:t>Antalya’da medya dilini dönüştürüyoruz projesi </a:t>
            </a:r>
            <a:r>
              <a:rPr lang="tr-TR" sz="1800" dirty="0">
                <a:latin typeface="Arial Narrow" panose="020B0606020202030204" pitchFamily="34" charset="0"/>
                <a:ea typeface="Times New Roman" panose="02020603050405020304" pitchFamily="18" charset="0"/>
                <a:cs typeface="Calibri" panose="020F0502020204030204" charset="0"/>
              </a:rPr>
              <a:t>– 1 Mart 2022- 25 Kasım 2022</a:t>
            </a:r>
            <a:endParaRPr lang="tr-TR"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indent="0">
              <a:buNone/>
            </a:pP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0"/>
            <a:ext cx="10396882" cy="797615"/>
          </a:xfrm>
        </p:spPr>
        <p:txBody>
          <a:bodyPr>
            <a:normAutofit/>
          </a:bodyPr>
          <a:lstStyle/>
          <a:p>
            <a:r>
              <a:rPr lang="tr-TR" sz="4400" dirty="0"/>
              <a:t>FARKINDALIĞIMIZI NASIL GELİŞTİRİRİZ?</a:t>
            </a:r>
            <a:endParaRPr lang="tr-TR" sz="4400" dirty="0"/>
          </a:p>
        </p:txBody>
      </p:sp>
      <p:sp>
        <p:nvSpPr>
          <p:cNvPr id="3" name="İçerik Yer Tutucusu 2"/>
          <p:cNvSpPr>
            <a:spLocks noGrp="1"/>
          </p:cNvSpPr>
          <p:nvPr>
            <p:ph sz="quarter" idx="13"/>
          </p:nvPr>
        </p:nvSpPr>
        <p:spPr>
          <a:xfrm>
            <a:off x="685800" y="1483416"/>
            <a:ext cx="10394707" cy="3891170"/>
          </a:xfrm>
        </p:spPr>
        <p:txBody>
          <a:bodyPr>
            <a:normAutofit fontScale="92500" lnSpcReduction="20000"/>
          </a:bodyPr>
          <a:lstStyle/>
          <a:p>
            <a:pPr eaLnBrk="1" hangingPunct="1"/>
            <a:endParaRPr lang="tr-TR" altLang="tr-TR" sz="2000" dirty="0">
              <a:latin typeface="Arial Narrow" panose="020B0606020202030204" pitchFamily="34" charset="0"/>
            </a:endParaRPr>
          </a:p>
          <a:p>
            <a:pPr eaLnBrk="1" hangingPunct="1"/>
            <a:r>
              <a:rPr lang="tr-TR" altLang="tr-TR" sz="2000" dirty="0">
                <a:latin typeface="Arial Narrow" panose="020B0606020202030204" pitchFamily="34" charset="0"/>
              </a:rPr>
              <a:t>KADINI TEHDİT EDEN </a:t>
            </a:r>
            <a:r>
              <a:rPr lang="tr-TR" altLang="tr-TR" sz="2000" dirty="0">
                <a:solidFill>
                  <a:srgbClr val="FF0000"/>
                </a:solidFill>
                <a:latin typeface="Arial Narrow" panose="020B0606020202030204" pitchFamily="34" charset="0"/>
              </a:rPr>
              <a:t>EŞİTSİZLİK PROBLEMİNİN KÖK SEBEPLERİNİ</a:t>
            </a:r>
            <a:r>
              <a:rPr lang="tr-TR" altLang="tr-TR" sz="2000" dirty="0">
                <a:latin typeface="Arial Narrow" panose="020B0606020202030204" pitchFamily="34" charset="0"/>
              </a:rPr>
              <a:t>, TOPLUMSAL CİNSİYET ÖNYARGILARINI İŞLETEN ÖRTÜK MEKANİZMALARI ANLAMAYA ÇALIŞALIM. </a:t>
            </a:r>
            <a:endParaRPr lang="tr-TR" altLang="tr-TR" sz="2000" dirty="0">
              <a:latin typeface="Arial Narrow" panose="020B0606020202030204" pitchFamily="34" charset="0"/>
            </a:endParaRPr>
          </a:p>
          <a:p>
            <a:r>
              <a:rPr lang="tr-TR" altLang="tr-TR" sz="2000" dirty="0">
                <a:latin typeface="Arial Narrow" panose="020B0606020202030204" pitchFamily="34" charset="0"/>
              </a:rPr>
              <a:t>Kadının güçsüzlüğüne değil </a:t>
            </a:r>
            <a:r>
              <a:rPr lang="tr-TR" altLang="tr-TR" sz="2000" dirty="0">
                <a:solidFill>
                  <a:srgbClr val="FF0000"/>
                </a:solidFill>
                <a:latin typeface="Arial Narrow" panose="020B0606020202030204" pitchFamily="34" charset="0"/>
              </a:rPr>
              <a:t>gücüne, KADIN DAYANIŞMASININ ÖNEMİNE </a:t>
            </a:r>
            <a:r>
              <a:rPr lang="tr-TR" altLang="tr-TR" sz="2000" dirty="0">
                <a:latin typeface="Arial Narrow" panose="020B0606020202030204" pitchFamily="34" charset="0"/>
              </a:rPr>
              <a:t>inanalım.</a:t>
            </a:r>
            <a:endParaRPr lang="tr-TR" altLang="tr-TR" sz="2000" dirty="0">
              <a:latin typeface="Arial Narrow" panose="020B0606020202030204" pitchFamily="34" charset="0"/>
            </a:endParaRPr>
          </a:p>
          <a:p>
            <a:pPr eaLnBrk="1" hangingPunct="1"/>
            <a:r>
              <a:rPr lang="tr-TR" altLang="tr-TR" dirty="0">
                <a:latin typeface="Arial Narrow" panose="020B0606020202030204" pitchFamily="34" charset="0"/>
              </a:rPr>
              <a:t>EŞİTLİK ÖNGÖREN </a:t>
            </a:r>
            <a:r>
              <a:rPr lang="tr-TR" altLang="tr-TR" dirty="0">
                <a:solidFill>
                  <a:srgbClr val="FF0000"/>
                </a:solidFill>
                <a:latin typeface="Arial Narrow" panose="020B0606020202030204" pitchFamily="34" charset="0"/>
              </a:rPr>
              <a:t>ULUSAL VE ULUSLARARASI MEVZUATLA KAZANILMIŞ GÜVENCELERİ </a:t>
            </a:r>
            <a:r>
              <a:rPr lang="tr-TR" altLang="tr-TR" dirty="0">
                <a:latin typeface="Arial Narrow" panose="020B0606020202030204" pitchFamily="34" charset="0"/>
              </a:rPr>
              <a:t>TANIYALIM.</a:t>
            </a:r>
            <a:endParaRPr lang="tr-TR" altLang="tr-TR" dirty="0">
              <a:latin typeface="Arial Narrow" panose="020B0606020202030204" pitchFamily="34" charset="0"/>
            </a:endParaRPr>
          </a:p>
          <a:p>
            <a:pPr eaLnBrk="1" hangingPunct="1"/>
            <a:r>
              <a:rPr lang="tr-TR" altLang="tr-TR" dirty="0">
                <a:latin typeface="Arial Narrow" panose="020B0606020202030204" pitchFamily="34" charset="0"/>
              </a:rPr>
              <a:t>.KADININ KARAR GÜCÜ OLAN YÖNETİM POZİSYONLARINA GELMESİNİN ÖNEMİNİ BİLELİM VE </a:t>
            </a:r>
            <a:r>
              <a:rPr lang="tr-TR" altLang="tr-TR" sz="2000" dirty="0">
                <a:latin typeface="Arial Narrow" panose="020B0606020202030204" pitchFamily="34" charset="0"/>
              </a:rPr>
              <a:t>HER DÜZEYDE eşit adaylar arasından </a:t>
            </a:r>
            <a:r>
              <a:rPr lang="tr-TR" altLang="tr-TR" sz="2000" dirty="0">
                <a:solidFill>
                  <a:srgbClr val="FF0000"/>
                </a:solidFill>
                <a:latin typeface="Arial Narrow" panose="020B0606020202030204" pitchFamily="34" charset="0"/>
              </a:rPr>
              <a:t>kadın olanı desteklemeye KARARLI OLALIM. </a:t>
            </a:r>
            <a:endParaRPr lang="tr-TR" altLang="tr-TR" sz="2000" dirty="0">
              <a:solidFill>
                <a:srgbClr val="FF0000"/>
              </a:solidFill>
              <a:latin typeface="Arial Narrow" panose="020B0606020202030204" pitchFamily="34" charset="0"/>
            </a:endParaRPr>
          </a:p>
          <a:p>
            <a:pPr eaLnBrk="1" hangingPunct="1"/>
            <a:r>
              <a:rPr lang="tr-TR" altLang="tr-TR" sz="2000" dirty="0">
                <a:latin typeface="Arial Narrow" panose="020B0606020202030204" pitchFamily="34" charset="0"/>
              </a:rPr>
              <a:t>KADINLAR ARASINDAKİ </a:t>
            </a:r>
            <a:r>
              <a:rPr lang="tr-TR" altLang="tr-TR" sz="2000" dirty="0">
                <a:solidFill>
                  <a:srgbClr val="FF0000"/>
                </a:solidFill>
                <a:latin typeface="Arial Narrow" panose="020B0606020202030204" pitchFamily="34" charset="0"/>
              </a:rPr>
              <a:t>YIKICI REKABETİN EŞİTSİZLİĞİ DERİNLEŞTİRDİĞİNİ </a:t>
            </a:r>
            <a:r>
              <a:rPr lang="tr-TR" altLang="tr-TR" sz="2000" dirty="0">
                <a:latin typeface="Arial Narrow" panose="020B0606020202030204" pitchFamily="34" charset="0"/>
              </a:rPr>
              <a:t>UNUTMAYALIM</a:t>
            </a:r>
            <a:endParaRPr lang="tr-TR" altLang="tr-TR" sz="2000" dirty="0">
              <a:latin typeface="Arial Narrow" panose="020B0606020202030204" pitchFamily="34" charset="0"/>
            </a:endParaRPr>
          </a:p>
          <a:p>
            <a:pPr eaLnBrk="1" hangingPunct="1"/>
            <a:r>
              <a:rPr lang="tr-TR" altLang="tr-TR" sz="2000" dirty="0">
                <a:latin typeface="Arial Narrow" panose="020B0606020202030204" pitchFamily="34" charset="0"/>
              </a:rPr>
              <a:t>Kadının toplumsal statüsünü </a:t>
            </a:r>
            <a:r>
              <a:rPr lang="tr-TR" altLang="tr-TR" sz="2000" dirty="0">
                <a:solidFill>
                  <a:srgbClr val="FF0000"/>
                </a:solidFill>
                <a:latin typeface="Arial Narrow" panose="020B0606020202030204" pitchFamily="34" charset="0"/>
              </a:rPr>
              <a:t>desteklemeyen partilere oy vermeyelim</a:t>
            </a:r>
            <a:endParaRPr lang="tr-TR" altLang="tr-TR" sz="2000" dirty="0">
              <a:solidFill>
                <a:srgbClr val="FF0000"/>
              </a:solidFill>
              <a:latin typeface="Arial Narrow" panose="020B0606020202030204" pitchFamily="34" charset="0"/>
            </a:endParaRPr>
          </a:p>
          <a:p>
            <a:pPr eaLnBrk="1" hangingPunct="1"/>
            <a:r>
              <a:rPr lang="tr-TR" altLang="tr-TR" dirty="0">
                <a:latin typeface="Arial Narrow" panose="020B0606020202030204" pitchFamily="34" charset="0"/>
              </a:rPr>
              <a:t>ÇEVREMİZDEKİ</a:t>
            </a:r>
            <a:r>
              <a:rPr lang="tr-TR" altLang="tr-TR" dirty="0">
                <a:solidFill>
                  <a:srgbClr val="FF0000"/>
                </a:solidFill>
                <a:latin typeface="Arial Narrow" panose="020B0606020202030204" pitchFamily="34" charset="0"/>
              </a:rPr>
              <a:t> BAŞARILI KADINLARIN GÖRÜNÜRLÜK KAZANMASINA </a:t>
            </a:r>
            <a:r>
              <a:rPr lang="tr-TR" altLang="tr-TR" dirty="0">
                <a:latin typeface="Arial Narrow" panose="020B0606020202030204" pitchFamily="34" charset="0"/>
              </a:rPr>
              <a:t>DESTEK VERELİM. </a:t>
            </a:r>
            <a:endParaRPr lang="tr-TR" altLang="tr-TR" sz="2000" dirty="0">
              <a:latin typeface="Arial Narrow" panose="020B0606020202030204" pitchFamily="34" charset="0"/>
            </a:endParaRPr>
          </a:p>
          <a:p>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0"/>
            <a:ext cx="10396882" cy="354107"/>
          </a:xfrm>
        </p:spPr>
        <p:txBody>
          <a:bodyPr>
            <a:normAutofit fontScale="90000"/>
          </a:bodyPr>
          <a:lstStyle/>
          <a:p>
            <a:r>
              <a:rPr lang="tr-TR" sz="4400" dirty="0"/>
              <a:t>SAVUNUCULUĞUMUZU NASIL GELİŞTİRİRİZ?</a:t>
            </a:r>
            <a:endParaRPr lang="tr-TR" sz="4400" dirty="0"/>
          </a:p>
        </p:txBody>
      </p:sp>
      <p:sp>
        <p:nvSpPr>
          <p:cNvPr id="3" name="İçerik Yer Tutucusu 2"/>
          <p:cNvSpPr>
            <a:spLocks noGrp="1"/>
          </p:cNvSpPr>
          <p:nvPr>
            <p:ph sz="quarter" idx="13"/>
          </p:nvPr>
        </p:nvSpPr>
        <p:spPr>
          <a:xfrm>
            <a:off x="685800" y="1335742"/>
            <a:ext cx="10394707" cy="4482352"/>
          </a:xfrm>
        </p:spPr>
        <p:txBody>
          <a:bodyPr>
            <a:normAutofit fontScale="77500" lnSpcReduction="20000"/>
          </a:bodyPr>
          <a:lstStyle/>
          <a:p>
            <a:endParaRPr lang="tr-TR" altLang="tr-TR" sz="2000" dirty="0">
              <a:latin typeface="Arial Narrow" panose="020B0606020202030204" pitchFamily="34" charset="0"/>
            </a:endParaRPr>
          </a:p>
          <a:p>
            <a:r>
              <a:rPr lang="tr-TR" altLang="tr-TR" sz="2300" dirty="0">
                <a:latin typeface="Arial Narrow" panose="020B0606020202030204" pitchFamily="34" charset="0"/>
              </a:rPr>
              <a:t>Kadınlarla ilgili toplumsal sorunlara duyarlık geliştirirken sadece anlamayı değil </a:t>
            </a:r>
            <a:r>
              <a:rPr lang="tr-TR" altLang="tr-TR" sz="2300" dirty="0">
                <a:solidFill>
                  <a:srgbClr val="FF0000"/>
                </a:solidFill>
                <a:latin typeface="Arial Narrow" panose="020B0606020202030204" pitchFamily="34" charset="0"/>
              </a:rPr>
              <a:t>çözüme katkıda</a:t>
            </a:r>
            <a:r>
              <a:rPr lang="tr-TR" altLang="tr-TR" sz="2300" dirty="0">
                <a:latin typeface="Arial Narrow" panose="020B0606020202030204" pitchFamily="34" charset="0"/>
              </a:rPr>
              <a:t> </a:t>
            </a:r>
            <a:r>
              <a:rPr lang="tr-TR" altLang="tr-TR" sz="2300" dirty="0">
                <a:solidFill>
                  <a:srgbClr val="FF0000"/>
                </a:solidFill>
                <a:latin typeface="Arial Narrow" panose="020B0606020202030204" pitchFamily="34" charset="0"/>
              </a:rPr>
              <a:t>bulunmayı amaçlayalım</a:t>
            </a:r>
            <a:endParaRPr lang="tr-TR" altLang="tr-TR" sz="2300" dirty="0">
              <a:solidFill>
                <a:srgbClr val="FF0000"/>
              </a:solidFill>
              <a:latin typeface="Arial Narrow" panose="020B0606020202030204" pitchFamily="34" charset="0"/>
            </a:endParaRPr>
          </a:p>
          <a:p>
            <a:r>
              <a:rPr lang="tr-TR" altLang="tr-TR" sz="2300" dirty="0">
                <a:latin typeface="Arial Narrow" panose="020B0606020202030204" pitchFamily="34" charset="0"/>
              </a:rPr>
              <a:t>BULUNDUĞUMUZ HER PLATFORMDA</a:t>
            </a:r>
            <a:r>
              <a:rPr lang="tr-TR" altLang="tr-TR" sz="2300" dirty="0">
                <a:solidFill>
                  <a:srgbClr val="FF0000"/>
                </a:solidFill>
                <a:latin typeface="Arial Narrow" panose="020B0606020202030204" pitchFamily="34" charset="0"/>
              </a:rPr>
              <a:t> KADINI GÜÇLENDİRECEK FİKİRLER GELİŞTİRİP EYLEME GEÇMEK </a:t>
            </a:r>
            <a:r>
              <a:rPr lang="tr-TR" altLang="tr-TR" sz="2300" dirty="0">
                <a:latin typeface="Arial Narrow" panose="020B0606020202030204" pitchFamily="34" charset="0"/>
              </a:rPr>
              <a:t>İÇİN ELİMİZİ TAŞIN ALTINA KOYALIM</a:t>
            </a:r>
            <a:endParaRPr lang="tr-TR" altLang="tr-TR" sz="2300" dirty="0">
              <a:latin typeface="Arial Narrow" panose="020B0606020202030204" pitchFamily="34" charset="0"/>
            </a:endParaRPr>
          </a:p>
          <a:p>
            <a:r>
              <a:rPr lang="tr-TR" altLang="tr-TR" sz="2300" dirty="0">
                <a:latin typeface="Arial Narrow" panose="020B0606020202030204" pitchFamily="34" charset="0"/>
              </a:rPr>
              <a:t>EŞİTLİK ÖNGÖREN </a:t>
            </a:r>
            <a:r>
              <a:rPr lang="tr-TR" altLang="tr-TR" sz="2300" dirty="0">
                <a:solidFill>
                  <a:srgbClr val="FF0000"/>
                </a:solidFill>
                <a:latin typeface="Arial Narrow" panose="020B0606020202030204" pitchFamily="34" charset="0"/>
              </a:rPr>
              <a:t>ULUSAL VE ULUSLARARASI MEVZUATLA İLGİLİ FARKINDALIĞIMIZA DAYANARAK</a:t>
            </a:r>
            <a:r>
              <a:rPr lang="tr-TR" altLang="tr-TR" sz="2300" dirty="0">
                <a:latin typeface="Arial Narrow" panose="020B0606020202030204" pitchFamily="34" charset="0"/>
              </a:rPr>
              <a:t> KADIN HAKLARININ ÇİĞNENDİĞİ DURUMLARDA TAVIR ALMAYA, TALEP OLUŞTURMAYA HAZIR OLALIM. </a:t>
            </a:r>
            <a:endParaRPr lang="tr-TR" altLang="tr-TR" sz="2300" dirty="0">
              <a:latin typeface="Arial Narrow" panose="020B0606020202030204" pitchFamily="34" charset="0"/>
            </a:endParaRPr>
          </a:p>
          <a:p>
            <a:r>
              <a:rPr lang="tr-TR" altLang="tr-TR" sz="2300" dirty="0">
                <a:latin typeface="Arial Narrow" panose="020B0606020202030204" pitchFamily="34" charset="0"/>
              </a:rPr>
              <a:t>KADINI KARAR MEKANİZMALARINA GETİRMENİN ÖNEMİNE İNANARAK, </a:t>
            </a:r>
            <a:r>
              <a:rPr lang="tr-TR" altLang="tr-TR" sz="2300" dirty="0">
                <a:solidFill>
                  <a:srgbClr val="FF0000"/>
                </a:solidFill>
                <a:latin typeface="Arial Narrow" panose="020B0606020202030204" pitchFamily="34" charset="0"/>
              </a:rPr>
              <a:t>HER DÜZEYDE KADIN ADAYLARI YÖNETİM POZİSYONLARINA ÖNERELİM </a:t>
            </a:r>
            <a:r>
              <a:rPr lang="tr-TR" altLang="tr-TR" sz="2300" dirty="0">
                <a:latin typeface="Arial Narrow" panose="020B0606020202030204" pitchFamily="34" charset="0"/>
              </a:rPr>
              <a:t>VE DESTEKLEYELİM.</a:t>
            </a:r>
            <a:endParaRPr lang="tr-TR" altLang="tr-TR" sz="2300" dirty="0">
              <a:latin typeface="Arial Narrow" panose="020B0606020202030204" pitchFamily="34" charset="0"/>
            </a:endParaRPr>
          </a:p>
          <a:p>
            <a:r>
              <a:rPr lang="tr-TR" altLang="tr-TR" sz="2300" dirty="0">
                <a:latin typeface="Arial Narrow" panose="020B0606020202030204" pitchFamily="34" charset="0"/>
              </a:rPr>
              <a:t>KARŞIMIZA ÇIKAN </a:t>
            </a:r>
            <a:r>
              <a:rPr lang="tr-TR" altLang="tr-TR" sz="2300" dirty="0">
                <a:solidFill>
                  <a:srgbClr val="FF0000"/>
                </a:solidFill>
                <a:latin typeface="Arial Narrow" panose="020B0606020202030204" pitchFamily="34" charset="0"/>
              </a:rPr>
              <a:t>YÖNETİCİLİK FIRSATLARINI GÖRMEZDEN GELMEYELİM, REDDETMEYELİM, </a:t>
            </a:r>
            <a:r>
              <a:rPr lang="tr-TR" altLang="tr-TR" sz="2300" dirty="0">
                <a:latin typeface="Arial Narrow" panose="020B0606020202030204" pitchFamily="34" charset="0"/>
              </a:rPr>
              <a:t>HATTA </a:t>
            </a:r>
            <a:r>
              <a:rPr lang="tr-TR" altLang="tr-TR" sz="2300" dirty="0">
                <a:solidFill>
                  <a:srgbClr val="FF0000"/>
                </a:solidFill>
                <a:latin typeface="Arial Narrow" panose="020B0606020202030204" pitchFamily="34" charset="0"/>
              </a:rPr>
              <a:t>TALEP EDELİM. </a:t>
            </a:r>
            <a:endParaRPr lang="tr-TR" altLang="tr-TR" sz="2300" dirty="0">
              <a:solidFill>
                <a:srgbClr val="FF0000"/>
              </a:solidFill>
              <a:latin typeface="Arial Narrow" panose="020B0606020202030204" pitchFamily="34" charset="0"/>
            </a:endParaRPr>
          </a:p>
          <a:p>
            <a:r>
              <a:rPr lang="tr-TR" altLang="tr-TR" sz="2300" dirty="0">
                <a:latin typeface="Arial Narrow" panose="020B0606020202030204" pitchFamily="34" charset="0"/>
              </a:rPr>
              <a:t>Sivil toplum örgütlerinde SAVUNUCULUK </a:t>
            </a:r>
            <a:r>
              <a:rPr lang="tr-TR" altLang="tr-TR" sz="2300" dirty="0" err="1">
                <a:solidFill>
                  <a:srgbClr val="FF0000"/>
                </a:solidFill>
                <a:latin typeface="Arial Narrow" panose="020B0606020202030204" pitchFamily="34" charset="0"/>
              </a:rPr>
              <a:t>projelerİNDE</a:t>
            </a:r>
            <a:r>
              <a:rPr lang="tr-TR" altLang="tr-TR" sz="2300" dirty="0">
                <a:solidFill>
                  <a:srgbClr val="FF0000"/>
                </a:solidFill>
                <a:latin typeface="Arial Narrow" panose="020B0606020202030204" pitchFamily="34" charset="0"/>
              </a:rPr>
              <a:t> GÖREV ALALIM, BU TÜR PROJELERİN YAYGINLAŞMASINA DESTEK VERELİM. </a:t>
            </a:r>
            <a:endParaRPr lang="tr-TR" altLang="tr-TR" sz="2300" dirty="0">
              <a:solidFill>
                <a:srgbClr val="FF0000"/>
              </a:solidFill>
              <a:latin typeface="Arial Narrow" panose="020B0606020202030204" pitchFamily="34" charset="0"/>
            </a:endParaRPr>
          </a:p>
          <a:p>
            <a:endParaRPr lang="tr-TR" altLang="tr-TR" sz="2300" dirty="0">
              <a:solidFill>
                <a:srgbClr val="FF0000"/>
              </a:solidFill>
              <a:latin typeface="Arial Narrow" panose="020B0606020202030204" pitchFamily="34" charset="0"/>
            </a:endParaRPr>
          </a:p>
          <a:p>
            <a:endParaRPr lang="tr-TR" altLang="tr-TR" sz="2000" dirty="0">
              <a:solidFill>
                <a:srgbClr val="FF0000"/>
              </a:solidFill>
              <a:latin typeface="Arial Narrow" panose="020B0606020202030204" pitchFamily="34" charset="0"/>
            </a:endParaRPr>
          </a:p>
          <a:p>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0"/>
            <a:ext cx="10396882" cy="797615"/>
          </a:xfrm>
        </p:spPr>
        <p:txBody>
          <a:bodyPr>
            <a:normAutofit/>
          </a:bodyPr>
          <a:lstStyle/>
          <a:p>
            <a:r>
              <a:rPr lang="tr-TR" sz="4400" dirty="0"/>
              <a:t>SAVUNUCULUK İZLEMEYE DAYANIR</a:t>
            </a:r>
            <a:endParaRPr lang="tr-TR" sz="4400" dirty="0"/>
          </a:p>
        </p:txBody>
      </p:sp>
      <p:sp>
        <p:nvSpPr>
          <p:cNvPr id="3" name="İçerik Yer Tutucusu 2"/>
          <p:cNvSpPr>
            <a:spLocks noGrp="1"/>
          </p:cNvSpPr>
          <p:nvPr>
            <p:ph sz="quarter" idx="13"/>
          </p:nvPr>
        </p:nvSpPr>
        <p:spPr>
          <a:xfrm>
            <a:off x="685800" y="1604682"/>
            <a:ext cx="10394707" cy="3769903"/>
          </a:xfrm>
        </p:spPr>
        <p:txBody>
          <a:bodyPr>
            <a:normAutofit lnSpcReduction="10000"/>
          </a:bodyPr>
          <a:lstStyle/>
          <a:p>
            <a:r>
              <a:rPr lang="tr-TR" dirty="0">
                <a:latin typeface="Arial Narrow" panose="020B0606020202030204" pitchFamily="34" charset="0"/>
              </a:rPr>
              <a:t>SAVUNUCULUK PROJELERİ İZLEME ÇALIŞMASI GEREKTİRİR. </a:t>
            </a:r>
            <a:endParaRPr lang="tr-TR" dirty="0">
              <a:latin typeface="Arial Narrow" panose="020B0606020202030204" pitchFamily="34" charset="0"/>
            </a:endParaRPr>
          </a:p>
          <a:p>
            <a:r>
              <a:rPr lang="tr-TR" dirty="0">
                <a:latin typeface="Arial Narrow" panose="020B0606020202030204" pitchFamily="34" charset="0"/>
              </a:rPr>
              <a:t>EŞİTLİK GÖREVLERİNİ YERİNE GETİRMESİNİ İSTEDİĞİMİZ KURUMU ÖNCE YASAL GÖREVLERİ AÇISINDAN İZLEMEYE ALMAK, </a:t>
            </a:r>
            <a:endParaRPr lang="tr-TR" dirty="0">
              <a:latin typeface="Arial Narrow" panose="020B0606020202030204" pitchFamily="34" charset="0"/>
            </a:endParaRPr>
          </a:p>
          <a:p>
            <a:r>
              <a:rPr lang="tr-TR" dirty="0">
                <a:latin typeface="Arial Narrow" panose="020B0606020202030204" pitchFamily="34" charset="0"/>
              </a:rPr>
              <a:t>İZLEME ÇALIŞMASINI ANKET, GÖRÜŞME, İNTERNET TARAMASI, İÇERİK-SÖYLEM ANALİZİ VB YÖNTEMLERLE YAPMAK,</a:t>
            </a:r>
            <a:endParaRPr lang="tr-TR" dirty="0">
              <a:latin typeface="Arial Narrow" panose="020B0606020202030204" pitchFamily="34" charset="0"/>
            </a:endParaRPr>
          </a:p>
          <a:p>
            <a:r>
              <a:rPr lang="tr-TR" dirty="0">
                <a:latin typeface="Arial Narrow" panose="020B0606020202030204" pitchFamily="34" charset="0"/>
              </a:rPr>
              <a:t>SADECE KURUMDAN ELDE EDİLEBİLECEK BİLGİLER İÇİN KAMU KURUMLARINDAN BİLGİ SORMA HAKKINI KULLANMAK,</a:t>
            </a:r>
            <a:endParaRPr lang="tr-TR" dirty="0">
              <a:latin typeface="Arial Narrow" panose="020B0606020202030204" pitchFamily="34" charset="0"/>
            </a:endParaRPr>
          </a:p>
          <a:p>
            <a:r>
              <a:rPr lang="tr-TR" dirty="0">
                <a:latin typeface="Arial Narrow" panose="020B0606020202030204" pitchFamily="34" charset="0"/>
              </a:rPr>
              <a:t>BU VERİLER ÇERÇEVESİNDE İZLENEN KURUMDAN BELLİ GÖREVLERİNİ YERİNE GETİRMESİNİ İSTEMEK GEREKİR. </a:t>
            </a:r>
            <a:endParaRPr lang="tr-TR" dirty="0">
              <a:latin typeface="Arial Narrow" panose="020B0606020202030204" pitchFamily="34" charset="0"/>
            </a:endParaRPr>
          </a:p>
          <a:p>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rot="21420000">
            <a:off x="907803" y="662221"/>
            <a:ext cx="9755187" cy="3400990"/>
          </a:xfrm>
        </p:spPr>
        <p:txBody>
          <a:bodyPr>
            <a:normAutofit/>
          </a:bodyPr>
          <a:lstStyle/>
          <a:p>
            <a:pPr algn="ctr"/>
            <a:r>
              <a:rPr lang="tr-TR" sz="4800" dirty="0"/>
              <a:t>TOPLUMSAL CİNSİYET EŞİTLİĞİ SAVUNUCULUĞUNDA YOLUNUZ AÇIK OLSUN</a:t>
            </a:r>
            <a:endParaRPr lang="tr-TR" sz="4800" dirty="0"/>
          </a:p>
        </p:txBody>
      </p:sp>
      <p:sp>
        <p:nvSpPr>
          <p:cNvPr id="5" name="Alt Başlık 4"/>
          <p:cNvSpPr>
            <a:spLocks noGrp="1"/>
          </p:cNvSpPr>
          <p:nvPr>
            <p:ph type="subTitle" idx="1"/>
          </p:nvPr>
        </p:nvSpPr>
        <p:spPr/>
        <p:txBody>
          <a:bodyPr/>
          <a:lstStyle/>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0"/>
            <a:ext cx="10396882" cy="999565"/>
          </a:xfrm>
        </p:spPr>
        <p:txBody>
          <a:bodyPr>
            <a:noAutofit/>
          </a:bodyPr>
          <a:lstStyle/>
          <a:p>
            <a:r>
              <a:rPr lang="tr-TR" sz="4000" dirty="0"/>
              <a:t>KADINLAR BU EŞİTSİZ/GÜÇSÜZ DURUMA NASIL İNDİRGENİYOR ?</a:t>
            </a:r>
            <a:endParaRPr lang="tr-TR" sz="4000" dirty="0"/>
          </a:p>
        </p:txBody>
      </p:sp>
      <p:sp>
        <p:nvSpPr>
          <p:cNvPr id="3" name="İçerik Yer Tutucusu 2"/>
          <p:cNvSpPr>
            <a:spLocks noGrp="1"/>
          </p:cNvSpPr>
          <p:nvPr>
            <p:ph sz="quarter" idx="13"/>
          </p:nvPr>
        </p:nvSpPr>
        <p:spPr/>
        <p:txBody>
          <a:bodyPr>
            <a:normAutofit fontScale="92500"/>
          </a:bodyPr>
          <a:lstStyle/>
          <a:p>
            <a:r>
              <a:rPr lang="tr-TR" dirty="0">
                <a:latin typeface="Arial Narrow" panose="020B0606020202030204" pitchFamily="34" charset="0"/>
              </a:rPr>
              <a:t>Toplumun </a:t>
            </a:r>
            <a:r>
              <a:rPr lang="tr-TR" b="1" dirty="0">
                <a:solidFill>
                  <a:schemeClr val="accent1"/>
                </a:solidFill>
                <a:latin typeface="Arial Narrow" panose="020B0606020202030204" pitchFamily="34" charset="0"/>
              </a:rPr>
              <a:t>geleneklerinin, örf ve adetlerinin </a:t>
            </a:r>
            <a:r>
              <a:rPr lang="tr-TR" dirty="0">
                <a:latin typeface="Arial Narrow" panose="020B0606020202030204" pitchFamily="34" charset="0"/>
              </a:rPr>
              <a:t>yüzyıllar boyunca kadın ve erkeğe yüklediği roller, kadını güçsüz bir konuma indiriyor.</a:t>
            </a:r>
            <a:endParaRPr lang="tr-TR" dirty="0">
              <a:latin typeface="Arial Narrow" panose="020B0606020202030204" pitchFamily="34" charset="0"/>
            </a:endParaRPr>
          </a:p>
          <a:p>
            <a:r>
              <a:rPr lang="tr-TR" dirty="0">
                <a:latin typeface="Arial Narrow" panose="020B0606020202030204" pitchFamily="34" charset="0"/>
              </a:rPr>
              <a:t>Kadına sadece </a:t>
            </a:r>
            <a:r>
              <a:rPr lang="tr-TR" b="1" dirty="0">
                <a:solidFill>
                  <a:schemeClr val="accent1"/>
                </a:solidFill>
                <a:latin typeface="Arial Narrow" panose="020B0606020202030204" pitchFamily="34" charset="0"/>
              </a:rPr>
              <a:t>anne ve eş rolleri </a:t>
            </a:r>
            <a:r>
              <a:rPr lang="tr-TR" dirty="0">
                <a:latin typeface="Arial Narrow" panose="020B0606020202030204" pitchFamily="34" charset="0"/>
              </a:rPr>
              <a:t>uygun görüldüğünde, erken evlenen, çalışmasına izin verilmeyen, ekonomik gücünü kazanamayan kadınlar, toplumda güçsüz kalıyorlar, </a:t>
            </a:r>
            <a:r>
              <a:rPr lang="tr-TR" b="1" dirty="0">
                <a:solidFill>
                  <a:schemeClr val="accent1"/>
                </a:solidFill>
                <a:latin typeface="Arial Narrow" panose="020B0606020202030204" pitchFamily="34" charset="0"/>
              </a:rPr>
              <a:t>erkeğe bağımlı </a:t>
            </a:r>
            <a:r>
              <a:rPr lang="tr-TR" dirty="0">
                <a:latin typeface="Arial Narrow" panose="020B0606020202030204" pitchFamily="34" charset="0"/>
              </a:rPr>
              <a:t>kalıyor ve karar alma noktalarından uzaklaşıyorlar.</a:t>
            </a:r>
            <a:endParaRPr lang="tr-TR" dirty="0">
              <a:latin typeface="Arial Narrow" panose="020B0606020202030204" pitchFamily="34" charset="0"/>
            </a:endParaRPr>
          </a:p>
          <a:p>
            <a:r>
              <a:rPr lang="tr-TR" dirty="0">
                <a:latin typeface="Arial Narrow" panose="020B0606020202030204" pitchFamily="34" charset="0"/>
              </a:rPr>
              <a:t>Eş ve anne rollerinin aşırı vurgulanması kadını güçsüz kılıyor.</a:t>
            </a:r>
            <a:endParaRPr lang="tr-TR" dirty="0">
              <a:latin typeface="Arial Narrow" panose="020B0606020202030204" pitchFamily="34" charset="0"/>
            </a:endParaRPr>
          </a:p>
          <a:p>
            <a:r>
              <a:rPr lang="tr-TR" b="1" dirty="0">
                <a:solidFill>
                  <a:schemeClr val="accent1"/>
                </a:solidFill>
                <a:latin typeface="Arial Narrow" panose="020B0606020202030204" pitchFamily="34" charset="0"/>
              </a:rPr>
              <a:t>Erkeğin aile ve toplum içinde üstün konumda olduğu </a:t>
            </a:r>
            <a:r>
              <a:rPr lang="tr-TR" dirty="0">
                <a:latin typeface="Arial Narrow" panose="020B0606020202030204" pitchFamily="34" charset="0"/>
              </a:rPr>
              <a:t>ve kadının tüm seçimlerine hükmettiği bir ortam doğuyor.</a:t>
            </a:r>
            <a:endParaRPr lang="tr-TR" dirty="0">
              <a:latin typeface="Arial Narrow" panose="020B0606020202030204" pitchFamily="34" charset="0"/>
            </a:endParaRP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1"/>
            <a:ext cx="10396882" cy="282387"/>
          </a:xfrm>
        </p:spPr>
        <p:txBody>
          <a:bodyPr>
            <a:noAutofit/>
          </a:bodyPr>
          <a:lstStyle/>
          <a:p>
            <a:r>
              <a:rPr lang="tr-TR" sz="3600" dirty="0"/>
              <a:t>Kadınların erkeklerle  eşit haklardan yararlanmaması için bir neden var mı?</a:t>
            </a:r>
            <a:endParaRPr lang="tr-TR" sz="3600" dirty="0"/>
          </a:p>
        </p:txBody>
      </p:sp>
      <p:sp>
        <p:nvSpPr>
          <p:cNvPr id="3" name="İçerik Yer Tutucusu 2"/>
          <p:cNvSpPr>
            <a:spLocks noGrp="1"/>
          </p:cNvSpPr>
          <p:nvPr>
            <p:ph sz="quarter" idx="13"/>
          </p:nvPr>
        </p:nvSpPr>
        <p:spPr>
          <a:xfrm>
            <a:off x="683626" y="1398493"/>
            <a:ext cx="10396882" cy="4374777"/>
          </a:xfrm>
        </p:spPr>
        <p:txBody>
          <a:bodyPr>
            <a:normAutofit fontScale="77500" lnSpcReduction="20000"/>
          </a:bodyPr>
          <a:lstStyle/>
          <a:p>
            <a:pPr marL="0" indent="0">
              <a:buNone/>
            </a:pPr>
            <a:r>
              <a:rPr lang="tr-TR" sz="2300" b="1" dirty="0">
                <a:solidFill>
                  <a:schemeClr val="accent1"/>
                </a:solidFill>
                <a:latin typeface="Arial Narrow" panose="020B0606020202030204" pitchFamily="34" charset="0"/>
              </a:rPr>
              <a:t>SORU: Kadınlar erkeklere göre daha zayıf, daha az zeki, daha az üretken, daha az çalışkan, daha az yetenekli, daha kararsız, daha sorumsuz yaratıklar mıdır?</a:t>
            </a:r>
            <a:endParaRPr lang="tr-TR" sz="2300" b="1" dirty="0">
              <a:solidFill>
                <a:schemeClr val="accent1"/>
              </a:solidFill>
              <a:latin typeface="Arial Narrow" panose="020B0606020202030204" pitchFamily="34" charset="0"/>
            </a:endParaRPr>
          </a:p>
          <a:p>
            <a:r>
              <a:rPr lang="tr-TR" dirty="0">
                <a:latin typeface="Arial Narrow" panose="020B0606020202030204" pitchFamily="34" charset="0"/>
              </a:rPr>
              <a:t>kadın ve erkek fiziksel farklılıkları olan insan türleri: </a:t>
            </a:r>
            <a:r>
              <a:rPr lang="tr-TR" b="1" dirty="0">
                <a:solidFill>
                  <a:schemeClr val="accent1"/>
                </a:solidFill>
                <a:latin typeface="Arial Narrow" panose="020B0606020202030204" pitchFamily="34" charset="0"/>
              </a:rPr>
              <a:t>Farklı alanlarda güçleri ve yetenekleri var</a:t>
            </a:r>
            <a:r>
              <a:rPr lang="tr-TR" dirty="0">
                <a:latin typeface="Arial Narrow" panose="020B0606020202030204" pitchFamily="34" charset="0"/>
              </a:rPr>
              <a:t>. </a:t>
            </a:r>
            <a:endParaRPr lang="tr-TR" dirty="0">
              <a:latin typeface="Arial Narrow" panose="020B0606020202030204" pitchFamily="34" charset="0"/>
            </a:endParaRPr>
          </a:p>
          <a:p>
            <a:r>
              <a:rPr lang="tr-TR" b="1" dirty="0">
                <a:solidFill>
                  <a:schemeClr val="accent1"/>
                </a:solidFill>
                <a:latin typeface="Arial Narrow" panose="020B0606020202030204" pitchFamily="34" charset="0"/>
              </a:rPr>
              <a:t>Tamamlayıcı olarak düşünülebilecek becerileri var</a:t>
            </a:r>
            <a:r>
              <a:rPr lang="tr-TR" dirty="0">
                <a:latin typeface="Arial Narrow" panose="020B0606020202030204" pitchFamily="34" charset="0"/>
              </a:rPr>
              <a:t>. Erkekler daha geniş bir alanda yön bulma gibi özelliklere sahip, kadınlar daha dar bir alanda detayları görebilme yetenekleri var.</a:t>
            </a:r>
            <a:endParaRPr lang="tr-TR" dirty="0">
              <a:latin typeface="Arial Narrow" panose="020B0606020202030204" pitchFamily="34" charset="0"/>
            </a:endParaRPr>
          </a:p>
          <a:p>
            <a:r>
              <a:rPr lang="tr-TR" dirty="0">
                <a:latin typeface="Arial Narrow" panose="020B0606020202030204" pitchFamily="34" charset="0"/>
              </a:rPr>
              <a:t>Kadınların </a:t>
            </a:r>
            <a:r>
              <a:rPr lang="tr-TR" b="1" dirty="0">
                <a:solidFill>
                  <a:schemeClr val="accent1"/>
                </a:solidFill>
                <a:latin typeface="Arial Narrow" panose="020B0606020202030204" pitchFamily="34" charset="0"/>
              </a:rPr>
              <a:t>iletişim kurma, karşısındakini anlama, ekip çalışması yapma, şefkat gösterme becerileri güçlü</a:t>
            </a:r>
            <a:r>
              <a:rPr lang="tr-TR" dirty="0">
                <a:latin typeface="Arial Narrow" panose="020B0606020202030204" pitchFamily="34" charset="0"/>
              </a:rPr>
              <a:t>. </a:t>
            </a:r>
            <a:endParaRPr lang="tr-TR" dirty="0">
              <a:latin typeface="Arial Narrow" panose="020B0606020202030204" pitchFamily="34" charset="0"/>
            </a:endParaRPr>
          </a:p>
          <a:p>
            <a:r>
              <a:rPr lang="tr-TR" dirty="0">
                <a:latin typeface="Arial Narrow" panose="020B0606020202030204" pitchFamily="34" charset="0"/>
              </a:rPr>
              <a:t>Ayrıca her iki cins de </a:t>
            </a:r>
            <a:r>
              <a:rPr lang="tr-TR" b="1" dirty="0">
                <a:solidFill>
                  <a:schemeClr val="accent1"/>
                </a:solidFill>
                <a:latin typeface="Arial Narrow" panose="020B0606020202030204" pitchFamily="34" charset="0"/>
              </a:rPr>
              <a:t>hangi becerilerini çalıştırırlarsa o alanda üstün hale geliyorlar</a:t>
            </a:r>
            <a:r>
              <a:rPr lang="tr-TR" dirty="0">
                <a:latin typeface="Arial Narrow" panose="020B0606020202030204" pitchFamily="34" charset="0"/>
              </a:rPr>
              <a:t>. </a:t>
            </a:r>
            <a:endParaRPr lang="tr-TR" dirty="0">
              <a:latin typeface="Arial Narrow" panose="020B0606020202030204" pitchFamily="34" charset="0"/>
            </a:endParaRPr>
          </a:p>
          <a:p>
            <a:r>
              <a:rPr lang="tr-TR" dirty="0">
                <a:latin typeface="Arial Narrow" panose="020B0606020202030204" pitchFamily="34" charset="0"/>
              </a:rPr>
              <a:t>Kadınlar çok iyi öğretmenler, doktorlar, hemşireler, avukatlar, yöneticiler hatta pilot, asker, </a:t>
            </a:r>
            <a:r>
              <a:rPr lang="tr-TR" dirty="0" err="1">
                <a:latin typeface="Arial Narrow" panose="020B0606020202030204" pitchFamily="34" charset="0"/>
              </a:rPr>
              <a:t>şöför</a:t>
            </a:r>
            <a:r>
              <a:rPr lang="tr-TR" dirty="0">
                <a:latin typeface="Arial Narrow" panose="020B0606020202030204" pitchFamily="34" charset="0"/>
              </a:rPr>
              <a:t>… olabiliyor. Erkeklerin yaptığı bütün meslekleri yapabiliyor. Yeter ki eğitim fırsatları verilsin…</a:t>
            </a:r>
            <a:endParaRPr lang="tr-TR" dirty="0">
              <a:latin typeface="Arial Narrow" panose="020B0606020202030204" pitchFamily="34" charset="0"/>
            </a:endParaRPr>
          </a:p>
          <a:p>
            <a:r>
              <a:rPr lang="tr-TR" dirty="0">
                <a:latin typeface="Arial Narrow" panose="020B0606020202030204" pitchFamily="34" charset="0"/>
              </a:rPr>
              <a:t>Dolayısıyla herhangi bir cinsi daha zayıf olarak değerlendiremeyiz. </a:t>
            </a:r>
            <a:r>
              <a:rPr lang="tr-TR" b="1" dirty="0">
                <a:solidFill>
                  <a:schemeClr val="accent1"/>
                </a:solidFill>
                <a:latin typeface="Arial Narrow" panose="020B0606020202030204" pitchFamily="34" charset="0"/>
              </a:rPr>
              <a:t>Toplumsal yaşamda işbölümü içinde yaşamı sürdüren varlıklar olarak düşünmeliyiz</a:t>
            </a:r>
            <a:r>
              <a:rPr lang="tr-TR" dirty="0">
                <a:latin typeface="Arial Narrow" panose="020B0606020202030204" pitchFamily="34" charset="0"/>
              </a:rPr>
              <a:t>. </a:t>
            </a:r>
            <a:endParaRPr lang="tr-TR" dirty="0">
              <a:latin typeface="Arial Narrow" panose="020B0606020202030204" pitchFamily="34" charset="0"/>
            </a:endParaRP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1"/>
            <a:ext cx="10396882" cy="797614"/>
          </a:xfrm>
        </p:spPr>
        <p:txBody>
          <a:bodyPr>
            <a:normAutofit/>
          </a:bodyPr>
          <a:lstStyle/>
          <a:p>
            <a:r>
              <a:rPr lang="tr-TR" sz="4400" b="1" dirty="0"/>
              <a:t>ÜLKEMİZİN EŞİTLİK KARNESİ </a:t>
            </a:r>
            <a:endParaRPr lang="tr-TR" sz="4400" dirty="0"/>
          </a:p>
        </p:txBody>
      </p:sp>
      <p:sp>
        <p:nvSpPr>
          <p:cNvPr id="3" name="İçerik Yer Tutucusu 2"/>
          <p:cNvSpPr>
            <a:spLocks noGrp="1"/>
          </p:cNvSpPr>
          <p:nvPr>
            <p:ph sz="quarter" idx="13"/>
          </p:nvPr>
        </p:nvSpPr>
        <p:spPr>
          <a:xfrm>
            <a:off x="367554" y="1483415"/>
            <a:ext cx="10712954" cy="3891171"/>
          </a:xfrm>
        </p:spPr>
        <p:txBody>
          <a:bodyPr>
            <a:normAutofit fontScale="85000" lnSpcReduction="20000"/>
          </a:bodyPr>
          <a:lstStyle/>
          <a:p>
            <a:pPr marL="0" indent="0" algn="ctr">
              <a:buNone/>
            </a:pPr>
            <a:endParaRPr lang="tr-TR" sz="2400" b="1" dirty="0">
              <a:solidFill>
                <a:schemeClr val="accent1">
                  <a:lumMod val="50000"/>
                </a:schemeClr>
              </a:solidFill>
            </a:endParaRPr>
          </a:p>
          <a:p>
            <a:pPr marL="0" indent="0" algn="ctr">
              <a:buNone/>
            </a:pPr>
            <a:r>
              <a:rPr lang="tr-TR" sz="2800" b="1" dirty="0">
                <a:solidFill>
                  <a:schemeClr val="accent1">
                    <a:lumMod val="50000"/>
                  </a:schemeClr>
                </a:solidFill>
                <a:latin typeface="Arial Narrow" panose="020B0606020202030204" pitchFamily="34" charset="0"/>
              </a:rPr>
              <a:t>DÜNYA EKONOMİK FORUMU </a:t>
            </a:r>
            <a:endParaRPr lang="tr-TR" sz="2800" b="1" dirty="0">
              <a:solidFill>
                <a:schemeClr val="accent1">
                  <a:lumMod val="50000"/>
                </a:schemeClr>
              </a:solidFill>
              <a:latin typeface="Arial Narrow" panose="020B0606020202030204" pitchFamily="34" charset="0"/>
            </a:endParaRPr>
          </a:p>
          <a:p>
            <a:pPr marL="0" indent="0" algn="ctr">
              <a:buNone/>
            </a:pPr>
            <a:r>
              <a:rPr lang="tr-TR" sz="2800" b="1" dirty="0">
                <a:solidFill>
                  <a:schemeClr val="accent1">
                    <a:lumMod val="50000"/>
                  </a:schemeClr>
                </a:solidFill>
                <a:latin typeface="Arial Narrow" panose="020B0606020202030204" pitchFamily="34" charset="0"/>
              </a:rPr>
              <a:t>2022 TOPLUMSAL CİNSİYET EŞİTLİĞİ RAPORUNA GÖRE:</a:t>
            </a:r>
            <a:endParaRPr lang="tr-TR" sz="2800" b="1" dirty="0">
              <a:solidFill>
                <a:schemeClr val="accent1">
                  <a:lumMod val="50000"/>
                </a:schemeClr>
              </a:solidFill>
              <a:latin typeface="Arial Narrow" panose="020B0606020202030204" pitchFamily="34" charset="0"/>
            </a:endParaRPr>
          </a:p>
          <a:p>
            <a:pPr marL="0" indent="0" algn="ctr">
              <a:buNone/>
            </a:pPr>
            <a:r>
              <a:rPr lang="tr-TR" sz="2800" b="1" dirty="0">
                <a:solidFill>
                  <a:schemeClr val="accent1"/>
                </a:solidFill>
                <a:latin typeface="Arial Narrow" panose="020B0606020202030204" pitchFamily="34" charset="0"/>
              </a:rPr>
              <a:t>Türkiye Genel Eşitlik Sıralamasında 146 Ülke Arasında 124. </a:t>
            </a:r>
            <a:endParaRPr lang="tr-TR" sz="2800" b="1" dirty="0">
              <a:solidFill>
                <a:schemeClr val="accent1"/>
              </a:solidFill>
              <a:latin typeface="Arial Narrow" panose="020B0606020202030204" pitchFamily="34" charset="0"/>
            </a:endParaRPr>
          </a:p>
          <a:p>
            <a:pPr marL="0" indent="0" algn="ctr">
              <a:buNone/>
            </a:pPr>
            <a:r>
              <a:rPr lang="tr-TR" sz="2800" b="1" dirty="0">
                <a:solidFill>
                  <a:srgbClr val="FF0000"/>
                </a:solidFill>
                <a:latin typeface="Arial Narrow" panose="020B0606020202030204" pitchFamily="34" charset="0"/>
              </a:rPr>
              <a:t>Ekonomik Katılım ve Fırsatlar Sıralamasında 134. </a:t>
            </a:r>
            <a:endParaRPr lang="tr-TR" sz="2800" b="1" dirty="0">
              <a:solidFill>
                <a:srgbClr val="FF0000"/>
              </a:solidFill>
              <a:latin typeface="Arial Narrow" panose="020B0606020202030204" pitchFamily="34" charset="0"/>
            </a:endParaRPr>
          </a:p>
          <a:p>
            <a:pPr marL="0" indent="0" algn="ctr">
              <a:buNone/>
            </a:pPr>
            <a:r>
              <a:rPr lang="tr-TR" sz="2800" b="1" dirty="0">
                <a:solidFill>
                  <a:schemeClr val="accent1"/>
                </a:solidFill>
                <a:latin typeface="Arial Narrow" panose="020B0606020202030204" pitchFamily="34" charset="0"/>
              </a:rPr>
              <a:t>Eğitime Erişim Sıralamasında 101. </a:t>
            </a:r>
            <a:endParaRPr lang="tr-TR" sz="2800" b="1" dirty="0">
              <a:solidFill>
                <a:schemeClr val="accent1"/>
              </a:solidFill>
              <a:latin typeface="Arial Narrow" panose="020B0606020202030204" pitchFamily="34" charset="0"/>
            </a:endParaRPr>
          </a:p>
          <a:p>
            <a:pPr marL="0" indent="0" algn="ctr">
              <a:buNone/>
            </a:pPr>
            <a:r>
              <a:rPr lang="tr-TR" sz="2800" b="1" dirty="0">
                <a:solidFill>
                  <a:srgbClr val="FF0000"/>
                </a:solidFill>
                <a:latin typeface="Arial Narrow" panose="020B0606020202030204" pitchFamily="34" charset="0"/>
              </a:rPr>
              <a:t>Sağlık ve Yaşamı Sürdürme Sıralamasında 99. </a:t>
            </a:r>
            <a:endParaRPr lang="tr-TR" sz="2800" b="1" dirty="0">
              <a:solidFill>
                <a:srgbClr val="FF0000"/>
              </a:solidFill>
              <a:latin typeface="Arial Narrow" panose="020B0606020202030204" pitchFamily="34" charset="0"/>
            </a:endParaRPr>
          </a:p>
          <a:p>
            <a:pPr marL="0" indent="0" algn="ctr">
              <a:buNone/>
            </a:pPr>
            <a:r>
              <a:rPr lang="tr-TR" sz="2800" b="1" dirty="0">
                <a:solidFill>
                  <a:schemeClr val="accent1"/>
                </a:solidFill>
                <a:latin typeface="Arial Narrow" panose="020B0606020202030204" pitchFamily="34" charset="0"/>
              </a:rPr>
              <a:t>Politik Güçlenme Sıralamasında 112. Sırada</a:t>
            </a:r>
            <a:endParaRPr lang="tr-TR" sz="2800" dirty="0">
              <a:solidFill>
                <a:schemeClr val="accent1"/>
              </a:solidFill>
              <a:latin typeface="Arial Narrow" panose="020B0606020202030204" pitchFamily="34" charset="0"/>
            </a:endParaRP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1" y="685800"/>
            <a:ext cx="10396882" cy="797615"/>
          </a:xfrm>
        </p:spPr>
        <p:txBody>
          <a:bodyPr>
            <a:normAutofit/>
          </a:bodyPr>
          <a:lstStyle/>
          <a:p>
            <a:r>
              <a:rPr lang="tr-TR" sz="4400" b="1" dirty="0"/>
              <a:t>DÜNYADA KADINA YÖNELİK ŞİDDET</a:t>
            </a:r>
            <a:endParaRPr lang="tr-TR" sz="4400" dirty="0"/>
          </a:p>
        </p:txBody>
      </p:sp>
      <p:sp>
        <p:nvSpPr>
          <p:cNvPr id="3" name="İçerik Yer Tutucusu 2"/>
          <p:cNvSpPr>
            <a:spLocks noGrp="1"/>
          </p:cNvSpPr>
          <p:nvPr>
            <p:ph sz="quarter" idx="13"/>
          </p:nvPr>
        </p:nvSpPr>
        <p:spPr>
          <a:xfrm>
            <a:off x="685800" y="1483415"/>
            <a:ext cx="10394707" cy="4316749"/>
          </a:xfrm>
        </p:spPr>
        <p:txBody>
          <a:bodyPr/>
          <a:lstStyle/>
          <a:p>
            <a:pPr>
              <a:lnSpc>
                <a:spcPct val="150000"/>
              </a:lnSpc>
              <a:spcBef>
                <a:spcPts val="0"/>
              </a:spcBef>
            </a:pPr>
            <a:r>
              <a:rPr lang="tr-TR" sz="2000" b="0" i="0" u="none" strike="noStrike" baseline="0" dirty="0">
                <a:solidFill>
                  <a:srgbClr val="000000"/>
                </a:solidFill>
                <a:latin typeface="Arial Narrow" panose="020B0606020202030204" pitchFamily="34" charset="0"/>
              </a:rPr>
              <a:t>Dünya Sağlık Örgütü tarafından </a:t>
            </a:r>
            <a:r>
              <a:rPr lang="tr-TR" sz="2000" b="1" i="0" u="none" strike="noStrike" baseline="0" dirty="0">
                <a:solidFill>
                  <a:schemeClr val="accent1"/>
                </a:solidFill>
                <a:latin typeface="Arial Narrow" panose="020B0606020202030204" pitchFamily="34" charset="0"/>
              </a:rPr>
              <a:t>2021</a:t>
            </a:r>
            <a:r>
              <a:rPr lang="tr-TR" sz="2000" b="0" i="0" u="none" strike="noStrike" baseline="0" dirty="0">
                <a:solidFill>
                  <a:srgbClr val="000000"/>
                </a:solidFill>
                <a:latin typeface="Arial Narrow" panose="020B0606020202030204" pitchFamily="34" charset="0"/>
              </a:rPr>
              <a:t> yılında yayınlanan </a:t>
            </a:r>
            <a:r>
              <a:rPr lang="tr-TR" sz="2000" b="1" i="0" u="none" strike="noStrike" baseline="0" dirty="0">
                <a:solidFill>
                  <a:srgbClr val="000000"/>
                </a:solidFill>
                <a:latin typeface="Arial Narrow" panose="020B0606020202030204" pitchFamily="34" charset="0"/>
              </a:rPr>
              <a:t>“</a:t>
            </a:r>
            <a:r>
              <a:rPr lang="tr-TR" sz="2000" b="1" i="0" u="none" strike="noStrike" baseline="0" dirty="0">
                <a:solidFill>
                  <a:schemeClr val="accent1"/>
                </a:solidFill>
                <a:latin typeface="Arial Narrow" panose="020B0606020202030204" pitchFamily="34" charset="0"/>
              </a:rPr>
              <a:t>Kadına Yönelik Şiddet Yaygınlık Tahminleri</a:t>
            </a:r>
            <a:r>
              <a:rPr lang="tr-TR" sz="2000" b="0" i="0" u="none" strike="noStrike" baseline="0" dirty="0">
                <a:solidFill>
                  <a:srgbClr val="000000"/>
                </a:solidFill>
                <a:latin typeface="Arial Narrow" panose="020B0606020202030204" pitchFamily="34" charset="0"/>
              </a:rPr>
              <a:t>” raporunda karşılaştırılabilir veriye sahip 161 ülke ve bölge üzerinden 2018 küresel </a:t>
            </a:r>
            <a:r>
              <a:rPr lang="tr-TR" sz="2000" dirty="0">
                <a:solidFill>
                  <a:srgbClr val="000000"/>
                </a:solidFill>
                <a:latin typeface="Arial Narrow" panose="020B0606020202030204" pitchFamily="34" charset="0"/>
              </a:rPr>
              <a:t>şiddet tahmini:</a:t>
            </a:r>
            <a:endParaRPr lang="tr-TR" sz="2000" b="0" i="0" u="none" strike="noStrike" baseline="0" dirty="0">
              <a:solidFill>
                <a:srgbClr val="000000"/>
              </a:solidFill>
              <a:latin typeface="Arial Narrow" panose="020B0606020202030204" pitchFamily="34" charset="0"/>
            </a:endParaRPr>
          </a:p>
          <a:p>
            <a:pPr>
              <a:lnSpc>
                <a:spcPct val="150000"/>
              </a:lnSpc>
              <a:spcBef>
                <a:spcPts val="0"/>
              </a:spcBef>
            </a:pPr>
            <a:r>
              <a:rPr lang="tr-TR" sz="2000" dirty="0">
                <a:solidFill>
                  <a:srgbClr val="000000"/>
                </a:solidFill>
                <a:latin typeface="Arial Narrow" panose="020B0606020202030204" pitchFamily="34" charset="0"/>
              </a:rPr>
              <a:t>D</a:t>
            </a:r>
            <a:r>
              <a:rPr lang="tr-TR" sz="2000" b="0" i="0" u="none" strike="noStrike" baseline="0" dirty="0">
                <a:solidFill>
                  <a:srgbClr val="000000"/>
                </a:solidFill>
                <a:latin typeface="Arial Narrow" panose="020B0606020202030204" pitchFamily="34" charset="0"/>
              </a:rPr>
              <a:t>ünya çapında </a:t>
            </a:r>
            <a:r>
              <a:rPr lang="tr-TR" sz="2000" b="0" i="1" u="none" strike="noStrike" baseline="0" dirty="0">
                <a:solidFill>
                  <a:schemeClr val="accent1"/>
                </a:solidFill>
                <a:latin typeface="Arial Narrow" panose="020B0606020202030204" pitchFamily="34" charset="0"/>
              </a:rPr>
              <a:t>15 yaş üzerinde bir kadının eşi veya birlikte olduğu kişi tarafından fiziksel ve/veya cinsel şiddete </a:t>
            </a:r>
            <a:r>
              <a:rPr lang="tr-TR" sz="2000" b="0" i="0" u="none" strike="noStrike" baseline="0" dirty="0">
                <a:solidFill>
                  <a:srgbClr val="000000"/>
                </a:solidFill>
                <a:latin typeface="Arial Narrow" panose="020B0606020202030204" pitchFamily="34" charset="0"/>
              </a:rPr>
              <a:t>maruz kalma oranı </a:t>
            </a:r>
            <a:r>
              <a:rPr lang="tr-TR" sz="2000" b="1" i="0" u="none" strike="noStrike" baseline="0" dirty="0">
                <a:solidFill>
                  <a:schemeClr val="accent1"/>
                </a:solidFill>
                <a:latin typeface="Arial Narrow" panose="020B0606020202030204" pitchFamily="34" charset="0"/>
              </a:rPr>
              <a:t>%26</a:t>
            </a:r>
            <a:r>
              <a:rPr lang="tr-TR" sz="2000" dirty="0">
                <a:solidFill>
                  <a:schemeClr val="accent1"/>
                </a:solidFill>
                <a:latin typeface="Arial Narrow" panose="020B0606020202030204" pitchFamily="34" charset="0"/>
              </a:rPr>
              <a:t> </a:t>
            </a:r>
            <a:r>
              <a:rPr lang="tr-TR" sz="2000" b="1" dirty="0">
                <a:solidFill>
                  <a:schemeClr val="accent1"/>
                </a:solidFill>
                <a:latin typeface="Arial Narrow" panose="020B0606020202030204" pitchFamily="34" charset="0"/>
              </a:rPr>
              <a:t>(Dört kadından biri)</a:t>
            </a:r>
            <a:endParaRPr lang="tr-TR" sz="2000" b="1" i="0" u="none" strike="noStrike" baseline="0" dirty="0">
              <a:solidFill>
                <a:schemeClr val="accent1"/>
              </a:solidFill>
              <a:latin typeface="Arial Narrow" panose="020B0606020202030204" pitchFamily="34" charset="0"/>
            </a:endParaRP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b="1" dirty="0"/>
              <a:t>AVRUPA’DA KADINA YÖNELİK ŞİDDET</a:t>
            </a:r>
            <a:endParaRPr lang="tr-TR" sz="4400" dirty="0"/>
          </a:p>
        </p:txBody>
      </p:sp>
      <p:sp>
        <p:nvSpPr>
          <p:cNvPr id="3" name="İçerik Yer Tutucusu 2"/>
          <p:cNvSpPr>
            <a:spLocks noGrp="1"/>
          </p:cNvSpPr>
          <p:nvPr>
            <p:ph sz="quarter" idx="13"/>
          </p:nvPr>
        </p:nvSpPr>
        <p:spPr>
          <a:xfrm>
            <a:off x="685800" y="1936376"/>
            <a:ext cx="10394707" cy="3438210"/>
          </a:xfrm>
        </p:spPr>
        <p:txBody>
          <a:bodyPr>
            <a:normAutofit lnSpcReduction="10000"/>
          </a:bodyPr>
          <a:lstStyle/>
          <a:p>
            <a:pPr marL="0" indent="0">
              <a:buNone/>
            </a:pPr>
            <a:r>
              <a:rPr lang="tr-TR" sz="2000" b="0" i="0" u="none" strike="noStrike" baseline="0" dirty="0">
                <a:latin typeface="Arial Narrow" panose="020B0606020202030204" pitchFamily="34" charset="0"/>
              </a:rPr>
              <a:t>AB Temel Haklar Ajansı (FRA) tarafından 2014 yılında yayınlanan “</a:t>
            </a:r>
            <a:r>
              <a:rPr lang="tr-TR" sz="2000" b="1" i="0" u="none" strike="noStrike" baseline="0" dirty="0">
                <a:latin typeface="Arial Narrow" panose="020B0606020202030204" pitchFamily="34" charset="0"/>
              </a:rPr>
              <a:t>Kadına </a:t>
            </a:r>
            <a:r>
              <a:rPr lang="tr-TR" sz="2000" b="1" i="0" u="none" strike="noStrike" baseline="0" dirty="0" err="1">
                <a:latin typeface="Arial Narrow" panose="020B0606020202030204" pitchFamily="34" charset="0"/>
              </a:rPr>
              <a:t>Yonelik</a:t>
            </a:r>
            <a:r>
              <a:rPr lang="tr-TR" sz="2000" b="1" i="0" u="none" strike="noStrike" baseline="0" dirty="0">
                <a:latin typeface="Arial Narrow" panose="020B0606020202030204" pitchFamily="34" charset="0"/>
              </a:rPr>
              <a:t> Şiddet: AB </a:t>
            </a:r>
            <a:r>
              <a:rPr lang="tr-TR" b="1" dirty="0">
                <a:latin typeface="Arial Narrow" panose="020B0606020202030204" pitchFamily="34" charset="0"/>
              </a:rPr>
              <a:t>Ç</a:t>
            </a:r>
            <a:r>
              <a:rPr lang="tr-TR" sz="2000" b="1" i="0" u="none" strike="noStrike" baseline="0" dirty="0">
                <a:latin typeface="Arial Narrow" panose="020B0606020202030204" pitchFamily="34" charset="0"/>
              </a:rPr>
              <a:t>apında Bir </a:t>
            </a:r>
            <a:r>
              <a:rPr lang="tr-TR" sz="2000" b="1" i="0" u="none" strike="noStrike" baseline="0" dirty="0" err="1">
                <a:latin typeface="Arial Narrow" panose="020B0606020202030204" pitchFamily="34" charset="0"/>
              </a:rPr>
              <a:t>Araştırma</a:t>
            </a:r>
            <a:r>
              <a:rPr lang="tr-TR" sz="2000" b="0" i="0" u="none" strike="noStrike" baseline="0" dirty="0" err="1">
                <a:latin typeface="Arial Narrow" panose="020B0606020202030204" pitchFamily="34" charset="0"/>
              </a:rPr>
              <a:t>”nın</a:t>
            </a:r>
            <a:r>
              <a:rPr lang="tr-TR" sz="2000" b="0" i="0" u="none" strike="noStrike" baseline="0" dirty="0">
                <a:latin typeface="Arial Narrow" panose="020B0606020202030204" pitchFamily="34" charset="0"/>
              </a:rPr>
              <a:t> sonuçlarına göre </a:t>
            </a:r>
            <a:r>
              <a:rPr lang="tr-TR" sz="1700" b="0" i="0" u="none" strike="noStrike" baseline="0" dirty="0">
                <a:solidFill>
                  <a:srgbClr val="000000"/>
                </a:solidFill>
                <a:latin typeface="Arial Narrow" panose="020B0606020202030204" pitchFamily="34" charset="0"/>
              </a:rPr>
              <a:t>(T.C. Aile ve Sosyal Hizmetler Bakanlığı , Kadına Yönelik Şiddetle Mücadele IV. Ulusal Eylem Planı (2021-2025) </a:t>
            </a:r>
            <a:r>
              <a:rPr lang="tr-TR" sz="1700" b="0" i="0" u="none" strike="noStrike" baseline="0" dirty="0">
                <a:solidFill>
                  <a:srgbClr val="4D4D4D"/>
                </a:solidFill>
                <a:latin typeface="Arial Narrow" panose="020B0606020202030204" pitchFamily="34" charset="0"/>
              </a:rPr>
              <a:t>Ankara, 2021): </a:t>
            </a:r>
            <a:endParaRPr lang="tr-TR" sz="1700" b="0" i="0" u="none" strike="noStrike" baseline="0" dirty="0">
              <a:solidFill>
                <a:srgbClr val="4D4D4D"/>
              </a:solidFill>
              <a:latin typeface="Arial Narrow" panose="020B0606020202030204" pitchFamily="34" charset="0"/>
            </a:endParaRPr>
          </a:p>
          <a:p>
            <a:r>
              <a:rPr lang="tr-TR" sz="2000" b="0" i="0" u="none" strike="noStrike" baseline="0" dirty="0">
                <a:latin typeface="Arial Narrow" panose="020B0606020202030204" pitchFamily="34" charset="0"/>
              </a:rPr>
              <a:t> </a:t>
            </a:r>
            <a:r>
              <a:rPr lang="tr-TR" sz="2000" b="1" i="0" u="none" strike="noStrike" baseline="0" dirty="0">
                <a:solidFill>
                  <a:schemeClr val="accent1"/>
                </a:solidFill>
                <a:latin typeface="Arial Narrow" panose="020B0606020202030204" pitchFamily="34" charset="0"/>
              </a:rPr>
              <a:t>AB bölgesinde her 5 kadından1’i </a:t>
            </a:r>
            <a:r>
              <a:rPr lang="tr-TR" sz="2000" i="0" u="none" strike="noStrike" baseline="0" dirty="0">
                <a:solidFill>
                  <a:schemeClr val="tx1"/>
                </a:solidFill>
                <a:latin typeface="Arial Narrow" panose="020B0606020202030204" pitchFamily="34" charset="0"/>
              </a:rPr>
              <a:t>yaşamının herhangi bir döneminde partneri (mevcut veya eski) tarafından fiziksel ve/veya cinsel şiddete maruz bırakılmaktadır.</a:t>
            </a:r>
            <a:endParaRPr lang="tr-TR" sz="2000" i="0" u="none" strike="noStrike" baseline="0" dirty="0">
              <a:solidFill>
                <a:schemeClr val="tx1"/>
              </a:solidFill>
              <a:latin typeface="Arial Narrow" panose="020B0606020202030204" pitchFamily="34" charset="0"/>
            </a:endParaRPr>
          </a:p>
          <a:p>
            <a:pPr algn="l"/>
            <a:r>
              <a:rPr lang="tr-TR" sz="2000" b="0" i="0" u="none" strike="noStrike" baseline="0" dirty="0">
                <a:latin typeface="Arial Narrow" panose="020B0606020202030204" pitchFamily="34" charset="0"/>
              </a:rPr>
              <a:t>Avrupa Cinsiyet Eşitliği Enstitüsü tarafından gerçekleştirilen </a:t>
            </a:r>
            <a:r>
              <a:rPr lang="tr-TR" sz="2000" b="0" i="0" u="none" strike="noStrike" baseline="0" dirty="0">
                <a:solidFill>
                  <a:schemeClr val="accent1"/>
                </a:solidFill>
                <a:latin typeface="Arial Narrow" panose="020B0606020202030204" pitchFamily="34" charset="0"/>
              </a:rPr>
              <a:t>“</a:t>
            </a:r>
            <a:r>
              <a:rPr lang="tr-TR" sz="2000" b="1" i="0" u="none" strike="noStrike" baseline="0" dirty="0">
                <a:solidFill>
                  <a:schemeClr val="accent1"/>
                </a:solidFill>
                <a:latin typeface="Arial Narrow" panose="020B0606020202030204" pitchFamily="34" charset="0"/>
              </a:rPr>
              <a:t>Kadın ve Kız </a:t>
            </a:r>
            <a:r>
              <a:rPr lang="tr-TR" sz="2000" b="1" dirty="0">
                <a:solidFill>
                  <a:schemeClr val="accent1"/>
                </a:solidFill>
                <a:latin typeface="Arial Narrow" panose="020B0606020202030204" pitchFamily="34" charset="0"/>
              </a:rPr>
              <a:t>Ç</a:t>
            </a:r>
            <a:r>
              <a:rPr lang="tr-TR" sz="2000" b="1" i="0" u="none" strike="noStrike" baseline="0" dirty="0">
                <a:solidFill>
                  <a:schemeClr val="accent1"/>
                </a:solidFill>
                <a:latin typeface="Arial Narrow" panose="020B0606020202030204" pitchFamily="34" charset="0"/>
              </a:rPr>
              <a:t>ocuklarına Yönelik Siber Şiddet</a:t>
            </a:r>
            <a:r>
              <a:rPr lang="tr-TR" sz="2000" b="0" i="0" u="none" strike="noStrike" baseline="0" dirty="0">
                <a:solidFill>
                  <a:schemeClr val="accent1"/>
                </a:solidFill>
                <a:latin typeface="Arial Narrow" panose="020B0606020202030204" pitchFamily="34" charset="0"/>
              </a:rPr>
              <a:t>” </a:t>
            </a:r>
            <a:r>
              <a:rPr lang="tr-TR" sz="2000" b="0" i="0" u="none" strike="noStrike" baseline="0" dirty="0">
                <a:latin typeface="Arial Narrow" panose="020B0606020202030204" pitchFamily="34" charset="0"/>
              </a:rPr>
              <a:t>başlıklı araştırma sonuçlarına göre, </a:t>
            </a:r>
            <a:r>
              <a:rPr lang="tr-TR" sz="2000" b="1" i="0" u="none" strike="noStrike" baseline="0" dirty="0">
                <a:solidFill>
                  <a:schemeClr val="accent1"/>
                </a:solidFill>
                <a:latin typeface="Arial Narrow" panose="020B0606020202030204" pitchFamily="34" charset="0"/>
              </a:rPr>
              <a:t>15 yaşından sonra her 10 kadından 1’inin siber şiddetin herhangi bir çeşidini yaşadığı tahmin edilmektedir.</a:t>
            </a:r>
            <a:endParaRPr lang="tr-TR" sz="2000" b="1" i="0" u="none" strike="noStrike" baseline="0" dirty="0">
              <a:solidFill>
                <a:schemeClr val="accent1"/>
              </a:solidFill>
              <a:latin typeface="Arial Narrow" panose="020B0606020202030204" pitchFamily="34" charset="0"/>
            </a:endParaRPr>
          </a:p>
          <a:p>
            <a:endParaRPr lang="tr-T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TM04033927[[fn=Ana Olay]]</Template>
  <TotalTime>0</TotalTime>
  <Words>25106</Words>
  <Application>WPS Presentation</Application>
  <PresentationFormat>Geniş ekran</PresentationFormat>
  <Paragraphs>387</Paragraphs>
  <Slides>44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44</vt:i4>
      </vt:variant>
    </vt:vector>
  </HeadingPairs>
  <TitlesOfParts>
    <vt:vector size="57" baseType="lpstr">
      <vt:lpstr>Arial</vt:lpstr>
      <vt:lpstr>SimSun</vt:lpstr>
      <vt:lpstr>Wingdings</vt:lpstr>
      <vt:lpstr>Arial Narrow</vt:lpstr>
      <vt:lpstr>Impact</vt:lpstr>
      <vt:lpstr>Microsoft YaHei</vt:lpstr>
      <vt:lpstr>Arial Unicode MS</vt:lpstr>
      <vt:lpstr>Calibri</vt:lpstr>
      <vt:lpstr>Proxima Nova</vt:lpstr>
      <vt:lpstr>Segoe Print</vt:lpstr>
      <vt:lpstr>Poppins</vt:lpstr>
      <vt:lpstr>Times New Roman</vt:lpstr>
      <vt:lpstr>Ana Olay</vt:lpstr>
      <vt:lpstr>TOPLUMSAL CİNSİYET EŞİTLİĞİ: FARKINDALIK VE SAVUNUCULUK</vt:lpstr>
      <vt:lpstr>EŞİTLİĞİ  KENDİ HAYATIMIZDA NASIL DENEYİMLİYORUZ?</vt:lpstr>
      <vt:lpstr>EşitliK göstergeleri   </vt:lpstr>
      <vt:lpstr>EşitliK göstergeleri  </vt:lpstr>
      <vt:lpstr>KADINLAR BU EŞİTSİZ/GÜÇSÜZ DURUMA NASIL İNDİRGENİYOR ?</vt:lpstr>
      <vt:lpstr>Kadınların erkeklerle  eşit haklardan yararlanmaması için bir neden var mı?</vt:lpstr>
      <vt:lpstr>ÜLKEMİZİN EŞİTLİK KARNESİ </vt:lpstr>
      <vt:lpstr>DÜNYADA KADINA YÖNELİK ŞİDDET</vt:lpstr>
      <vt:lpstr>AVRUPA’DA KADINA YÖNELİK ŞİDDET</vt:lpstr>
      <vt:lpstr>ÜLKEMİZDE KADINA YÖNELİK ŞİDDET</vt:lpstr>
      <vt:lpstr>ÜLKEMİZİN KADIN CİNAYETLERİ KARNESİ</vt:lpstr>
      <vt:lpstr>ÜLKEMİZİN KADIN CİNAYETLERİ KARNESİ</vt:lpstr>
      <vt:lpstr>EĞİTİM DIŞINDA KALAN KIZ ÇOCUKLARI KARNEMİZ</vt:lpstr>
      <vt:lpstr>Önemli bir soru?</vt:lpstr>
      <vt:lpstr>ŞİDDETin NEDENleri ÜZERİNE BİR GÖRÜŞ</vt:lpstr>
      <vt:lpstr>ŞİDDET HANGİ GRUPLARDA DAHA YAYGIN?</vt:lpstr>
      <vt:lpstr>En önemli şİddet kaynağI</vt:lpstr>
      <vt:lpstr>TOPLUMSAL CİNSİYET (KA-DER, 2013)</vt:lpstr>
      <vt:lpstr>TOPLUMSAL CİNSİYET EŞİTLİĞİ (KA-DER, 2013). </vt:lpstr>
      <vt:lpstr>Toplumsal cinsiyet sosyolojisi</vt:lpstr>
      <vt:lpstr>Eşitliği öngören yasalar mı eksik?</vt:lpstr>
      <vt:lpstr>EŞİTLİK ÖNGÖREN ULUSAL BELGELER: ANAYASA </vt:lpstr>
      <vt:lpstr>EŞİTLİK ÖNGÖREN ULUSAL BELGELER: MEDENİ KANUN</vt:lpstr>
      <vt:lpstr>4857 Sayılı yeni İş Kanunu</vt:lpstr>
      <vt:lpstr>6284 Sayılı Ailenin Korunması ve Kadına Karşı Şiddetin Önlenmesine Dair Kanun  </vt:lpstr>
      <vt:lpstr>EŞİTLİK ÖNGÖREN ULUSAL BELGELER (Devam)</vt:lpstr>
      <vt:lpstr>Eşitlik öngören yerel yönetim mevzuatı</vt:lpstr>
      <vt:lpstr>EŞİTLİK ÖNGÖREN ULUSLARARASI SÖZLEŞMELER</vt:lpstr>
      <vt:lpstr>EŞİTLİK ÖNGÖREN ULUSLARARASI SÖZLEŞMELER</vt:lpstr>
      <vt:lpstr>KADININ VE KADIN YURTTAŞIN HAKLAR BİLDİRGESİ* OLYMPE DE GOUGES (7 Eylül 1791) </vt:lpstr>
      <vt:lpstr>KADININ VE KADIN YURTTAŞIN HAKLAR BİLDİRGESİ* OLYMPE DE GOUGES (7 Eylül 1791) </vt:lpstr>
      <vt:lpstr>KADINLARA KARŞI HER TÜRLÜ AYRIMCILIĞIN ÖNLENMESİ SÖZLEŞMESİ (CEDAW)</vt:lpstr>
      <vt:lpstr>İSTANBUL SÖZLEŞMESİ</vt:lpstr>
      <vt:lpstr>İSTANBUL SÖZLEŞMESİNİN VURGULARI (Giriş)</vt:lpstr>
      <vt:lpstr>İSTANBUL SÖZLEŞMESİNİN ÖNEMİ  (Prof. Dr. Kadriye Bakırcı, Ankara Barosu Dergisi, 2015/4)</vt:lpstr>
      <vt:lpstr>İSTANBUL SÖZLEŞMESİNİN MAKSATLARI (Bölüm 1/Madde 1)</vt:lpstr>
      <vt:lpstr>KADIN HAKLARINI SAVUNAN stk’lar</vt:lpstr>
      <vt:lpstr>KADIN STK’LARI NELER YAPIYOR?</vt:lpstr>
      <vt:lpstr>TÜKD ANTALYA ŞUBESİNİN PROJELERİ</vt:lpstr>
      <vt:lpstr>TÜKD ANTALYA ŞUBESİNİN PROJELERİ</vt:lpstr>
      <vt:lpstr>FARKINDALIĞIMIZI NASIL GELİŞTİRİRİZ?</vt:lpstr>
      <vt:lpstr>SAVUNUCULUĞUMUZU NASIL GELİŞTİRİRİZ?</vt:lpstr>
      <vt:lpstr>SAVUNUCULUK İZLEMEYE DAYANIR</vt:lpstr>
      <vt:lpstr>TOPLUMSAL CİNSİYET EŞİTLİĞİ SAVUNUCULUĞUNDA YOLUNUZ AÇIK OLSUN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TOPLUMSAL CİNSİYET EŞİTLİĞİ: FARKINDALIK VE SAVUNUCULUK</dc:title>
  <dc:creator>Hasan Sarvan</dc:creator>
  <cp:lastModifiedBy>tukd antalya</cp:lastModifiedBy>
  <cp:revision>15</cp:revision>
  <dcterms:created xsi:type="dcterms:W3CDTF">2022-12-04T15:50:00Z</dcterms:created>
  <dcterms:modified xsi:type="dcterms:W3CDTF">2024-08-26T14:40:24Z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C9B60FF8B4E54C3A8A95DF31D9C85FB2_13</vt:lpwstr>
  </property>
  <property fmtid="{D5CDD505-2E9C-101B-9397-08002B2CF9AE}" pid="3" name="KSOProductBuildVer">
    <vt:lpwstr>1033-12.2.0.17562</vt:lpwstr>
  </property>
</Properties>
</file>