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3"/>
  </p:notesMasterIdLst>
  <p:sldIdLst>
    <p:sldId id="257" r:id="rId3"/>
    <p:sldId id="259" r:id="rId4"/>
    <p:sldId id="260" r:id="rId5"/>
    <p:sldId id="289" r:id="rId6"/>
    <p:sldId id="290" r:id="rId7"/>
    <p:sldId id="291" r:id="rId8"/>
    <p:sldId id="292" r:id="rId9"/>
    <p:sldId id="296" r:id="rId10"/>
    <p:sldId id="307" r:id="rId11"/>
    <p:sldId id="305" r:id="rId12"/>
    <p:sldId id="306" r:id="rId13"/>
    <p:sldId id="298" r:id="rId14"/>
    <p:sldId id="300" r:id="rId15"/>
    <p:sldId id="301" r:id="rId16"/>
    <p:sldId id="302" r:id="rId17"/>
    <p:sldId id="303" r:id="rId18"/>
    <p:sldId id="270" r:id="rId19"/>
    <p:sldId id="271" r:id="rId20"/>
    <p:sldId id="274" r:id="rId21"/>
    <p:sldId id="275" r:id="rId22"/>
    <p:sldId id="277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308" r:id="rId31"/>
    <p:sldId id="288" r:id="rId32"/>
  </p:sldIdLst>
  <p:sldSz cx="9144000" cy="6858000" type="screen4x3"/>
  <p:notesSz cx="6858000" cy="9144000"/>
  <p:defaultTextStyle>
    <a:defPPr>
      <a:defRPr lang="tr-TR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Verdana" panose="020B0604030504040204" pitchFamily="34" charset="0"/>
        <a:ea typeface="+mn-ea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Verdana" panose="020B0604030504040204" pitchFamily="34" charset="0"/>
        <a:ea typeface="+mn-ea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Verdana" panose="020B0604030504040204" pitchFamily="34" charset="0"/>
        <a:ea typeface="+mn-ea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Verdana" panose="020B0604030504040204" pitchFamily="34" charset="0"/>
        <a:ea typeface="+mn-ea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Verdana" panose="020B0604030504040204" pitchFamily="34" charset="0"/>
        <a:ea typeface="+mn-ea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Verdana" panose="020B0604030504040204" pitchFamily="34" charset="0"/>
        <a:ea typeface="+mn-ea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Verdana" panose="020B0604030504040204" pitchFamily="34" charset="0"/>
        <a:ea typeface="+mn-ea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Verdana" panose="020B0604030504040204" pitchFamily="34" charset="0"/>
        <a:ea typeface="+mn-ea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Verdan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99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howGuides="1">
      <p:cViewPr varScale="1">
        <p:scale>
          <a:sx n="89" d="100"/>
          <a:sy n="89" d="100"/>
        </p:scale>
        <p:origin x="-102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6" Type="http://schemas.openxmlformats.org/officeDocument/2006/relationships/tableStyles" Target="tableStyles.xml"/><Relationship Id="rId35" Type="http://schemas.openxmlformats.org/officeDocument/2006/relationships/viewProps" Target="viewProps.xml"/><Relationship Id="rId34" Type="http://schemas.openxmlformats.org/officeDocument/2006/relationships/presProps" Target="presProps.xml"/><Relationship Id="rId33" Type="http://schemas.openxmlformats.org/officeDocument/2006/relationships/notesMaster" Target="notesMasters/notesMaster1.xml"/><Relationship Id="rId32" Type="http://schemas.openxmlformats.org/officeDocument/2006/relationships/slide" Target="slides/slide30.xml"/><Relationship Id="rId31" Type="http://schemas.openxmlformats.org/officeDocument/2006/relationships/slide" Target="slides/slide29.xml"/><Relationship Id="rId30" Type="http://schemas.openxmlformats.org/officeDocument/2006/relationships/slide" Target="slides/slide28.xml"/><Relationship Id="rId3" Type="http://schemas.openxmlformats.org/officeDocument/2006/relationships/slide" Target="slides/slide1.xml"/><Relationship Id="rId29" Type="http://schemas.openxmlformats.org/officeDocument/2006/relationships/slide" Target="slides/slide27.xml"/><Relationship Id="rId28" Type="http://schemas.openxmlformats.org/officeDocument/2006/relationships/slide" Target="slides/slide26.xml"/><Relationship Id="rId27" Type="http://schemas.openxmlformats.org/officeDocument/2006/relationships/slide" Target="slides/slide25.xml"/><Relationship Id="rId26" Type="http://schemas.openxmlformats.org/officeDocument/2006/relationships/slide" Target="slides/slide24.xml"/><Relationship Id="rId25" Type="http://schemas.openxmlformats.org/officeDocument/2006/relationships/slide" Target="slides/slide23.xml"/><Relationship Id="rId24" Type="http://schemas.openxmlformats.org/officeDocument/2006/relationships/slide" Target="slides/slide22.xml"/><Relationship Id="rId23" Type="http://schemas.openxmlformats.org/officeDocument/2006/relationships/slide" Target="slides/slide21.xml"/><Relationship Id="rId22" Type="http://schemas.openxmlformats.org/officeDocument/2006/relationships/slide" Target="slides/slide20.xml"/><Relationship Id="rId21" Type="http://schemas.openxmlformats.org/officeDocument/2006/relationships/slide" Target="slides/slide19.xml"/><Relationship Id="rId20" Type="http://schemas.openxmlformats.org/officeDocument/2006/relationships/slide" Target="slides/slide18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61442" name="Header Placeholder 6144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endParaRPr lang="tr-TR" sz="1200" dirty="0"/>
          </a:p>
        </p:txBody>
      </p:sp>
      <p:sp>
        <p:nvSpPr>
          <p:cNvPr id="61443" name="Date Placeholder 6144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 algn="r"/>
            <a:endParaRPr lang="tr-TR" sz="1200" dirty="0"/>
          </a:p>
        </p:txBody>
      </p:sp>
      <p:sp>
        <p:nvSpPr>
          <p:cNvPr id="61444" name="Slide Image Placeholder 61443"/>
          <p:cNvSpPr>
            <a:spLocks noRo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61445" name="Text Placeholder 6144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dirty="0"/>
              <a:t>Asıl metin stillerini düzenlemek için tıklatın</a:t>
            </a:r>
            <a:endParaRPr dirty="0"/>
          </a:p>
          <a:p>
            <a:pPr lvl="1"/>
            <a:r>
              <a:rPr dirty="0"/>
              <a:t>İkinci düzey</a:t>
            </a:r>
            <a:endParaRPr dirty="0"/>
          </a:p>
          <a:p>
            <a:pPr lvl="2"/>
            <a:r>
              <a:rPr dirty="0"/>
              <a:t>Üçüncü düzey</a:t>
            </a:r>
            <a:endParaRPr dirty="0"/>
          </a:p>
          <a:p>
            <a:pPr lvl="3"/>
            <a:r>
              <a:rPr dirty="0"/>
              <a:t>Dördüncü düzey</a:t>
            </a:r>
            <a:endParaRPr dirty="0"/>
          </a:p>
          <a:p>
            <a:pPr lvl="4"/>
            <a:r>
              <a:rPr dirty="0"/>
              <a:t>Beşinci düzey</a:t>
            </a:r>
            <a:endParaRPr dirty="0"/>
          </a:p>
        </p:txBody>
      </p:sp>
      <p:sp>
        <p:nvSpPr>
          <p:cNvPr id="61446" name="Footer Placeholder 6144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p>
            <a:pPr lvl="0"/>
            <a:endParaRPr lang="tr-TR" sz="1200" dirty="0"/>
          </a:p>
        </p:txBody>
      </p:sp>
      <p:sp>
        <p:nvSpPr>
          <p:cNvPr id="61447" name="Slide Number Placeholder 6144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p>
            <a:pPr lvl="0" algn="r"/>
            <a:fld id="{9A0DB2DC-4C9A-4742-B13C-FB6460FD3503}" type="slidenum">
              <a:rPr lang="tr-TR" sz="1200" dirty="0"/>
            </a:fld>
            <a:endParaRPr lang="tr-TR" sz="12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lvl="0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Arial" panose="020B0604020202020204" pitchFamily="34" charset="0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Arial" panose="020B0604020202020204" pitchFamily="34" charset="0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Arial" panose="020B0604020202020204" pitchFamily="34" charset="0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Arial" panose="020B0604020202020204" pitchFamily="34" charset="0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Arial" panose="020B0604020202020204" pitchFamily="34" charset="0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Arial" panose="020B0604020202020204" pitchFamily="34" charset="0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Arial" panose="020B0604020202020204" pitchFamily="34" charset="0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Arial" panose="020B0604020202020204" pitchFamily="34" charset="0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Arial" panose="020B0604020202020204" pitchFamily="34" charset="0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PhAnim="0" showMasterSp="0">
  <p:cSld name="Title Slide"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39216"/>
                <a:invGamma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/>
      <p:grpSp>
        <p:nvGrpSpPr>
          <p:cNvPr id="40962" name="Group 40961"/>
          <p:cNvGrpSpPr/>
          <p:nvPr/>
        </p:nvGrpSpPr>
        <p:grpSpPr>
          <a:xfrm>
            <a:off x="0" y="0"/>
            <a:ext cx="9148763" cy="6851650"/>
            <a:chOff x="1" y="0"/>
            <a:chExt cx="5763" cy="4316"/>
          </a:xfrm>
        </p:grpSpPr>
        <p:sp>
          <p:nvSpPr>
            <p:cNvPr id="40963" name="Freeform 40962"/>
            <p:cNvSpPr/>
            <p:nvPr/>
          </p:nvSpPr>
          <p:spPr>
            <a:xfrm>
              <a:off x="5045" y="2626"/>
              <a:ext cx="719" cy="1690"/>
            </a:xfrm>
            <a:custGeom>
              <a:avLst/>
              <a:gdLst/>
              <a:ahLst/>
              <a:cxnLst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  <a:tileRect/>
            </a:gra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40964" name="Freeform 40963"/>
            <p:cNvSpPr/>
            <p:nvPr/>
          </p:nvSpPr>
          <p:spPr>
            <a:xfrm>
              <a:off x="5386" y="3794"/>
              <a:ext cx="378" cy="522"/>
            </a:xfrm>
            <a:custGeom>
              <a:avLst/>
              <a:gdLst/>
              <a:ahLst/>
              <a:cxnLst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  <a:tileRect/>
            </a:gra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40965" name="Freeform 40964"/>
            <p:cNvSpPr/>
            <p:nvPr/>
          </p:nvSpPr>
          <p:spPr>
            <a:xfrm>
              <a:off x="5680" y="4214"/>
              <a:ext cx="84" cy="102"/>
            </a:xfrm>
            <a:custGeom>
              <a:avLst/>
              <a:gdLst/>
              <a:ahLst/>
              <a:cxnLst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  <a:tileRect/>
            </a:gradFill>
            <a:ln w="9525">
              <a:noFill/>
            </a:ln>
          </p:spPr>
          <p:txBody>
            <a:bodyPr/>
            <a:p>
              <a:endParaRPr lang="en-US"/>
            </a:p>
          </p:txBody>
        </p:sp>
        <p:grpSp>
          <p:nvGrpSpPr>
            <p:cNvPr id="40966" name="Group 40965"/>
            <p:cNvGrpSpPr/>
            <p:nvPr/>
          </p:nvGrpSpPr>
          <p:grpSpPr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40967" name="Freeform 40966"/>
              <p:cNvSpPr/>
              <p:nvPr userDrawn="1"/>
            </p:nvSpPr>
            <p:spPr>
              <a:xfrm>
                <a:off x="2789" y="0"/>
                <a:ext cx="72" cy="4316"/>
              </a:xfrm>
              <a:custGeom>
                <a:avLst/>
                <a:gdLst/>
                <a:ahLst/>
                <a:cxnLst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  <a:tileRect/>
              </a:gra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40968" name="Freeform 40967"/>
              <p:cNvSpPr/>
              <p:nvPr userDrawn="1"/>
            </p:nvSpPr>
            <p:spPr>
              <a:xfrm>
                <a:off x="3089" y="0"/>
                <a:ext cx="174" cy="4316"/>
              </a:xfrm>
              <a:custGeom>
                <a:avLst/>
                <a:gdLst/>
                <a:ahLst/>
                <a:cxnLst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  <a:tileRect/>
              </a:gra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40969" name="Freeform 40968"/>
              <p:cNvSpPr/>
              <p:nvPr userDrawn="1"/>
            </p:nvSpPr>
            <p:spPr>
              <a:xfrm>
                <a:off x="3358" y="0"/>
                <a:ext cx="337" cy="4316"/>
              </a:xfrm>
              <a:custGeom>
                <a:avLst/>
                <a:gdLst/>
                <a:ahLst/>
                <a:cxnLst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  <a:tileRect/>
              </a:gra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40970" name="Freeform 40969"/>
              <p:cNvSpPr/>
              <p:nvPr userDrawn="1"/>
            </p:nvSpPr>
            <p:spPr>
              <a:xfrm>
                <a:off x="3676" y="0"/>
                <a:ext cx="427" cy="4316"/>
              </a:xfrm>
              <a:custGeom>
                <a:avLst/>
                <a:gdLst/>
                <a:ahLst/>
                <a:cxnLst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  <a:tileRect/>
              </a:gra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40971" name="Freeform 40970"/>
              <p:cNvSpPr/>
              <p:nvPr userDrawn="1"/>
            </p:nvSpPr>
            <p:spPr>
              <a:xfrm>
                <a:off x="3946" y="0"/>
                <a:ext cx="558" cy="4316"/>
              </a:xfrm>
              <a:custGeom>
                <a:avLst/>
                <a:gdLst/>
                <a:ahLst/>
                <a:cxnLst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  <a:tileRect/>
              </a:gra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40972" name="Freeform 40971"/>
              <p:cNvSpPr/>
              <p:nvPr userDrawn="1"/>
            </p:nvSpPr>
            <p:spPr>
              <a:xfrm>
                <a:off x="4246" y="0"/>
                <a:ext cx="690" cy="4316"/>
              </a:xfrm>
              <a:custGeom>
                <a:avLst/>
                <a:gdLst/>
                <a:ahLst/>
                <a:cxnLst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  <a:tileRect/>
              </a:gra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40973" name="Freeform 40972"/>
              <p:cNvSpPr/>
              <p:nvPr userDrawn="1"/>
            </p:nvSpPr>
            <p:spPr>
              <a:xfrm>
                <a:off x="4522" y="0"/>
                <a:ext cx="864" cy="4316"/>
              </a:xfrm>
              <a:custGeom>
                <a:avLst/>
                <a:gdLst/>
                <a:ahLst/>
                <a:cxnLst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  <a:tileRect/>
              </a:gra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40974" name="Freeform 40973"/>
              <p:cNvSpPr/>
              <p:nvPr userDrawn="1"/>
            </p:nvSpPr>
            <p:spPr>
              <a:xfrm>
                <a:off x="2399" y="0"/>
                <a:ext cx="150" cy="4316"/>
              </a:xfrm>
              <a:custGeom>
                <a:avLst/>
                <a:gdLst/>
                <a:ahLst/>
                <a:cxnLst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  <a:tileRect/>
              </a:gra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40975" name="Freeform 40974"/>
              <p:cNvSpPr/>
              <p:nvPr userDrawn="1"/>
            </p:nvSpPr>
            <p:spPr>
              <a:xfrm>
                <a:off x="1967" y="0"/>
                <a:ext cx="300" cy="4316"/>
              </a:xfrm>
              <a:custGeom>
                <a:avLst/>
                <a:gdLst/>
                <a:ahLst/>
                <a:cxnLst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  <a:tileRect/>
              </a:gra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40976" name="Freeform 40975"/>
              <p:cNvSpPr/>
              <p:nvPr userDrawn="1"/>
            </p:nvSpPr>
            <p:spPr>
              <a:xfrm>
                <a:off x="1566" y="0"/>
                <a:ext cx="425" cy="4316"/>
              </a:xfrm>
              <a:custGeom>
                <a:avLst/>
                <a:gdLst/>
                <a:ahLst/>
                <a:cxnLst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  <a:tileRect/>
              </a:gra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40977" name="Freeform 40976"/>
              <p:cNvSpPr/>
              <p:nvPr userDrawn="1"/>
            </p:nvSpPr>
            <p:spPr>
              <a:xfrm>
                <a:off x="1128" y="0"/>
                <a:ext cx="575" cy="4316"/>
              </a:xfrm>
              <a:custGeom>
                <a:avLst/>
                <a:gdLst/>
                <a:ahLst/>
                <a:cxnLst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  <a:tileRect/>
              </a:gra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40978" name="Freeform 40977"/>
              <p:cNvSpPr/>
              <p:nvPr userDrawn="1"/>
            </p:nvSpPr>
            <p:spPr>
              <a:xfrm>
                <a:off x="702" y="0"/>
                <a:ext cx="737" cy="4316"/>
              </a:xfrm>
              <a:custGeom>
                <a:avLst/>
                <a:gdLst/>
                <a:ahLst/>
                <a:cxnLst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  <a:tileRect/>
              </a:gra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40979" name="Freeform 40978"/>
              <p:cNvSpPr/>
              <p:nvPr userDrawn="1"/>
            </p:nvSpPr>
            <p:spPr>
              <a:xfrm>
                <a:off x="288" y="0"/>
                <a:ext cx="840" cy="4316"/>
              </a:xfrm>
              <a:custGeom>
                <a:avLst/>
                <a:gdLst/>
                <a:ahLst/>
                <a:cxnLst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  <a:tileRect/>
              </a:gra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</p:grpSp>
        <p:sp>
          <p:nvSpPr>
            <p:cNvPr id="40980" name="Freeform 40979"/>
            <p:cNvSpPr/>
            <p:nvPr/>
          </p:nvSpPr>
          <p:spPr>
            <a:xfrm>
              <a:off x="6" y="2901"/>
              <a:ext cx="606" cy="1415"/>
            </a:xfrm>
            <a:custGeom>
              <a:avLst/>
              <a:gdLst/>
              <a:ahLst/>
              <a:cxnLst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  <a:tileRect/>
            </a:gra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40981" name="Freeform 40980"/>
            <p:cNvSpPr/>
            <p:nvPr/>
          </p:nvSpPr>
          <p:spPr>
            <a:xfrm>
              <a:off x="6" y="3890"/>
              <a:ext cx="228" cy="426"/>
            </a:xfrm>
            <a:custGeom>
              <a:avLst/>
              <a:gdLst/>
              <a:ahLst/>
              <a:cxnLst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  <a:tileRect/>
            </a:gra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40982" name="Freeform 40981"/>
            <p:cNvSpPr/>
            <p:nvPr/>
          </p:nvSpPr>
          <p:spPr>
            <a:xfrm>
              <a:off x="4776" y="0"/>
              <a:ext cx="984" cy="1786"/>
            </a:xfrm>
            <a:custGeom>
              <a:avLst/>
              <a:gdLst/>
              <a:ahLst/>
              <a:cxnLst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  <a:tileRect/>
            </a:gra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40983" name="Freeform 40982"/>
            <p:cNvSpPr/>
            <p:nvPr/>
          </p:nvSpPr>
          <p:spPr>
            <a:xfrm>
              <a:off x="5041" y="0"/>
              <a:ext cx="719" cy="845"/>
            </a:xfrm>
            <a:custGeom>
              <a:avLst/>
              <a:gdLst/>
              <a:ahLst/>
              <a:cxnLst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40984" name="Freeform 40983"/>
            <p:cNvSpPr/>
            <p:nvPr/>
          </p:nvSpPr>
          <p:spPr>
            <a:xfrm>
              <a:off x="5352" y="0"/>
              <a:ext cx="408" cy="414"/>
            </a:xfrm>
            <a:custGeom>
              <a:avLst/>
              <a:gdLst/>
              <a:ahLst/>
              <a:cxnLst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40985" name="Freeform 40984"/>
            <p:cNvSpPr/>
            <p:nvPr/>
          </p:nvSpPr>
          <p:spPr>
            <a:xfrm>
              <a:off x="6" y="0"/>
              <a:ext cx="858" cy="1409"/>
            </a:xfrm>
            <a:custGeom>
              <a:avLst/>
              <a:gdLst/>
              <a:ahLst/>
              <a:cxnLst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  <a:tileRect/>
            </a:gra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40986" name="Freeform 40985"/>
            <p:cNvSpPr/>
            <p:nvPr/>
          </p:nvSpPr>
          <p:spPr>
            <a:xfrm>
              <a:off x="6" y="0"/>
              <a:ext cx="588" cy="599"/>
            </a:xfrm>
            <a:custGeom>
              <a:avLst/>
              <a:gdLst/>
              <a:ahLst/>
              <a:cxnLst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40987" name="Freeform 40986"/>
            <p:cNvSpPr/>
            <p:nvPr/>
          </p:nvSpPr>
          <p:spPr>
            <a:xfrm>
              <a:off x="6" y="0"/>
              <a:ext cx="270" cy="252"/>
            </a:xfrm>
            <a:custGeom>
              <a:avLst/>
              <a:gdLst/>
              <a:ahLst/>
              <a:cxnLst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40988" name="Straight Connector 40987"/>
            <p:cNvSpPr/>
            <p:nvPr/>
          </p:nvSpPr>
          <p:spPr>
            <a:xfrm>
              <a:off x="1" y="2749"/>
              <a:ext cx="5758" cy="0"/>
            </a:xfrm>
            <a:prstGeom prst="line">
              <a:avLst/>
            </a:prstGeom>
            <a:ln w="15875" cap="flat" cmpd="sng">
              <a:solidFill>
                <a:schemeClr val="bg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40989" name="Straight Connector 40988"/>
            <p:cNvSpPr/>
            <p:nvPr/>
          </p:nvSpPr>
          <p:spPr>
            <a:xfrm>
              <a:off x="1" y="2356"/>
              <a:ext cx="5758" cy="0"/>
            </a:xfrm>
            <a:prstGeom prst="line">
              <a:avLst/>
            </a:prstGeom>
            <a:ln w="15875" cap="flat" cmpd="sng">
              <a:solidFill>
                <a:schemeClr val="bg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40990" name="Straight Connector 40989"/>
            <p:cNvSpPr/>
            <p:nvPr/>
          </p:nvSpPr>
          <p:spPr>
            <a:xfrm>
              <a:off x="1" y="3142"/>
              <a:ext cx="5758" cy="0"/>
            </a:xfrm>
            <a:prstGeom prst="line">
              <a:avLst/>
            </a:prstGeom>
            <a:ln w="15875" cap="flat" cmpd="sng">
              <a:solidFill>
                <a:schemeClr val="bg2"/>
              </a:solidFill>
              <a:prstDash val="solid"/>
              <a:headEnd type="none" w="med" len="med"/>
              <a:tailEnd type="none" w="med" len="med"/>
            </a:ln>
          </p:spPr>
        </p:sp>
        <p:grpSp>
          <p:nvGrpSpPr>
            <p:cNvPr id="40991" name="Group 40990"/>
            <p:cNvGrpSpPr/>
            <p:nvPr/>
          </p:nvGrpSpPr>
          <p:grpSpPr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40992" name="Straight Connector 40991"/>
              <p:cNvSpPr/>
              <p:nvPr userDrawn="1"/>
            </p:nvSpPr>
            <p:spPr>
              <a:xfrm>
                <a:off x="1" y="784"/>
                <a:ext cx="5758" cy="0"/>
              </a:xfrm>
              <a:prstGeom prst="line">
                <a:avLst/>
              </a:prstGeom>
              <a:ln w="15875" cap="flat" cmpd="sng">
                <a:solidFill>
                  <a:schemeClr val="bg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40993" name="Straight Connector 40992"/>
              <p:cNvSpPr/>
              <p:nvPr userDrawn="1"/>
            </p:nvSpPr>
            <p:spPr>
              <a:xfrm>
                <a:off x="1" y="1963"/>
                <a:ext cx="5758" cy="0"/>
              </a:xfrm>
              <a:prstGeom prst="line">
                <a:avLst/>
              </a:prstGeom>
              <a:ln w="15875" cap="flat" cmpd="sng">
                <a:solidFill>
                  <a:schemeClr val="bg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40994" name="Straight Connector 40993"/>
              <p:cNvSpPr/>
              <p:nvPr userDrawn="1"/>
            </p:nvSpPr>
            <p:spPr>
              <a:xfrm>
                <a:off x="1" y="1570"/>
                <a:ext cx="5758" cy="0"/>
              </a:xfrm>
              <a:prstGeom prst="line">
                <a:avLst/>
              </a:prstGeom>
              <a:ln w="15875" cap="flat" cmpd="sng">
                <a:solidFill>
                  <a:schemeClr val="bg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40995" name="Straight Connector 40994"/>
              <p:cNvSpPr/>
              <p:nvPr userDrawn="1"/>
            </p:nvSpPr>
            <p:spPr>
              <a:xfrm>
                <a:off x="1" y="1177"/>
                <a:ext cx="5758" cy="0"/>
              </a:xfrm>
              <a:prstGeom prst="line">
                <a:avLst/>
              </a:prstGeom>
              <a:ln w="15875" cap="flat" cmpd="sng">
                <a:solidFill>
                  <a:schemeClr val="bg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40996" name="Straight Connector 40995"/>
              <p:cNvSpPr/>
              <p:nvPr userDrawn="1"/>
            </p:nvSpPr>
            <p:spPr>
              <a:xfrm>
                <a:off x="1" y="392"/>
                <a:ext cx="5758" cy="0"/>
              </a:xfrm>
              <a:prstGeom prst="line">
                <a:avLst/>
              </a:prstGeom>
              <a:ln w="15875" cap="flat" cmpd="sng">
                <a:solidFill>
                  <a:schemeClr val="bg1"/>
                </a:solidFill>
                <a:prstDash val="solid"/>
                <a:headEnd type="none" w="med" len="med"/>
                <a:tailEnd type="none" w="med" len="med"/>
              </a:ln>
            </p:spPr>
          </p:sp>
        </p:grpSp>
        <p:sp>
          <p:nvSpPr>
            <p:cNvPr id="40997" name="Straight Connector 40996"/>
            <p:cNvSpPr/>
            <p:nvPr/>
          </p:nvSpPr>
          <p:spPr>
            <a:xfrm>
              <a:off x="1" y="3928"/>
              <a:ext cx="5758" cy="0"/>
            </a:xfrm>
            <a:prstGeom prst="line">
              <a:avLst/>
            </a:prstGeom>
            <a:ln w="15875" cap="flat" cmpd="sng">
              <a:solidFill>
                <a:schemeClr val="bg2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40998" name="Straight Connector 40997"/>
            <p:cNvSpPr/>
            <p:nvPr/>
          </p:nvSpPr>
          <p:spPr>
            <a:xfrm>
              <a:off x="1" y="3535"/>
              <a:ext cx="5758" cy="0"/>
            </a:xfrm>
            <a:prstGeom prst="line">
              <a:avLst/>
            </a:prstGeom>
            <a:ln w="15875" cap="flat" cmpd="sng">
              <a:solidFill>
                <a:schemeClr val="bg2"/>
              </a:solidFill>
              <a:prstDash val="solid"/>
              <a:headEnd type="none" w="med" len="med"/>
              <a:tailEnd type="none" w="med" len="med"/>
            </a:ln>
          </p:spPr>
        </p:sp>
      </p:grpSp>
      <p:sp>
        <p:nvSpPr>
          <p:cNvPr id="40999" name="Title 40998"/>
          <p:cNvSpPr>
            <a:spLocks noGrp="1"/>
          </p:cNvSpPr>
          <p:nvPr>
            <p:ph type="ctrTitle" sz="quarter" hasCustomPrompt="1"/>
          </p:nvPr>
        </p:nvSpPr>
        <p:spPr>
          <a:xfrm>
            <a:off x="685800" y="1692275"/>
            <a:ext cx="7772400" cy="1736725"/>
          </a:xfrm>
          <a:prstGeom prst="rect">
            <a:avLst/>
          </a:prstGeom>
          <a:noFill/>
          <a:ln w="9525">
            <a:noFill/>
          </a:ln>
        </p:spPr>
        <p:txBody>
          <a:bodyPr anchor="b" anchorCtr="1"/>
          <a:lstStyle>
            <a:lvl1pPr lvl="0">
              <a:buClrTx/>
              <a:buSzTx/>
              <a:buFontTx/>
              <a:defRPr sz="5400"/>
            </a:lvl1pPr>
          </a:lstStyle>
          <a:p>
            <a:pPr lvl="0"/>
            <a:r>
              <a:rPr dirty="0"/>
              <a:t>Asıl başlık stili için tıklatın</a:t>
            </a:r>
            <a:endParaRPr dirty="0"/>
          </a:p>
        </p:txBody>
      </p:sp>
      <p:sp>
        <p:nvSpPr>
          <p:cNvPr id="41000" name="Subtitle 40999"/>
          <p:cNvSpPr>
            <a:spLocks noGrp="1"/>
          </p:cNvSpPr>
          <p:nvPr>
            <p:ph type="subTitle" sz="quarter" idx="1" hasCustomPrompt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>
            <a:lvl1pPr marL="0" lvl="0" indent="0" algn="ctr">
              <a:buClr>
                <a:schemeClr val="hlink"/>
              </a:buClr>
              <a:buSzPct val="60000"/>
              <a:buFont typeface="Wingdings" panose="05000000000000000000" pitchFamily="2" charset="2"/>
              <a:buNone/>
              <a:defRPr/>
            </a:lvl1pPr>
            <a:lvl2pPr marL="457200" lvl="1" indent="0" algn="ctr">
              <a:buClr>
                <a:schemeClr val="tx1"/>
              </a:buClr>
              <a:buSzTx/>
              <a:buFontTx/>
              <a:buNone/>
              <a:defRPr/>
            </a:lvl2pPr>
            <a:lvl3pPr marL="914400" lvl="2" indent="0" algn="ctr">
              <a:buClr>
                <a:schemeClr val="accent2"/>
              </a:buClr>
              <a:buSzPct val="60000"/>
              <a:buFont typeface="Wingdings" panose="05000000000000000000" pitchFamily="2" charset="2"/>
              <a:buNone/>
              <a:defRPr/>
            </a:lvl3pPr>
            <a:lvl4pPr marL="1371600" lvl="3" indent="0" algn="ctr">
              <a:buClr>
                <a:schemeClr val="tx2"/>
              </a:buClr>
              <a:buSzTx/>
              <a:buFontTx/>
              <a:buNone/>
              <a:defRPr/>
            </a:lvl4pPr>
            <a:lvl5pPr marL="1828800" lvl="4" indent="0" algn="ctr">
              <a:buClr>
                <a:schemeClr val="folHlink"/>
              </a:buClr>
              <a:buSzPct val="60000"/>
              <a:buFont typeface="Wingdings" panose="05000000000000000000" pitchFamily="2" charset="2"/>
              <a:buNone/>
              <a:defRPr/>
            </a:lvl5pPr>
          </a:lstStyle>
          <a:p>
            <a:pPr lvl="0"/>
            <a:r>
              <a:rPr dirty="0"/>
              <a:t>Asıl alt başlık stilini düzenlemek için tıklatın</a:t>
            </a:r>
            <a:endParaRPr dirty="0"/>
          </a:p>
        </p:txBody>
      </p:sp>
      <p:sp>
        <p:nvSpPr>
          <p:cNvPr id="41001" name="Date Placeholder 41000"/>
          <p:cNvSpPr>
            <a:spLocks noGrp="1"/>
          </p:cNvSpPr>
          <p:nvPr>
            <p:ph type="dt" sz="quarter" idx="2"/>
          </p:nvPr>
        </p:nvSpPr>
        <p:spPr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>
            <a:lvl1pPr>
              <a:defRPr sz="1000">
                <a:latin typeface="Verdana" panose="020B0604030504040204" pitchFamily="34" charset="0"/>
              </a:defRPr>
            </a:lvl1pPr>
          </a:lstStyle>
          <a:p>
            <a:endParaRPr lang="tr-TR">
              <a:effectLst>
                <a:outerShdw blurRad="38100" dist="38100" dir="2700000">
                  <a:srgbClr val="C0C0C0"/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41002" name="Footer Placeholder 41001"/>
          <p:cNvSpPr>
            <a:spLocks noGrp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>
            <a:lvl1pPr algn="ctr">
              <a:defRPr sz="1000">
                <a:latin typeface="Verdana" panose="020B0604030504040204" pitchFamily="34" charset="0"/>
              </a:defRPr>
            </a:lvl1pPr>
          </a:lstStyle>
          <a:p>
            <a:r>
              <a:rPr lang="tr-TR">
                <a:effectLst>
                  <a:outerShdw blurRad="38100" dist="38100" dir="2700000">
                    <a:srgbClr val="C0C0C0"/>
                  </a:outerShdw>
                </a:effectLst>
              </a:rPr>
              <a:t>Fulya Sarvan, Akdeniz Üniversitesi</a:t>
            </a:r>
            <a:endParaRPr lang="tr-TR">
              <a:effectLst>
                <a:outerShdw blurRad="38100" dist="38100" dir="2700000">
                  <a:srgbClr val="C0C0C0"/>
                </a:outerShdw>
              </a:effectLst>
            </a:endParaRPr>
          </a:p>
        </p:txBody>
      </p:sp>
      <p:sp>
        <p:nvSpPr>
          <p:cNvPr id="41003" name="Slide Number Placeholder 41002"/>
          <p:cNvSpPr>
            <a:spLocks noGrp="1"/>
          </p:cNvSpPr>
          <p:nvPr>
            <p:ph type="sldNum" sz="quarter" idx="4"/>
          </p:nvPr>
        </p:nvSpPr>
        <p:spPr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>
            <a:lvl1pPr algn="r">
              <a:defRPr sz="1000">
                <a:latin typeface="Verdana" panose="020B0604030504040204" pitchFamily="34" charset="0"/>
              </a:defRPr>
            </a:lvl1pPr>
          </a:lstStyle>
          <a:p>
            <a:fld id="{9A0DB2DC-4C9A-4742-B13C-FB6460FD3503}" type="slidenum">
              <a:rPr lang="tr-TR">
                <a:effectLst>
                  <a:outerShdw blurRad="38100" dist="38100" dir="2700000">
                    <a:srgbClr val="C0C0C0"/>
                  </a:outerShdw>
                </a:effectLst>
              </a:rPr>
            </a:fld>
            <a:endParaRPr lang="tr-TR">
              <a:effectLst>
                <a:outerShdw blurRad="38100" dist="38100" dir="2700000">
                  <a:srgbClr val="C0C0C0"/>
                </a:outerShdw>
              </a:effectLst>
              <a:latin typeface="Arial" panose="020B0604020202020204" pitchFamily="34" charset="0"/>
            </a:endParaRPr>
          </a:p>
        </p:txBody>
      </p:sp>
    </p:spTree>
  </p:cSld>
  <p:clrMapOvr>
    <a:masterClrMapping/>
  </p:clrMapOvr>
  <p:hf sldNum="0" hd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tr-TR">
              <a:effectLst>
                <a:outerShdw blurRad="38100" dist="38100" dir="2700000">
                  <a:srgbClr val="C0C0C0"/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tr-TR">
                <a:effectLst>
                  <a:outerShdw blurRad="38100" dist="38100" dir="2700000">
                    <a:srgbClr val="C0C0C0"/>
                  </a:outerShdw>
                </a:effectLst>
              </a:rPr>
              <a:t>Fulya Sarvan, Akdeniz Üniversitesi</a:t>
            </a:r>
            <a:endParaRPr lang="tr-TR">
              <a:effectLst>
                <a:outerShdw blurRad="38100" dist="38100" dir="2700000">
                  <a:srgbClr val="C0C0C0"/>
                </a:outerShdw>
              </a:effectLst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tr-TR">
                <a:effectLst>
                  <a:outerShdw blurRad="38100" dist="38100" dir="2700000">
                    <a:srgbClr val="C0C0C0"/>
                  </a:outerShdw>
                </a:effectLst>
              </a:rPr>
            </a:fld>
            <a:endParaRPr lang="tr-TR">
              <a:effectLst>
                <a:outerShdw blurRad="38100" dist="38100" dir="2700000">
                  <a:srgbClr val="C0C0C0"/>
                </a:outerShdw>
              </a:effectLst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5293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tr-TR">
              <a:effectLst>
                <a:outerShdw blurRad="38100" dist="38100" dir="2700000">
                  <a:srgbClr val="C0C0C0"/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tr-TR">
                <a:effectLst>
                  <a:outerShdw blurRad="38100" dist="38100" dir="2700000">
                    <a:srgbClr val="C0C0C0"/>
                  </a:outerShdw>
                </a:effectLst>
              </a:rPr>
              <a:t>Fulya Sarvan, Akdeniz Üniversitesi</a:t>
            </a:r>
            <a:endParaRPr lang="tr-TR">
              <a:effectLst>
                <a:outerShdw blurRad="38100" dist="38100" dir="2700000">
                  <a:srgbClr val="C0C0C0"/>
                </a:outerShdw>
              </a:effectLst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tr-TR">
                <a:effectLst>
                  <a:outerShdw blurRad="38100" dist="38100" dir="2700000">
                    <a:srgbClr val="C0C0C0"/>
                  </a:outerShdw>
                </a:effectLst>
              </a:rPr>
            </a:fld>
            <a:endParaRPr lang="tr-TR">
              <a:effectLst>
                <a:outerShdw blurRad="38100" dist="38100" dir="2700000">
                  <a:srgbClr val="C0C0C0"/>
                </a:outerShdw>
              </a:effectLst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tr-TR">
              <a:effectLst>
                <a:outerShdw blurRad="38100" dist="38100" dir="2700000">
                  <a:srgbClr val="C0C0C0"/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tr-TR">
                <a:effectLst>
                  <a:outerShdw blurRad="38100" dist="38100" dir="2700000">
                    <a:srgbClr val="C0C0C0"/>
                  </a:outerShdw>
                </a:effectLst>
              </a:rPr>
              <a:t>Fulya Sarvan, Akdeniz Üniversitesi</a:t>
            </a:r>
            <a:endParaRPr lang="tr-TR">
              <a:effectLst>
                <a:outerShdw blurRad="38100" dist="38100" dir="2700000">
                  <a:srgbClr val="C0C0C0"/>
                </a:outerShdw>
              </a:effectLst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tr-TR">
                <a:effectLst>
                  <a:outerShdw blurRad="38100" dist="38100" dir="2700000">
                    <a:srgbClr val="C0C0C0"/>
                  </a:outerShdw>
                </a:effectLst>
              </a:rPr>
            </a:fld>
            <a:endParaRPr lang="tr-TR">
              <a:effectLst>
                <a:outerShdw blurRad="38100" dist="38100" dir="2700000">
                  <a:srgbClr val="C0C0C0"/>
                </a:outerShdw>
              </a:effectLst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tr-TR">
              <a:effectLst>
                <a:outerShdw blurRad="38100" dist="38100" dir="2700000">
                  <a:srgbClr val="C0C0C0"/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tr-TR">
                <a:effectLst>
                  <a:outerShdw blurRad="38100" dist="38100" dir="2700000">
                    <a:srgbClr val="C0C0C0"/>
                  </a:outerShdw>
                </a:effectLst>
              </a:rPr>
              <a:t>Fulya Sarvan, Akdeniz Üniversitesi</a:t>
            </a:r>
            <a:endParaRPr lang="tr-TR">
              <a:effectLst>
                <a:outerShdw blurRad="38100" dist="38100" dir="2700000">
                  <a:srgbClr val="C0C0C0"/>
                </a:outerShdw>
              </a:effectLst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tr-TR">
                <a:effectLst>
                  <a:outerShdw blurRad="38100" dist="38100" dir="2700000">
                    <a:srgbClr val="C0C0C0"/>
                  </a:outerShdw>
                </a:effectLst>
              </a:rPr>
            </a:fld>
            <a:endParaRPr lang="tr-TR">
              <a:effectLst>
                <a:outerShdw blurRad="38100" dist="38100" dir="2700000">
                  <a:srgbClr val="C0C0C0"/>
                </a:outerShdw>
              </a:effectLst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tr-TR">
              <a:effectLst>
                <a:outerShdw blurRad="38100" dist="38100" dir="2700000">
                  <a:srgbClr val="C0C0C0"/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tr-TR">
                <a:effectLst>
                  <a:outerShdw blurRad="38100" dist="38100" dir="2700000">
                    <a:srgbClr val="C0C0C0"/>
                  </a:outerShdw>
                </a:effectLst>
              </a:rPr>
              <a:t>Fulya Sarvan, Akdeniz Üniversitesi</a:t>
            </a:r>
            <a:endParaRPr lang="tr-TR">
              <a:effectLst>
                <a:outerShdw blurRad="38100" dist="38100" dir="2700000">
                  <a:srgbClr val="C0C0C0"/>
                </a:outerShdw>
              </a:effectLst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tr-TR">
                <a:effectLst>
                  <a:outerShdw blurRad="38100" dist="38100" dir="2700000">
                    <a:srgbClr val="C0C0C0"/>
                  </a:outerShdw>
                </a:effectLst>
              </a:rPr>
            </a:fld>
            <a:endParaRPr lang="tr-TR">
              <a:effectLst>
                <a:outerShdw blurRad="38100" dist="38100" dir="2700000">
                  <a:srgbClr val="C0C0C0"/>
                </a:outerShdw>
              </a:effectLst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1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1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tr-TR">
              <a:effectLst>
                <a:outerShdw blurRad="38100" dist="38100" dir="2700000">
                  <a:srgbClr val="C0C0C0"/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tr-TR">
                <a:effectLst>
                  <a:outerShdw blurRad="38100" dist="38100" dir="2700000">
                    <a:srgbClr val="C0C0C0"/>
                  </a:outerShdw>
                </a:effectLst>
              </a:rPr>
              <a:t>Fulya Sarvan, Akdeniz Üniversitesi</a:t>
            </a:r>
            <a:endParaRPr lang="tr-TR">
              <a:effectLst>
                <a:outerShdw blurRad="38100" dist="38100" dir="2700000">
                  <a:srgbClr val="C0C0C0"/>
                </a:outerShdw>
              </a:effectLst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tr-TR">
                <a:effectLst>
                  <a:outerShdw blurRad="38100" dist="38100" dir="2700000">
                    <a:srgbClr val="C0C0C0"/>
                  </a:outerShdw>
                </a:effectLst>
              </a:rPr>
            </a:fld>
            <a:endParaRPr lang="tr-TR">
              <a:effectLst>
                <a:outerShdw blurRad="38100" dist="38100" dir="2700000">
                  <a:srgbClr val="C0C0C0"/>
                </a:outerShdw>
              </a:effectLst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tr-TR">
              <a:effectLst>
                <a:outerShdw blurRad="38100" dist="38100" dir="2700000">
                  <a:srgbClr val="C0C0C0"/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tr-TR">
                <a:effectLst>
                  <a:outerShdw blurRad="38100" dist="38100" dir="2700000">
                    <a:srgbClr val="C0C0C0"/>
                  </a:outerShdw>
                </a:effectLst>
              </a:rPr>
              <a:t>Fulya Sarvan, Akdeniz Üniversitesi</a:t>
            </a:r>
            <a:endParaRPr lang="tr-TR">
              <a:effectLst>
                <a:outerShdw blurRad="38100" dist="38100" dir="2700000">
                  <a:srgbClr val="C0C0C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tr-TR">
                <a:effectLst>
                  <a:outerShdw blurRad="38100" dist="38100" dir="2700000">
                    <a:srgbClr val="C0C0C0"/>
                  </a:outerShdw>
                </a:effectLst>
              </a:rPr>
            </a:fld>
            <a:endParaRPr lang="tr-TR">
              <a:effectLst>
                <a:outerShdw blurRad="38100" dist="38100" dir="2700000">
                  <a:srgbClr val="C0C0C0"/>
                </a:outerShdw>
              </a:effectLst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BB962C8B-B14F-4D97-AF65-F5344CB8AC3E}" type="datetime1">
              <a:rPr lang="tr-TR">
                <a:effectLst>
                  <a:outerShdw blurRad="38100" dist="38100" dir="2700000">
                    <a:srgbClr val="C0C0C0"/>
                  </a:outerShdw>
                </a:effectLst>
              </a:rPr>
            </a:fld>
            <a:endParaRPr lang="tr-TR">
              <a:effectLst>
                <a:outerShdw blurRad="38100" dist="38100" dir="2700000">
                  <a:srgbClr val="C0C0C0"/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tr-TR">
                <a:effectLst>
                  <a:outerShdw blurRad="38100" dist="38100" dir="2700000">
                    <a:srgbClr val="C0C0C0"/>
                  </a:outerShdw>
                </a:effectLst>
              </a:rPr>
              <a:t>Fulya Sarvan, Akdeniz Üniversitesi</a:t>
            </a:r>
            <a:endParaRPr lang="tr-TR">
              <a:effectLst>
                <a:outerShdw blurRad="38100" dist="38100" dir="2700000">
                  <a:srgbClr val="C0C0C0"/>
                </a:outerShdw>
              </a:effectLst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tr-TR">
                <a:effectLst>
                  <a:outerShdw blurRad="38100" dist="38100" dir="2700000">
                    <a:srgbClr val="C0C0C0"/>
                  </a:outerShdw>
                </a:effectLst>
              </a:rPr>
            </a:fld>
            <a:endParaRPr lang="tr-TR">
              <a:effectLst>
                <a:outerShdw blurRad="38100" dist="38100" dir="2700000">
                  <a:srgbClr val="C0C0C0"/>
                </a:outerShdw>
              </a:effectLst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tr-TR">
              <a:effectLst>
                <a:outerShdw blurRad="38100" dist="38100" dir="2700000">
                  <a:srgbClr val="C0C0C0"/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tr-TR">
                <a:effectLst>
                  <a:outerShdw blurRad="38100" dist="38100" dir="2700000">
                    <a:srgbClr val="C0C0C0"/>
                  </a:outerShdw>
                </a:effectLst>
              </a:rPr>
              <a:t>Fulya Sarvan, Akdeniz Üniversitesi</a:t>
            </a:r>
            <a:endParaRPr lang="tr-TR">
              <a:effectLst>
                <a:outerShdw blurRad="38100" dist="38100" dir="2700000">
                  <a:srgbClr val="C0C0C0"/>
                </a:outerShdw>
              </a:effectLst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tr-TR">
                <a:effectLst>
                  <a:outerShdw blurRad="38100" dist="38100" dir="2700000">
                    <a:srgbClr val="C0C0C0"/>
                  </a:outerShdw>
                </a:effectLst>
              </a:rPr>
            </a:fld>
            <a:endParaRPr lang="tr-TR">
              <a:effectLst>
                <a:outerShdw blurRad="38100" dist="38100" dir="2700000">
                  <a:srgbClr val="C0C0C0"/>
                </a:outerShdw>
              </a:effectLst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tr-TR">
              <a:effectLst>
                <a:outerShdw blurRad="38100" dist="38100" dir="2700000">
                  <a:srgbClr val="C0C0C0"/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tr-TR">
                <a:effectLst>
                  <a:outerShdw blurRad="38100" dist="38100" dir="2700000">
                    <a:srgbClr val="C0C0C0"/>
                  </a:outerShdw>
                </a:effectLst>
              </a:rPr>
              <a:t>Fulya Sarvan, Akdeniz Üniversitesi</a:t>
            </a:r>
            <a:endParaRPr lang="tr-TR">
              <a:effectLst>
                <a:outerShdw blurRad="38100" dist="38100" dir="2700000">
                  <a:srgbClr val="C0C0C0"/>
                </a:outerShdw>
              </a:effectLst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tr-TR">
                <a:effectLst>
                  <a:outerShdw blurRad="38100" dist="38100" dir="2700000">
                    <a:srgbClr val="C0C0C0"/>
                  </a:outerShdw>
                </a:effectLst>
              </a:rPr>
            </a:fld>
            <a:endParaRPr lang="tr-TR">
              <a:effectLst>
                <a:outerShdw blurRad="38100" dist="38100" dir="2700000">
                  <a:srgbClr val="C0C0C0"/>
                </a:outerShdw>
              </a:effectLst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39216"/>
                <a:invGamma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/>
      <p:grpSp>
        <p:nvGrpSpPr>
          <p:cNvPr id="39938" name="Group 39937"/>
          <p:cNvGrpSpPr/>
          <p:nvPr/>
        </p:nvGrpSpPr>
        <p:grpSpPr>
          <a:xfrm>
            <a:off x="1588" y="0"/>
            <a:ext cx="9148762" cy="6851650"/>
            <a:chOff x="1" y="0"/>
            <a:chExt cx="5763" cy="4316"/>
          </a:xfrm>
        </p:grpSpPr>
        <p:sp>
          <p:nvSpPr>
            <p:cNvPr id="39939" name="Freeform 39938"/>
            <p:cNvSpPr/>
            <p:nvPr/>
          </p:nvSpPr>
          <p:spPr>
            <a:xfrm>
              <a:off x="5045" y="2626"/>
              <a:ext cx="719" cy="1690"/>
            </a:xfrm>
            <a:custGeom>
              <a:avLst/>
              <a:gdLst/>
              <a:ahLst/>
              <a:cxnLst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  <a:tileRect/>
            </a:gra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39940" name="Freeform 39939"/>
            <p:cNvSpPr/>
            <p:nvPr/>
          </p:nvSpPr>
          <p:spPr>
            <a:xfrm>
              <a:off x="5386" y="3794"/>
              <a:ext cx="378" cy="522"/>
            </a:xfrm>
            <a:custGeom>
              <a:avLst/>
              <a:gdLst/>
              <a:ahLst/>
              <a:cxnLst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  <a:tileRect/>
            </a:gra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39941" name="Freeform 39940"/>
            <p:cNvSpPr/>
            <p:nvPr/>
          </p:nvSpPr>
          <p:spPr>
            <a:xfrm>
              <a:off x="5680" y="4214"/>
              <a:ext cx="84" cy="102"/>
            </a:xfrm>
            <a:custGeom>
              <a:avLst/>
              <a:gdLst/>
              <a:ahLst/>
              <a:cxnLst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  <a:tileRect/>
            </a:gradFill>
            <a:ln w="9525">
              <a:noFill/>
            </a:ln>
          </p:spPr>
          <p:txBody>
            <a:bodyPr/>
            <a:p>
              <a:endParaRPr lang="en-US"/>
            </a:p>
          </p:txBody>
        </p:sp>
        <p:grpSp>
          <p:nvGrpSpPr>
            <p:cNvPr id="39942" name="Group 39941"/>
            <p:cNvGrpSpPr/>
            <p:nvPr/>
          </p:nvGrpSpPr>
          <p:grpSpPr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39943" name="Freeform 39942"/>
              <p:cNvSpPr/>
              <p:nvPr userDrawn="1"/>
            </p:nvSpPr>
            <p:spPr>
              <a:xfrm>
                <a:off x="2789" y="0"/>
                <a:ext cx="72" cy="4316"/>
              </a:xfrm>
              <a:custGeom>
                <a:avLst/>
                <a:gdLst/>
                <a:ahLst/>
                <a:cxnLst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  <a:tileRect/>
              </a:gra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39944" name="Freeform 39943"/>
              <p:cNvSpPr/>
              <p:nvPr userDrawn="1"/>
            </p:nvSpPr>
            <p:spPr>
              <a:xfrm>
                <a:off x="3089" y="0"/>
                <a:ext cx="174" cy="4316"/>
              </a:xfrm>
              <a:custGeom>
                <a:avLst/>
                <a:gdLst/>
                <a:ahLst/>
                <a:cxnLst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  <a:tileRect/>
              </a:gra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39945" name="Freeform 39944"/>
              <p:cNvSpPr/>
              <p:nvPr userDrawn="1"/>
            </p:nvSpPr>
            <p:spPr>
              <a:xfrm>
                <a:off x="3358" y="0"/>
                <a:ext cx="337" cy="4316"/>
              </a:xfrm>
              <a:custGeom>
                <a:avLst/>
                <a:gdLst/>
                <a:ahLst/>
                <a:cxnLst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  <a:tileRect/>
              </a:gra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39946" name="Freeform 39945"/>
              <p:cNvSpPr/>
              <p:nvPr userDrawn="1"/>
            </p:nvSpPr>
            <p:spPr>
              <a:xfrm>
                <a:off x="3676" y="0"/>
                <a:ext cx="427" cy="4316"/>
              </a:xfrm>
              <a:custGeom>
                <a:avLst/>
                <a:gdLst/>
                <a:ahLst/>
                <a:cxnLst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  <a:tileRect/>
              </a:gra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39947" name="Freeform 39946"/>
              <p:cNvSpPr/>
              <p:nvPr userDrawn="1"/>
            </p:nvSpPr>
            <p:spPr>
              <a:xfrm>
                <a:off x="3946" y="0"/>
                <a:ext cx="558" cy="4316"/>
              </a:xfrm>
              <a:custGeom>
                <a:avLst/>
                <a:gdLst/>
                <a:ahLst/>
                <a:cxnLst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  <a:tileRect/>
              </a:gra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39948" name="Freeform 39947"/>
              <p:cNvSpPr/>
              <p:nvPr userDrawn="1"/>
            </p:nvSpPr>
            <p:spPr>
              <a:xfrm>
                <a:off x="4246" y="0"/>
                <a:ext cx="690" cy="4316"/>
              </a:xfrm>
              <a:custGeom>
                <a:avLst/>
                <a:gdLst/>
                <a:ahLst/>
                <a:cxnLst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  <a:tileRect/>
              </a:gra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39949" name="Freeform 39948"/>
              <p:cNvSpPr/>
              <p:nvPr userDrawn="1"/>
            </p:nvSpPr>
            <p:spPr>
              <a:xfrm>
                <a:off x="4522" y="0"/>
                <a:ext cx="864" cy="4316"/>
              </a:xfrm>
              <a:custGeom>
                <a:avLst/>
                <a:gdLst/>
                <a:ahLst/>
                <a:cxnLst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  <a:tileRect/>
              </a:gra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39950" name="Freeform 39949"/>
              <p:cNvSpPr/>
              <p:nvPr userDrawn="1"/>
            </p:nvSpPr>
            <p:spPr>
              <a:xfrm>
                <a:off x="2399" y="0"/>
                <a:ext cx="150" cy="4316"/>
              </a:xfrm>
              <a:custGeom>
                <a:avLst/>
                <a:gdLst/>
                <a:ahLst/>
                <a:cxnLst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  <a:tileRect/>
              </a:gra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39951" name="Freeform 39950"/>
              <p:cNvSpPr/>
              <p:nvPr userDrawn="1"/>
            </p:nvSpPr>
            <p:spPr>
              <a:xfrm>
                <a:off x="1967" y="0"/>
                <a:ext cx="300" cy="4316"/>
              </a:xfrm>
              <a:custGeom>
                <a:avLst/>
                <a:gdLst/>
                <a:ahLst/>
                <a:cxnLst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  <a:tileRect/>
              </a:gra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39952" name="Freeform 39951"/>
              <p:cNvSpPr/>
              <p:nvPr userDrawn="1"/>
            </p:nvSpPr>
            <p:spPr>
              <a:xfrm>
                <a:off x="1566" y="0"/>
                <a:ext cx="425" cy="4316"/>
              </a:xfrm>
              <a:custGeom>
                <a:avLst/>
                <a:gdLst/>
                <a:ahLst/>
                <a:cxnLst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  <a:tileRect/>
              </a:gra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39953" name="Freeform 39952"/>
              <p:cNvSpPr/>
              <p:nvPr userDrawn="1"/>
            </p:nvSpPr>
            <p:spPr>
              <a:xfrm>
                <a:off x="1128" y="0"/>
                <a:ext cx="575" cy="4316"/>
              </a:xfrm>
              <a:custGeom>
                <a:avLst/>
                <a:gdLst/>
                <a:ahLst/>
                <a:cxnLst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  <a:tileRect/>
              </a:gra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39954" name="Freeform 39953"/>
              <p:cNvSpPr/>
              <p:nvPr userDrawn="1"/>
            </p:nvSpPr>
            <p:spPr>
              <a:xfrm>
                <a:off x="702" y="0"/>
                <a:ext cx="737" cy="4316"/>
              </a:xfrm>
              <a:custGeom>
                <a:avLst/>
                <a:gdLst/>
                <a:ahLst/>
                <a:cxnLst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  <a:tileRect/>
              </a:gra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39955" name="Freeform 39954"/>
              <p:cNvSpPr/>
              <p:nvPr userDrawn="1"/>
            </p:nvSpPr>
            <p:spPr>
              <a:xfrm>
                <a:off x="288" y="0"/>
                <a:ext cx="840" cy="4316"/>
              </a:xfrm>
              <a:custGeom>
                <a:avLst/>
                <a:gdLst/>
                <a:ahLst/>
                <a:cxnLst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  <a:tileRect/>
              </a:gra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</p:grpSp>
        <p:sp>
          <p:nvSpPr>
            <p:cNvPr id="39956" name="Freeform 39955"/>
            <p:cNvSpPr/>
            <p:nvPr/>
          </p:nvSpPr>
          <p:spPr>
            <a:xfrm>
              <a:off x="6" y="2901"/>
              <a:ext cx="606" cy="1415"/>
            </a:xfrm>
            <a:custGeom>
              <a:avLst/>
              <a:gdLst/>
              <a:ahLst/>
              <a:cxnLst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  <a:tileRect/>
            </a:gra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39957" name="Freeform 39956"/>
            <p:cNvSpPr/>
            <p:nvPr/>
          </p:nvSpPr>
          <p:spPr>
            <a:xfrm>
              <a:off x="6" y="3890"/>
              <a:ext cx="228" cy="426"/>
            </a:xfrm>
            <a:custGeom>
              <a:avLst/>
              <a:gdLst/>
              <a:ahLst/>
              <a:cxnLst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  <a:tileRect/>
            </a:gra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39958" name="Freeform 39957"/>
            <p:cNvSpPr/>
            <p:nvPr/>
          </p:nvSpPr>
          <p:spPr>
            <a:xfrm>
              <a:off x="4776" y="0"/>
              <a:ext cx="984" cy="1786"/>
            </a:xfrm>
            <a:custGeom>
              <a:avLst/>
              <a:gdLst/>
              <a:ahLst/>
              <a:cxnLst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  <a:tileRect/>
            </a:gra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39959" name="Freeform 39958"/>
            <p:cNvSpPr/>
            <p:nvPr/>
          </p:nvSpPr>
          <p:spPr>
            <a:xfrm>
              <a:off x="5041" y="0"/>
              <a:ext cx="719" cy="845"/>
            </a:xfrm>
            <a:custGeom>
              <a:avLst/>
              <a:gdLst/>
              <a:ahLst/>
              <a:cxnLst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39960" name="Freeform 39959"/>
            <p:cNvSpPr/>
            <p:nvPr/>
          </p:nvSpPr>
          <p:spPr>
            <a:xfrm>
              <a:off x="5352" y="0"/>
              <a:ext cx="408" cy="414"/>
            </a:xfrm>
            <a:custGeom>
              <a:avLst/>
              <a:gdLst/>
              <a:ahLst/>
              <a:cxnLst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39961" name="Freeform 39960"/>
            <p:cNvSpPr/>
            <p:nvPr/>
          </p:nvSpPr>
          <p:spPr>
            <a:xfrm>
              <a:off x="6" y="0"/>
              <a:ext cx="858" cy="1409"/>
            </a:xfrm>
            <a:custGeom>
              <a:avLst/>
              <a:gdLst/>
              <a:ahLst/>
              <a:cxnLst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  <a:tileRect/>
            </a:gra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39962" name="Freeform 39961"/>
            <p:cNvSpPr/>
            <p:nvPr/>
          </p:nvSpPr>
          <p:spPr>
            <a:xfrm>
              <a:off x="6" y="0"/>
              <a:ext cx="588" cy="599"/>
            </a:xfrm>
            <a:custGeom>
              <a:avLst/>
              <a:gdLst/>
              <a:ahLst/>
              <a:cxnLst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39963" name="Freeform 39962"/>
            <p:cNvSpPr/>
            <p:nvPr/>
          </p:nvSpPr>
          <p:spPr>
            <a:xfrm>
              <a:off x="6" y="0"/>
              <a:ext cx="270" cy="252"/>
            </a:xfrm>
            <a:custGeom>
              <a:avLst/>
              <a:gdLst/>
              <a:ahLst/>
              <a:cxnLst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39964" name="Straight Connector 39963"/>
            <p:cNvSpPr/>
            <p:nvPr/>
          </p:nvSpPr>
          <p:spPr>
            <a:xfrm>
              <a:off x="1" y="2749"/>
              <a:ext cx="5758" cy="0"/>
            </a:xfrm>
            <a:prstGeom prst="line">
              <a:avLst/>
            </a:prstGeom>
            <a:ln w="15875" cap="flat" cmpd="sng">
              <a:solidFill>
                <a:schemeClr val="bg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39965" name="Straight Connector 39964"/>
            <p:cNvSpPr/>
            <p:nvPr/>
          </p:nvSpPr>
          <p:spPr>
            <a:xfrm>
              <a:off x="1" y="2356"/>
              <a:ext cx="5758" cy="0"/>
            </a:xfrm>
            <a:prstGeom prst="line">
              <a:avLst/>
            </a:prstGeom>
            <a:ln w="15875" cap="flat" cmpd="sng">
              <a:solidFill>
                <a:schemeClr val="bg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39966" name="Straight Connector 39965"/>
            <p:cNvSpPr/>
            <p:nvPr/>
          </p:nvSpPr>
          <p:spPr>
            <a:xfrm>
              <a:off x="1" y="3142"/>
              <a:ext cx="5758" cy="0"/>
            </a:xfrm>
            <a:prstGeom prst="line">
              <a:avLst/>
            </a:prstGeom>
            <a:ln w="15875" cap="flat" cmpd="sng">
              <a:solidFill>
                <a:schemeClr val="bg2"/>
              </a:solidFill>
              <a:prstDash val="solid"/>
              <a:headEnd type="none" w="med" len="med"/>
              <a:tailEnd type="none" w="med" len="med"/>
            </a:ln>
          </p:spPr>
        </p:sp>
        <p:grpSp>
          <p:nvGrpSpPr>
            <p:cNvPr id="39967" name="Group 39966"/>
            <p:cNvGrpSpPr/>
            <p:nvPr/>
          </p:nvGrpSpPr>
          <p:grpSpPr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39968" name="Straight Connector 39967"/>
              <p:cNvSpPr/>
              <p:nvPr userDrawn="1"/>
            </p:nvSpPr>
            <p:spPr>
              <a:xfrm>
                <a:off x="1" y="784"/>
                <a:ext cx="5758" cy="0"/>
              </a:xfrm>
              <a:prstGeom prst="line">
                <a:avLst/>
              </a:prstGeom>
              <a:ln w="15875" cap="flat" cmpd="sng">
                <a:solidFill>
                  <a:schemeClr val="bg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39969" name="Straight Connector 39968"/>
              <p:cNvSpPr/>
              <p:nvPr userDrawn="1"/>
            </p:nvSpPr>
            <p:spPr>
              <a:xfrm>
                <a:off x="1" y="1963"/>
                <a:ext cx="5758" cy="0"/>
              </a:xfrm>
              <a:prstGeom prst="line">
                <a:avLst/>
              </a:prstGeom>
              <a:ln w="15875" cap="flat" cmpd="sng">
                <a:solidFill>
                  <a:schemeClr val="bg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39970" name="Straight Connector 39969"/>
              <p:cNvSpPr/>
              <p:nvPr userDrawn="1"/>
            </p:nvSpPr>
            <p:spPr>
              <a:xfrm>
                <a:off x="1" y="1570"/>
                <a:ext cx="5758" cy="0"/>
              </a:xfrm>
              <a:prstGeom prst="line">
                <a:avLst/>
              </a:prstGeom>
              <a:ln w="15875" cap="flat" cmpd="sng">
                <a:solidFill>
                  <a:schemeClr val="bg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39971" name="Straight Connector 39970"/>
              <p:cNvSpPr/>
              <p:nvPr userDrawn="1"/>
            </p:nvSpPr>
            <p:spPr>
              <a:xfrm>
                <a:off x="1" y="1177"/>
                <a:ext cx="5758" cy="0"/>
              </a:xfrm>
              <a:prstGeom prst="line">
                <a:avLst/>
              </a:prstGeom>
              <a:ln w="15875" cap="flat" cmpd="sng">
                <a:solidFill>
                  <a:schemeClr val="bg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39972" name="Straight Connector 39971"/>
              <p:cNvSpPr/>
              <p:nvPr userDrawn="1"/>
            </p:nvSpPr>
            <p:spPr>
              <a:xfrm>
                <a:off x="1" y="392"/>
                <a:ext cx="5758" cy="0"/>
              </a:xfrm>
              <a:prstGeom prst="line">
                <a:avLst/>
              </a:prstGeom>
              <a:ln w="15875" cap="flat" cmpd="sng">
                <a:solidFill>
                  <a:schemeClr val="bg1"/>
                </a:solidFill>
                <a:prstDash val="solid"/>
                <a:headEnd type="none" w="med" len="med"/>
                <a:tailEnd type="none" w="med" len="med"/>
              </a:ln>
            </p:spPr>
          </p:sp>
        </p:grpSp>
        <p:sp>
          <p:nvSpPr>
            <p:cNvPr id="39973" name="Straight Connector 39972"/>
            <p:cNvSpPr/>
            <p:nvPr/>
          </p:nvSpPr>
          <p:spPr>
            <a:xfrm>
              <a:off x="1" y="3928"/>
              <a:ext cx="5758" cy="0"/>
            </a:xfrm>
            <a:prstGeom prst="line">
              <a:avLst/>
            </a:prstGeom>
            <a:ln w="15875" cap="flat" cmpd="sng">
              <a:solidFill>
                <a:schemeClr val="bg2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39974" name="Straight Connector 39973"/>
            <p:cNvSpPr/>
            <p:nvPr/>
          </p:nvSpPr>
          <p:spPr>
            <a:xfrm>
              <a:off x="1" y="3535"/>
              <a:ext cx="5758" cy="0"/>
            </a:xfrm>
            <a:prstGeom prst="line">
              <a:avLst/>
            </a:prstGeom>
            <a:ln w="15875" cap="flat" cmpd="sng">
              <a:solidFill>
                <a:schemeClr val="bg2"/>
              </a:solidFill>
              <a:prstDash val="solid"/>
              <a:headEnd type="none" w="med" len="med"/>
              <a:tailEnd type="none" w="med" len="med"/>
            </a:ln>
          </p:spPr>
        </p:sp>
      </p:grpSp>
      <p:sp>
        <p:nvSpPr>
          <p:cNvPr id="39975" name="Title 39974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</a:ln>
        </p:spPr>
        <p:txBody>
          <a:bodyPr anchor="ctr" anchorCtr="1"/>
          <a:p>
            <a:pPr lvl="0"/>
            <a:r>
              <a:rPr dirty="0"/>
              <a:t>Asıl başlık stili için tıklatın</a:t>
            </a:r>
            <a:endParaRPr dirty="0"/>
          </a:p>
        </p:txBody>
      </p:sp>
      <p:sp>
        <p:nvSpPr>
          <p:cNvPr id="39976" name="Date Placeholder 39975"/>
          <p:cNvSpPr>
            <a:spLocks noGrp="1"/>
          </p:cNvSpPr>
          <p:nvPr>
            <p:ph type="dt" sz="half" idx="2"/>
          </p:nvPr>
        </p:nvSpPr>
        <p:spPr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000">
                <a:latin typeface="Verdana" panose="020B0604030504040204" pitchFamily="34" charset="0"/>
              </a:defRPr>
            </a:lvl1pPr>
          </a:lstStyle>
          <a:p>
            <a:pPr lvl="0"/>
            <a:fld id="{BB962C8B-B14F-4D97-AF65-F5344CB8AC3E}" type="datetime1">
              <a:rPr lang="tr-TR">
                <a:effectLst>
                  <a:outerShdw blurRad="38100" dist="38100" dir="2700000">
                    <a:srgbClr val="C0C0C0"/>
                  </a:outerShdw>
                </a:effectLst>
              </a:rPr>
            </a:fld>
            <a:endParaRPr lang="tr-TR">
              <a:effectLst>
                <a:outerShdw blurRad="38100" dist="38100" dir="2700000">
                  <a:srgbClr val="C0C0C0"/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39977" name="Footer Placeholder 39976"/>
          <p:cNvSpPr>
            <a:spLocks noGrp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000">
                <a:latin typeface="Verdana" panose="020B0604030504040204" pitchFamily="34" charset="0"/>
              </a:defRPr>
            </a:lvl1pPr>
          </a:lstStyle>
          <a:p>
            <a:pPr lvl="0"/>
            <a:r>
              <a:rPr lang="tr-TR">
                <a:effectLst>
                  <a:outerShdw blurRad="38100" dist="38100" dir="2700000">
                    <a:srgbClr val="C0C0C0"/>
                  </a:outerShdw>
                </a:effectLst>
              </a:rPr>
              <a:t>Fulya Sarvan, Akdeniz Üniversitesi</a:t>
            </a:r>
            <a:endParaRPr lang="tr-TR">
              <a:effectLst>
                <a:outerShdw blurRad="38100" dist="38100" dir="2700000">
                  <a:srgbClr val="C0C0C0"/>
                </a:outerShdw>
              </a:effectLst>
            </a:endParaRPr>
          </a:p>
        </p:txBody>
      </p:sp>
      <p:sp>
        <p:nvSpPr>
          <p:cNvPr id="39978" name="Slide Number Placeholder 39977"/>
          <p:cNvSpPr>
            <a:spLocks noGrp="1"/>
          </p:cNvSpPr>
          <p:nvPr>
            <p:ph type="sldNum" sz="quarter" idx="4"/>
          </p:nvPr>
        </p:nvSpPr>
        <p:spPr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000">
                <a:latin typeface="Verdana" panose="020B0604030504040204" pitchFamily="34" charset="0"/>
              </a:defRPr>
            </a:lvl1pPr>
          </a:lstStyle>
          <a:p>
            <a:pPr lvl="0"/>
            <a:fld id="{9A0DB2DC-4C9A-4742-B13C-FB6460FD3503}" type="slidenum">
              <a:rPr lang="tr-TR">
                <a:effectLst>
                  <a:outerShdw blurRad="38100" dist="38100" dir="2700000">
                    <a:srgbClr val="C0C0C0"/>
                  </a:outerShdw>
                </a:effectLst>
              </a:rPr>
            </a:fld>
            <a:endParaRPr lang="tr-TR">
              <a:effectLst>
                <a:outerShdw blurRad="38100" dist="38100" dir="2700000">
                  <a:srgbClr val="C0C0C0"/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39979" name="Text Placeholder 39978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dirty="0"/>
              <a:t>Asıl metin stillerini düzenlemek için tıklatın</a:t>
            </a:r>
            <a:endParaRPr dirty="0"/>
          </a:p>
          <a:p>
            <a:pPr lvl="1"/>
            <a:r>
              <a:rPr dirty="0"/>
              <a:t>İkinci düzey</a:t>
            </a:r>
            <a:endParaRPr dirty="0"/>
          </a:p>
          <a:p>
            <a:pPr lvl="2"/>
            <a:r>
              <a:rPr dirty="0"/>
              <a:t>Üçüncü düzey</a:t>
            </a:r>
            <a:endParaRPr dirty="0"/>
          </a:p>
          <a:p>
            <a:pPr lvl="3"/>
            <a:r>
              <a:rPr dirty="0"/>
              <a:t>Dördüncü düzey</a:t>
            </a:r>
            <a:endParaRPr dirty="0"/>
          </a:p>
          <a:p>
            <a:pPr lvl="4"/>
            <a:r>
              <a:rPr dirty="0"/>
              <a:t>Beşinci düzey</a:t>
            </a:r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marL="0" lvl="0" indent="0" algn="ctr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effectLst>
            <a:outerShdw blurRad="38100" dist="38100" dir="2700000">
              <a:srgbClr val="C0C0C0"/>
            </a:outerShdw>
          </a:effectLst>
          <a:latin typeface="+mj-lt"/>
          <a:ea typeface="+mj-ea"/>
          <a:cs typeface="+mj-cs"/>
        </a:defRPr>
      </a:lvl1pPr>
    </p:titleStyle>
    <p:bodyStyle>
      <a:lvl1pPr marL="342900" lvl="0" indent="-3429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anose="05000000000000000000" pitchFamily="2" charset="2"/>
        <a:buChar char="n"/>
        <a:defRPr sz="3200" b="0" i="0" u="none" kern="1200" baseline="0">
          <a:solidFill>
            <a:schemeClr val="tx1"/>
          </a:solidFill>
          <a:effectLst>
            <a:outerShdw blurRad="38100" dist="38100" dir="2700000">
              <a:srgbClr val="C0C0C0"/>
            </a:outerShdw>
          </a:effectLst>
          <a:latin typeface="+mn-lt"/>
          <a:ea typeface="+mn-ea"/>
          <a:cs typeface="+mn-cs"/>
        </a:defRPr>
      </a:lvl1pPr>
      <a:lvl2pPr marL="742950" lvl="1" indent="-28575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tx1"/>
        </a:buClr>
        <a:buSzTx/>
        <a:buFontTx/>
        <a:buChar char="•"/>
        <a:defRPr sz="2800" b="0" i="0" u="none" kern="1200" baseline="0">
          <a:solidFill>
            <a:schemeClr val="tx1"/>
          </a:solidFill>
          <a:effectLst>
            <a:outerShdw blurRad="38100" dist="38100" dir="2700000">
              <a:srgbClr val="C0C0C0"/>
            </a:outerShdw>
          </a:effectLst>
          <a:latin typeface="+mn-lt"/>
          <a:ea typeface="+mn-ea"/>
          <a:cs typeface="+mn-cs"/>
        </a:defRPr>
      </a:lvl2pPr>
      <a:lvl3pPr marL="1143000" lvl="2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anose="05000000000000000000" pitchFamily="2" charset="2"/>
        <a:buChar char="n"/>
        <a:defRPr sz="2400" b="0" i="0" u="none" kern="1200" baseline="0">
          <a:solidFill>
            <a:schemeClr val="tx1"/>
          </a:solidFill>
          <a:effectLst>
            <a:outerShdw blurRad="38100" dist="38100" dir="2700000">
              <a:srgbClr val="C0C0C0"/>
            </a:outerShdw>
          </a:effectLst>
          <a:latin typeface="+mn-lt"/>
          <a:ea typeface="+mn-ea"/>
          <a:cs typeface="+mn-cs"/>
        </a:defRPr>
      </a:lvl3pPr>
      <a:lvl4pPr marL="1600200" lvl="3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tx2"/>
        </a:buClr>
        <a:buSzTx/>
        <a:buFontTx/>
        <a:buChar char="•"/>
        <a:defRPr sz="2000" b="0" i="0" u="none" kern="1200" baseline="0">
          <a:solidFill>
            <a:schemeClr val="tx1"/>
          </a:solidFill>
          <a:effectLst>
            <a:outerShdw blurRad="38100" dist="38100" dir="2700000">
              <a:srgbClr val="C0C0C0"/>
            </a:outerShdw>
          </a:effectLst>
          <a:latin typeface="+mn-lt"/>
          <a:ea typeface="+mn-ea"/>
          <a:cs typeface="+mn-cs"/>
        </a:defRPr>
      </a:lvl4pPr>
      <a:lvl5pPr marL="2057400" lvl="4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sz="2000" b="0" i="0" u="none" kern="1200" baseline="0">
          <a:solidFill>
            <a:schemeClr val="tx1"/>
          </a:solidFill>
          <a:effectLst>
            <a:outerShdw blurRad="38100" dist="38100" dir="2700000">
              <a:srgbClr val="C0C0C0"/>
            </a:outerShdw>
          </a:effectLst>
          <a:latin typeface="+mn-lt"/>
          <a:ea typeface="+mn-ea"/>
          <a:cs typeface="+mn-cs"/>
        </a:defRPr>
      </a:lvl5pPr>
      <a:lvl6pPr marL="2514600" lvl="5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sz="2000" b="0" i="0" u="none" kern="1200" baseline="0">
          <a:solidFill>
            <a:schemeClr val="tx1"/>
          </a:solidFill>
          <a:effectLst>
            <a:outerShdw blurRad="38100" dist="38100" dir="2700000">
              <a:srgbClr val="C0C0C0"/>
            </a:outerShdw>
          </a:effectLst>
          <a:latin typeface="+mn-lt"/>
          <a:ea typeface="+mn-ea"/>
          <a:cs typeface="+mn-cs"/>
        </a:defRPr>
      </a:lvl6pPr>
      <a:lvl7pPr marL="2971800" lvl="6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sz="2000" b="0" i="0" u="none" kern="1200" baseline="0">
          <a:solidFill>
            <a:schemeClr val="tx1"/>
          </a:solidFill>
          <a:effectLst>
            <a:outerShdw blurRad="38100" dist="38100" dir="2700000">
              <a:srgbClr val="C0C0C0"/>
            </a:outerShdw>
          </a:effectLst>
          <a:latin typeface="+mn-lt"/>
          <a:ea typeface="+mn-ea"/>
          <a:cs typeface="+mn-cs"/>
        </a:defRPr>
      </a:lvl7pPr>
      <a:lvl8pPr marL="3429000" lvl="7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sz="2000" b="0" i="0" u="none" kern="1200" baseline="0">
          <a:solidFill>
            <a:schemeClr val="tx1"/>
          </a:solidFill>
          <a:effectLst>
            <a:outerShdw blurRad="38100" dist="38100" dir="2700000">
              <a:srgbClr val="C0C0C0"/>
            </a:outerShdw>
          </a:effectLst>
          <a:latin typeface="+mn-lt"/>
          <a:ea typeface="+mn-ea"/>
          <a:cs typeface="+mn-cs"/>
        </a:defRPr>
      </a:lvl8pPr>
      <a:lvl9pPr marL="3886200" lvl="8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sz="2000" b="0" i="0" u="none" kern="1200" baseline="0">
          <a:solidFill>
            <a:schemeClr val="tx1"/>
          </a:solidFill>
          <a:effectLst>
            <a:outerShdw blurRad="38100" dist="38100" dir="2700000">
              <a:srgbClr val="C0C0C0"/>
            </a:outerShdw>
          </a:effectLst>
          <a:latin typeface="+mn-lt"/>
          <a:ea typeface="+mn-ea"/>
          <a:cs typeface="+mn-cs"/>
        </a:defRPr>
      </a:lvl9pPr>
    </p:bodyStyle>
    <p:otherStyle>
      <a:lvl1pPr marL="0" lv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Verdana" panose="020B0604030504040204" pitchFamily="34" charset="0"/>
          <a:ea typeface="+mn-ea"/>
          <a:cs typeface="+mn-cs"/>
        </a:defRPr>
      </a:lvl2pPr>
      <a:lvl3pPr marL="914400" lvl="2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Verdana" panose="020B0604030504040204" pitchFamily="34" charset="0"/>
          <a:ea typeface="+mn-ea"/>
          <a:cs typeface="+mn-cs"/>
        </a:defRPr>
      </a:lvl3pPr>
      <a:lvl4pPr marL="1371600" lvl="3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Verdana" panose="020B0604030504040204" pitchFamily="34" charset="0"/>
          <a:ea typeface="+mn-ea"/>
          <a:cs typeface="+mn-cs"/>
        </a:defRPr>
      </a:lvl4pPr>
      <a:lvl5pPr marL="1828800" lvl="4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Verdana" panose="020B0604030504040204" pitchFamily="34" charset="0"/>
          <a:ea typeface="+mn-ea"/>
          <a:cs typeface="+mn-cs"/>
        </a:defRPr>
      </a:lvl5pPr>
      <a:lvl6pPr marL="2286000" lvl="5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Verdana" panose="020B0604030504040204" pitchFamily="34" charset="0"/>
          <a:ea typeface="+mn-ea"/>
          <a:cs typeface="+mn-cs"/>
        </a:defRPr>
      </a:lvl6pPr>
      <a:lvl7pPr marL="2743200" lvl="6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Verdana" panose="020B0604030504040204" pitchFamily="34" charset="0"/>
          <a:ea typeface="+mn-ea"/>
          <a:cs typeface="+mn-cs"/>
        </a:defRPr>
      </a:lvl7pPr>
      <a:lvl8pPr marL="3200400" lvl="7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Verdana" panose="020B0604030504040204" pitchFamily="34" charset="0"/>
          <a:ea typeface="+mn-ea"/>
          <a:cs typeface="+mn-cs"/>
        </a:defRPr>
      </a:lvl8pPr>
      <a:lvl9pPr marL="3657600" lvl="8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Verdana" panose="020B0604030504040204" pitchFamily="34" charset="0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jpe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2.jpe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3.jpeg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4.jpeg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5.jpeg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6.jpe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Footer Placeholder 1"/>
          <p:cNvSpPr/>
          <p:nvPr>
            <p:ph type="ftr" sz="quarter" idx="11"/>
          </p:nvPr>
        </p:nvSpPr>
        <p:spPr/>
        <p:txBody>
          <a:bodyPr/>
          <a:p>
            <a:pPr lvl="0"/>
            <a:r>
              <a:rPr lang="tr-TR">
                <a:effectLst>
                  <a:outerShdw blurRad="38100" dist="38100" dir="2700000">
                    <a:srgbClr val="C0C0C0"/>
                  </a:outerShdw>
                </a:effectLst>
              </a:rPr>
              <a:t>Fulya Sarvan, Akdeniz Üniversitesi</a:t>
            </a:r>
            <a:endParaRPr lang="tr-TR">
              <a:effectLst>
                <a:outerShdw blurRad="38100" dist="38100" dir="2700000">
                  <a:srgbClr val="C0C0C0"/>
                </a:outerShdw>
              </a:effectLst>
            </a:endParaRPr>
          </a:p>
        </p:txBody>
      </p:sp>
      <p:sp>
        <p:nvSpPr>
          <p:cNvPr id="3074" name="Rectangle 4"/>
          <p:cNvSpPr>
            <a:spLocks noGrp="1"/>
          </p:cNvSpPr>
          <p:nvPr>
            <p:ph type="ctrTitle" idx="4294967295"/>
          </p:nvPr>
        </p:nvSpPr>
        <p:spPr>
          <a:xfrm>
            <a:off x="685800" y="1341438"/>
            <a:ext cx="7772400" cy="2259012"/>
          </a:xfrm>
        </p:spPr>
        <p:txBody>
          <a:bodyPr vert="horz" wrap="square" lIns="0" tIns="45720" rIns="0" bIns="0" anchor="b" anchorCtr="0"/>
          <a:lstStyle>
            <a:lvl1pPr lvl="0">
              <a:buClrTx/>
              <a:buSzTx/>
              <a:buFontTx/>
              <a:defRPr sz="5400"/>
            </a:lvl1pPr>
          </a:lstStyle>
          <a:p>
            <a:pPr lvl="0"/>
            <a:r>
              <a:rPr sz="4800" i="1">
                <a:solidFill>
                  <a:schemeClr val="tx1"/>
                </a:solidFill>
                <a:latin typeface="Constantia" panose="02030602050306030303" pitchFamily="18" charset="0"/>
              </a:rPr>
              <a:t>Seçme ve seçilme hakkının 79. yıldönümünde Türk kadınının liderlik sınavı</a:t>
            </a:r>
            <a:endParaRPr sz="4800" i="1">
              <a:solidFill>
                <a:schemeClr val="tx1"/>
              </a:solidFill>
              <a:latin typeface="Constantia" panose="02030602050306030303" pitchFamily="18" charset="0"/>
            </a:endParaRPr>
          </a:p>
        </p:txBody>
      </p:sp>
      <p:sp>
        <p:nvSpPr>
          <p:cNvPr id="3075" name="Rectangle 5"/>
          <p:cNvSpPr>
            <a:spLocks noGrp="1"/>
          </p:cNvSpPr>
          <p:nvPr>
            <p:ph type="subTitle" idx="4294967295"/>
          </p:nvPr>
        </p:nvSpPr>
        <p:spPr>
          <a:xfrm>
            <a:off x="1371600" y="3789363"/>
            <a:ext cx="6400800" cy="1633537"/>
          </a:xfrm>
        </p:spPr>
        <p:txBody>
          <a:bodyPr vert="horz" wrap="square" lIns="91440" tIns="45720" rIns="91440" bIns="45720" anchor="t" anchorCtr="0"/>
          <a:lstStyle>
            <a:lvl1pPr marL="0" lvl="0" indent="0" algn="ctr">
              <a:buClr>
                <a:schemeClr val="hlink"/>
              </a:buClr>
              <a:buSzPct val="60000"/>
              <a:buFont typeface="Wingdings" panose="05000000000000000000" pitchFamily="2" charset="2"/>
              <a:buNone/>
              <a:defRPr/>
            </a:lvl1pPr>
            <a:lvl2pPr marL="457200" lvl="1" indent="0" algn="ctr">
              <a:buClr>
                <a:schemeClr val="tx1"/>
              </a:buClr>
              <a:buSzTx/>
              <a:buFontTx/>
              <a:buNone/>
              <a:defRPr/>
            </a:lvl2pPr>
            <a:lvl3pPr marL="914400" lvl="2" indent="0" algn="ctr">
              <a:buClr>
                <a:schemeClr val="accent2"/>
              </a:buClr>
              <a:buSzPct val="60000"/>
              <a:buFont typeface="Wingdings" panose="05000000000000000000" pitchFamily="2" charset="2"/>
              <a:buNone/>
              <a:defRPr/>
            </a:lvl3pPr>
            <a:lvl4pPr marL="1371600" lvl="3" indent="0" algn="ctr">
              <a:buClr>
                <a:schemeClr val="tx2"/>
              </a:buClr>
              <a:buSzTx/>
              <a:buFontTx/>
              <a:buNone/>
              <a:defRPr/>
            </a:lvl4pPr>
            <a:lvl5pPr marL="1828800" lvl="4" indent="0" algn="ctr">
              <a:buClr>
                <a:schemeClr val="folHlink"/>
              </a:buClr>
              <a:buSzPct val="60000"/>
              <a:buFont typeface="Wingdings" panose="05000000000000000000" pitchFamily="2" charset="2"/>
              <a:buNone/>
              <a:defRPr/>
            </a:lvl5pPr>
          </a:lstStyle>
          <a:p>
            <a:pPr lvl="0"/>
            <a:r>
              <a:rPr sz="2800">
                <a:solidFill>
                  <a:srgbClr val="FF0066"/>
                </a:solidFill>
                <a:latin typeface="Arial" panose="020B0604020202020204" pitchFamily="34" charset="0"/>
              </a:rPr>
              <a:t>KASAİD PANELİ</a:t>
            </a:r>
            <a:endParaRPr sz="2800">
              <a:solidFill>
                <a:srgbClr val="FF0066"/>
              </a:solidFill>
              <a:latin typeface="Arial" panose="020B0604020202020204" pitchFamily="34" charset="0"/>
            </a:endParaRPr>
          </a:p>
          <a:p>
            <a:pPr lvl="0"/>
            <a:r>
              <a:rPr sz="2800" err="1">
                <a:solidFill>
                  <a:srgbClr val="FF0066"/>
                </a:solidFill>
                <a:latin typeface="Arial" panose="020B0604020202020204" pitchFamily="34" charset="0"/>
              </a:rPr>
              <a:t>Muratpaşa</a:t>
            </a:r>
            <a:r>
              <a:rPr sz="2800">
                <a:solidFill>
                  <a:srgbClr val="FF0066"/>
                </a:solidFill>
                <a:latin typeface="Arial" panose="020B0604020202020204" pitchFamily="34" charset="0"/>
              </a:rPr>
              <a:t> Belediyesi Salonu</a:t>
            </a:r>
            <a:endParaRPr sz="2800">
              <a:solidFill>
                <a:srgbClr val="FF0066"/>
              </a:solidFill>
              <a:latin typeface="Arial" panose="020B0604020202020204" pitchFamily="34" charset="0"/>
            </a:endParaRPr>
          </a:p>
          <a:p>
            <a:pPr lvl="0"/>
            <a:r>
              <a:rPr sz="2800">
                <a:solidFill>
                  <a:srgbClr val="FF0066"/>
                </a:solidFill>
                <a:latin typeface="Arial" panose="020B0604020202020204" pitchFamily="34" charset="0"/>
              </a:rPr>
              <a:t>9 Aralık 2013 </a:t>
            </a:r>
            <a:endParaRPr sz="2800">
              <a:solidFill>
                <a:srgbClr val="FF0066"/>
              </a:solidFill>
              <a:latin typeface="Arial" panose="020B0604020202020204" pitchFamily="34" charset="0"/>
            </a:endParaRPr>
          </a:p>
          <a:p>
            <a:pPr lvl="0"/>
            <a:endParaRPr sz="2800">
              <a:solidFill>
                <a:srgbClr val="FF0066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Footer Placeholder 1"/>
          <p:cNvSpPr/>
          <p:nvPr>
            <p:ph type="ftr" sz="quarter" idx="11"/>
          </p:nvPr>
        </p:nvSpPr>
        <p:spPr/>
        <p:txBody>
          <a:bodyPr/>
          <a:p>
            <a:pPr lvl="0"/>
            <a:r>
              <a:rPr lang="tr-TR">
                <a:effectLst>
                  <a:outerShdw blurRad="38100" dist="38100" dir="2700000">
                    <a:srgbClr val="C0C0C0"/>
                  </a:outerShdw>
                </a:effectLst>
              </a:rPr>
              <a:t>Fulya Sarvan, Akdeniz Üniversitesi</a:t>
            </a:r>
            <a:endParaRPr lang="tr-TR">
              <a:effectLst>
                <a:outerShdw blurRad="38100" dist="38100" dir="2700000">
                  <a:srgbClr val="C0C0C0"/>
                </a:outerShdw>
              </a:effectLst>
            </a:endParaRPr>
          </a:p>
        </p:txBody>
      </p:sp>
      <p:sp>
        <p:nvSpPr>
          <p:cNvPr id="63490" name="Title 63489"/>
          <p:cNvSpPr>
            <a:spLocks noGrp="1"/>
          </p:cNvSpPr>
          <p:nvPr>
            <p:ph type="title"/>
          </p:nvPr>
        </p:nvSpPr>
        <p:spPr/>
        <p:txBody>
          <a:bodyPr anchor="ctr" anchorCtr="1"/>
          <a:p>
            <a:r>
              <a:rPr>
                <a:latin typeface="Constantia" panose="02030602050306030303" pitchFamily="18" charset="0"/>
              </a:rPr>
              <a:t>YÖNETİMDE TÜRK KADINI</a:t>
            </a:r>
            <a:endParaRPr>
              <a:latin typeface="Constantia" panose="02030602050306030303" pitchFamily="18" charset="0"/>
            </a:endParaRPr>
          </a:p>
        </p:txBody>
      </p:sp>
      <p:sp>
        <p:nvSpPr>
          <p:cNvPr id="63491" name="Text Placeholder 63490"/>
          <p:cNvSpPr>
            <a:spLocks noGrp="1"/>
          </p:cNvSpPr>
          <p:nvPr>
            <p:ph type="body" idx="1"/>
          </p:nvPr>
        </p:nvSpPr>
        <p:spPr>
          <a:xfrm>
            <a:off x="457200" y="1268413"/>
            <a:ext cx="8229600" cy="4862512"/>
          </a:xfrm>
        </p:spPr>
        <p:txBody>
          <a:bodyPr/>
          <a:p>
            <a:pPr>
              <a:lnSpc>
                <a:spcPct val="80000"/>
              </a:lnSpc>
            </a:pPr>
            <a:r>
              <a:rPr sz="2400">
                <a:latin typeface="Constantia" panose="02030602050306030303" pitchFamily="18" charset="0"/>
              </a:rPr>
              <a:t>507 üyeli </a:t>
            </a:r>
            <a:r>
              <a:rPr sz="2400">
                <a:solidFill>
                  <a:srgbClr val="FF0066"/>
                </a:solidFill>
                <a:latin typeface="Constantia" panose="02030602050306030303" pitchFamily="18" charset="0"/>
              </a:rPr>
              <a:t>TÜSİAD’IN üyelerinin</a:t>
            </a:r>
            <a:r>
              <a:rPr sz="2400">
                <a:latin typeface="Constantia" panose="02030602050306030303" pitchFamily="18" charset="0"/>
              </a:rPr>
              <a:t> 19’u </a:t>
            </a:r>
            <a:r>
              <a:rPr sz="2400">
                <a:solidFill>
                  <a:srgbClr val="FF0066"/>
                </a:solidFill>
                <a:latin typeface="Constantia" panose="02030602050306030303" pitchFamily="18" charset="0"/>
              </a:rPr>
              <a:t>(%4)</a:t>
            </a:r>
            <a:r>
              <a:rPr sz="2400">
                <a:latin typeface="Constantia" panose="02030602050306030303" pitchFamily="18" charset="0"/>
              </a:rPr>
              <a:t> kadın. </a:t>
            </a:r>
            <a:endParaRPr sz="2400">
              <a:latin typeface="Constantia" panose="02030602050306030303" pitchFamily="18" charset="0"/>
            </a:endParaRPr>
          </a:p>
          <a:p>
            <a:pPr>
              <a:lnSpc>
                <a:spcPct val="80000"/>
              </a:lnSpc>
            </a:pPr>
            <a:r>
              <a:rPr sz="2400">
                <a:latin typeface="Constantia" panose="02030602050306030303" pitchFamily="18" charset="0"/>
              </a:rPr>
              <a:t>Türkiye’de </a:t>
            </a:r>
            <a:r>
              <a:rPr sz="2400">
                <a:solidFill>
                  <a:srgbClr val="FF0066"/>
                </a:solidFill>
                <a:latin typeface="Constantia" panose="02030602050306030303" pitchFamily="18" charset="0"/>
              </a:rPr>
              <a:t>özel sektörde kadın üst düzey yönetici</a:t>
            </a:r>
            <a:r>
              <a:rPr sz="2400">
                <a:latin typeface="Constantia" panose="02030602050306030303" pitchFamily="18" charset="0"/>
              </a:rPr>
              <a:t> oranı </a:t>
            </a:r>
            <a:r>
              <a:rPr sz="2400">
                <a:solidFill>
                  <a:srgbClr val="FF0066"/>
                </a:solidFill>
                <a:latin typeface="Constantia" panose="02030602050306030303" pitchFamily="18" charset="0"/>
              </a:rPr>
              <a:t>%11</a:t>
            </a:r>
            <a:r>
              <a:rPr sz="2400">
                <a:latin typeface="Constantia" panose="02030602050306030303" pitchFamily="18" charset="0"/>
              </a:rPr>
              <a:t> (AB üyesi 12 ülkenin önünde, Almanya ile aynı düzeyde)</a:t>
            </a:r>
            <a:endParaRPr sz="2400">
              <a:latin typeface="Constantia" panose="02030602050306030303" pitchFamily="18" charset="0"/>
            </a:endParaRPr>
          </a:p>
          <a:p>
            <a:pPr>
              <a:lnSpc>
                <a:spcPct val="80000"/>
              </a:lnSpc>
            </a:pPr>
            <a:r>
              <a:rPr sz="2400">
                <a:solidFill>
                  <a:srgbClr val="FF0066"/>
                </a:solidFill>
                <a:latin typeface="Constantia" panose="02030602050306030303" pitchFamily="18" charset="0"/>
              </a:rPr>
              <a:t>Kadın girişimci</a:t>
            </a:r>
            <a:r>
              <a:rPr sz="2400">
                <a:latin typeface="Constantia" panose="02030602050306030303" pitchFamily="18" charset="0"/>
              </a:rPr>
              <a:t> sayısı 2007’de </a:t>
            </a:r>
            <a:r>
              <a:rPr sz="2400">
                <a:solidFill>
                  <a:srgbClr val="FF0066"/>
                </a:solidFill>
                <a:latin typeface="Constantia" panose="02030602050306030303" pitchFamily="18" charset="0"/>
              </a:rPr>
              <a:t>72,000</a:t>
            </a:r>
            <a:r>
              <a:rPr sz="2400">
                <a:latin typeface="Constantia" panose="02030602050306030303" pitchFamily="18" charset="0"/>
              </a:rPr>
              <a:t>, ancak </a:t>
            </a:r>
            <a:r>
              <a:rPr sz="2400">
                <a:solidFill>
                  <a:srgbClr val="FF0066"/>
                </a:solidFill>
                <a:latin typeface="Constantia" panose="02030602050306030303" pitchFamily="18" charset="0"/>
              </a:rPr>
              <a:t>işverenlerin sadece %4’ü kadın</a:t>
            </a:r>
            <a:r>
              <a:rPr sz="2400">
                <a:solidFill>
                  <a:srgbClr val="713AFC"/>
                </a:solidFill>
                <a:latin typeface="Constantia" panose="02030602050306030303" pitchFamily="18" charset="0"/>
              </a:rPr>
              <a:t>.</a:t>
            </a:r>
            <a:r>
              <a:rPr sz="2400">
                <a:latin typeface="Constantia" panose="02030602050306030303" pitchFamily="18" charset="0"/>
              </a:rPr>
              <a:t> </a:t>
            </a:r>
            <a:endParaRPr sz="2400">
              <a:latin typeface="Constantia" panose="02030602050306030303" pitchFamily="18" charset="0"/>
            </a:endParaRPr>
          </a:p>
          <a:p>
            <a:pPr>
              <a:lnSpc>
                <a:spcPct val="80000"/>
              </a:lnSpc>
            </a:pPr>
            <a:r>
              <a:rPr sz="2400">
                <a:latin typeface="Constantia" panose="02030602050306030303" pitchFamily="18" charset="0"/>
              </a:rPr>
              <a:t>162 üniversitenin 9’unda </a:t>
            </a:r>
            <a:r>
              <a:rPr sz="2400">
                <a:solidFill>
                  <a:srgbClr val="FF0066"/>
                </a:solidFill>
                <a:latin typeface="Constantia" panose="02030602050306030303" pitchFamily="18" charset="0"/>
              </a:rPr>
              <a:t>(%5)</a:t>
            </a:r>
            <a:r>
              <a:rPr sz="2400">
                <a:latin typeface="Constantia" panose="02030602050306030303" pitchFamily="18" charset="0"/>
              </a:rPr>
              <a:t> kadın rektör var (TÜİK, 2011)</a:t>
            </a:r>
            <a:endParaRPr sz="2400">
              <a:latin typeface="Constantia" panose="02030602050306030303" pitchFamily="18" charset="0"/>
            </a:endParaRPr>
          </a:p>
          <a:p>
            <a:pPr>
              <a:lnSpc>
                <a:spcPct val="80000"/>
              </a:lnSpc>
            </a:pPr>
            <a:r>
              <a:rPr sz="2400">
                <a:latin typeface="Constantia" panose="02030602050306030303" pitchFamily="18" charset="0"/>
              </a:rPr>
              <a:t>Bürokraside üst düzey yöneticilerin sadece </a:t>
            </a:r>
            <a:r>
              <a:rPr sz="2400">
                <a:solidFill>
                  <a:srgbClr val="FF0066"/>
                </a:solidFill>
                <a:latin typeface="Constantia" panose="02030602050306030303" pitchFamily="18" charset="0"/>
              </a:rPr>
              <a:t>% 13. 6’sı</a:t>
            </a:r>
            <a:r>
              <a:rPr sz="2400">
                <a:latin typeface="Constantia" panose="02030602050306030303" pitchFamily="18" charset="0"/>
              </a:rPr>
              <a:t> kadın</a:t>
            </a:r>
            <a:endParaRPr sz="2400">
              <a:latin typeface="Constantia" panose="02030602050306030303" pitchFamily="18" charset="0"/>
            </a:endParaRPr>
          </a:p>
          <a:p>
            <a:pPr>
              <a:lnSpc>
                <a:spcPct val="80000"/>
              </a:lnSpc>
            </a:pPr>
            <a:r>
              <a:rPr sz="2400">
                <a:solidFill>
                  <a:srgbClr val="FF0066"/>
                </a:solidFill>
                <a:latin typeface="Constantia" panose="02030602050306030303" pitchFamily="18" charset="0"/>
              </a:rPr>
              <a:t>Tek bir kadın vali</a:t>
            </a:r>
            <a:r>
              <a:rPr sz="2400">
                <a:latin typeface="Constantia" panose="02030602050306030303" pitchFamily="18" charset="0"/>
              </a:rPr>
              <a:t> (Yalova) görev yapmakta</a:t>
            </a:r>
            <a:endParaRPr sz="2400">
              <a:latin typeface="Constantia" panose="02030602050306030303" pitchFamily="18" charset="0"/>
            </a:endParaRPr>
          </a:p>
          <a:p>
            <a:pPr>
              <a:lnSpc>
                <a:spcPct val="80000"/>
              </a:lnSpc>
            </a:pPr>
            <a:r>
              <a:rPr sz="2400">
                <a:latin typeface="Constantia" panose="02030602050306030303" pitchFamily="18" charset="0"/>
              </a:rPr>
              <a:t>458 vali yardımcısından 5’i </a:t>
            </a:r>
            <a:r>
              <a:rPr sz="2400">
                <a:solidFill>
                  <a:srgbClr val="FF0066"/>
                </a:solidFill>
                <a:latin typeface="Constantia" panose="02030602050306030303" pitchFamily="18" charset="0"/>
              </a:rPr>
              <a:t>(%1)</a:t>
            </a:r>
            <a:r>
              <a:rPr sz="2400">
                <a:latin typeface="Constantia" panose="02030602050306030303" pitchFamily="18" charset="0"/>
              </a:rPr>
              <a:t> kadın</a:t>
            </a:r>
            <a:endParaRPr sz="2400">
              <a:latin typeface="Constantia" panose="02030602050306030303" pitchFamily="18" charset="0"/>
            </a:endParaRPr>
          </a:p>
          <a:p>
            <a:pPr>
              <a:lnSpc>
                <a:spcPct val="80000"/>
              </a:lnSpc>
            </a:pPr>
            <a:r>
              <a:rPr sz="2400">
                <a:latin typeface="Constantia" panose="02030602050306030303" pitchFamily="18" charset="0"/>
              </a:rPr>
              <a:t>861 kaymakamın 20’si </a:t>
            </a:r>
            <a:r>
              <a:rPr sz="2400">
                <a:solidFill>
                  <a:srgbClr val="FF0066"/>
                </a:solidFill>
                <a:latin typeface="Constantia" panose="02030602050306030303" pitchFamily="18" charset="0"/>
              </a:rPr>
              <a:t>(%2)</a:t>
            </a:r>
            <a:r>
              <a:rPr sz="2400">
                <a:latin typeface="Constantia" panose="02030602050306030303" pitchFamily="18" charset="0"/>
              </a:rPr>
              <a:t> kadın</a:t>
            </a:r>
            <a:endParaRPr sz="2400">
              <a:latin typeface="Constantia" panose="02030602050306030303" pitchFamily="18" charset="0"/>
            </a:endParaRPr>
          </a:p>
          <a:p>
            <a:pPr>
              <a:lnSpc>
                <a:spcPct val="80000"/>
              </a:lnSpc>
            </a:pPr>
            <a:r>
              <a:rPr sz="2400">
                <a:latin typeface="Constantia" panose="02030602050306030303" pitchFamily="18" charset="0"/>
              </a:rPr>
              <a:t>Kadın müsteşar yok, 3 kadın müsteşar yardımcısı var</a:t>
            </a:r>
            <a:endParaRPr sz="2400">
              <a:latin typeface="Constantia" panose="02030602050306030303" pitchFamily="18" charset="0"/>
            </a:endParaRPr>
          </a:p>
          <a:p>
            <a:pPr>
              <a:lnSpc>
                <a:spcPct val="80000"/>
              </a:lnSpc>
            </a:pPr>
            <a:r>
              <a:rPr sz="2400">
                <a:latin typeface="Constantia" panose="02030602050306030303" pitchFamily="18" charset="0"/>
              </a:rPr>
              <a:t>Savcıların </a:t>
            </a:r>
            <a:r>
              <a:rPr sz="2400">
                <a:solidFill>
                  <a:srgbClr val="FF0066"/>
                </a:solidFill>
                <a:latin typeface="Constantia" panose="02030602050306030303" pitchFamily="18" charset="0"/>
              </a:rPr>
              <a:t>% 8.3’ü</a:t>
            </a:r>
            <a:r>
              <a:rPr sz="2400">
                <a:latin typeface="Constantia" panose="02030602050306030303" pitchFamily="18" charset="0"/>
              </a:rPr>
              <a:t>, hakimlerin </a:t>
            </a:r>
            <a:r>
              <a:rPr sz="2400">
                <a:solidFill>
                  <a:srgbClr val="FF0066"/>
                </a:solidFill>
                <a:latin typeface="Constantia" panose="02030602050306030303" pitchFamily="18" charset="0"/>
              </a:rPr>
              <a:t>% 33.6’sı</a:t>
            </a:r>
            <a:r>
              <a:rPr sz="2400">
                <a:latin typeface="Constantia" panose="02030602050306030303" pitchFamily="18" charset="0"/>
              </a:rPr>
              <a:t> kadındır (HSYK, 2011)  </a:t>
            </a:r>
            <a:endParaRPr sz="2400">
              <a:latin typeface="Constantia" panose="02030602050306030303" pitchFamily="18" charset="0"/>
            </a:endParaRPr>
          </a:p>
          <a:p>
            <a:pPr>
              <a:lnSpc>
                <a:spcPct val="80000"/>
              </a:lnSpc>
            </a:pPr>
            <a:endParaRPr sz="2400">
              <a:latin typeface="Constantia" panose="02030602050306030303" pitchFamily="18" charset="0"/>
            </a:endParaRPr>
          </a:p>
          <a:p>
            <a:pPr>
              <a:lnSpc>
                <a:spcPct val="80000"/>
              </a:lnSpc>
            </a:pPr>
            <a:endParaRPr sz="20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Footer Placeholder 1"/>
          <p:cNvSpPr/>
          <p:nvPr>
            <p:ph type="ftr" sz="quarter" idx="11"/>
          </p:nvPr>
        </p:nvSpPr>
        <p:spPr/>
        <p:txBody>
          <a:bodyPr/>
          <a:p>
            <a:pPr lvl="0"/>
            <a:r>
              <a:rPr lang="tr-TR">
                <a:effectLst>
                  <a:outerShdw blurRad="38100" dist="38100" dir="2700000">
                    <a:srgbClr val="C0C0C0"/>
                  </a:outerShdw>
                </a:effectLst>
              </a:rPr>
              <a:t>Fulya Sarvan, Akdeniz Üniversitesi</a:t>
            </a:r>
            <a:endParaRPr lang="tr-TR">
              <a:effectLst>
                <a:outerShdw blurRad="38100" dist="38100" dir="2700000">
                  <a:srgbClr val="C0C0C0"/>
                </a:outerShdw>
              </a:effectLst>
            </a:endParaRPr>
          </a:p>
        </p:txBody>
      </p:sp>
      <p:sp>
        <p:nvSpPr>
          <p:cNvPr id="64514" name="Title 64513"/>
          <p:cNvSpPr>
            <a:spLocks noGrp="1"/>
          </p:cNvSpPr>
          <p:nvPr>
            <p:ph type="title"/>
          </p:nvPr>
        </p:nvSpPr>
        <p:spPr/>
        <p:txBody>
          <a:bodyPr anchor="ctr" anchorCtr="1"/>
          <a:p>
            <a:r>
              <a:rPr sz="4000">
                <a:latin typeface="Constantia" panose="02030602050306030303" pitchFamily="18" charset="0"/>
              </a:rPr>
              <a:t>TÜRK KADINININ SİYASAL YAŞAMA KATILIMI</a:t>
            </a:r>
            <a:endParaRPr sz="4000">
              <a:latin typeface="Constantia" panose="02030602050306030303" pitchFamily="18" charset="0"/>
            </a:endParaRPr>
          </a:p>
        </p:txBody>
      </p:sp>
      <p:sp>
        <p:nvSpPr>
          <p:cNvPr id="64515" name="Text Placeholder 64514"/>
          <p:cNvSpPr>
            <a:spLocks noGrp="1"/>
          </p:cNvSpPr>
          <p:nvPr>
            <p:ph type="body" idx="1"/>
          </p:nvPr>
        </p:nvSpPr>
        <p:spPr/>
        <p:txBody>
          <a:bodyPr/>
          <a:p>
            <a:pPr>
              <a:lnSpc>
                <a:spcPct val="90000"/>
              </a:lnSpc>
            </a:pPr>
            <a:r>
              <a:rPr sz="2600">
                <a:latin typeface="Constantia" panose="02030602050306030303" pitchFamily="18" charset="0"/>
              </a:rPr>
              <a:t>Türkiye’de kadın milletvekili sayısı </a:t>
            </a:r>
            <a:r>
              <a:rPr sz="2600">
                <a:solidFill>
                  <a:srgbClr val="FF0066"/>
                </a:solidFill>
                <a:latin typeface="Constantia" panose="02030602050306030303" pitchFamily="18" charset="0"/>
              </a:rPr>
              <a:t>1935 yılında % 4,6</a:t>
            </a:r>
            <a:r>
              <a:rPr sz="2600">
                <a:latin typeface="Constantia" panose="02030602050306030303" pitchFamily="18" charset="0"/>
              </a:rPr>
              <a:t> iken bütün yükseltme çabalarına rağmen </a:t>
            </a:r>
            <a:r>
              <a:rPr sz="2600">
                <a:solidFill>
                  <a:srgbClr val="FF0066"/>
                </a:solidFill>
                <a:latin typeface="Constantia" panose="02030602050306030303" pitchFamily="18" charset="0"/>
              </a:rPr>
              <a:t>2007 genel seçimlerinde % 9,1</a:t>
            </a:r>
            <a:r>
              <a:rPr sz="2600">
                <a:latin typeface="Constantia" panose="02030602050306030303" pitchFamily="18" charset="0"/>
              </a:rPr>
              <a:t>; (KSGM, 2012); </a:t>
            </a:r>
            <a:r>
              <a:rPr sz="2600">
                <a:solidFill>
                  <a:srgbClr val="FF0066"/>
                </a:solidFill>
                <a:latin typeface="Constantia" panose="02030602050306030303" pitchFamily="18" charset="0"/>
              </a:rPr>
              <a:t>2011 seçimlerinde ise % 14</a:t>
            </a:r>
            <a:r>
              <a:rPr sz="2600">
                <a:latin typeface="Constantia" panose="02030602050306030303" pitchFamily="18" charset="0"/>
              </a:rPr>
              <a:t> olmuştur . </a:t>
            </a:r>
            <a:endParaRPr sz="2600">
              <a:latin typeface="Constantia" panose="02030602050306030303" pitchFamily="18" charset="0"/>
            </a:endParaRPr>
          </a:p>
          <a:p>
            <a:pPr>
              <a:lnSpc>
                <a:spcPct val="90000"/>
              </a:lnSpc>
            </a:pPr>
            <a:r>
              <a:rPr sz="2600">
                <a:latin typeface="Constantia" panose="02030602050306030303" pitchFamily="18" charset="0"/>
              </a:rPr>
              <a:t>2009 yerel seçimlerinde ise seçilen 2948 belediye başkanından sadece 27 tanesi </a:t>
            </a:r>
            <a:r>
              <a:rPr sz="2600">
                <a:solidFill>
                  <a:srgbClr val="FF0066"/>
                </a:solidFill>
                <a:latin typeface="Constantia" panose="02030602050306030303" pitchFamily="18" charset="0"/>
              </a:rPr>
              <a:t>(%0,9)</a:t>
            </a:r>
            <a:r>
              <a:rPr sz="2600">
                <a:latin typeface="Constantia" panose="02030602050306030303" pitchFamily="18" charset="0"/>
              </a:rPr>
              <a:t> kadındır.</a:t>
            </a:r>
            <a:endParaRPr sz="2600">
              <a:latin typeface="Constantia" panose="02030602050306030303" pitchFamily="18" charset="0"/>
            </a:endParaRPr>
          </a:p>
          <a:p>
            <a:pPr>
              <a:lnSpc>
                <a:spcPct val="90000"/>
              </a:lnSpc>
            </a:pPr>
            <a:r>
              <a:rPr sz="2600">
                <a:latin typeface="Constantia" panose="02030602050306030303" pitchFamily="18" charset="0"/>
              </a:rPr>
              <a:t>Aynı seçimde 31790 Belediye meclis üyesinden 1340 tanesi </a:t>
            </a:r>
            <a:r>
              <a:rPr sz="2600">
                <a:solidFill>
                  <a:srgbClr val="FF0066"/>
                </a:solidFill>
                <a:latin typeface="Constantia" panose="02030602050306030303" pitchFamily="18" charset="0"/>
              </a:rPr>
              <a:t>(% 0,42)</a:t>
            </a:r>
            <a:r>
              <a:rPr sz="2600">
                <a:latin typeface="Constantia" panose="02030602050306030303" pitchFamily="18" charset="0"/>
              </a:rPr>
              <a:t> kadındır. </a:t>
            </a:r>
            <a:endParaRPr sz="2600">
              <a:latin typeface="Constantia" panose="02030602050306030303" pitchFamily="18" charset="0"/>
            </a:endParaRPr>
          </a:p>
          <a:p>
            <a:pPr>
              <a:lnSpc>
                <a:spcPct val="90000"/>
              </a:lnSpc>
            </a:pPr>
            <a:r>
              <a:rPr sz="2600">
                <a:latin typeface="Constantia" panose="02030602050306030303" pitchFamily="18" charset="0"/>
              </a:rPr>
              <a:t>Aynı seçimde 3379 İl Genel Meclisi üyesinden 110’u </a:t>
            </a:r>
            <a:r>
              <a:rPr sz="2600">
                <a:solidFill>
                  <a:srgbClr val="FF0066"/>
                </a:solidFill>
                <a:latin typeface="Constantia" panose="02030602050306030303" pitchFamily="18" charset="0"/>
              </a:rPr>
              <a:t>(%3,25)</a:t>
            </a:r>
            <a:r>
              <a:rPr sz="2600">
                <a:latin typeface="Constantia" panose="02030602050306030303" pitchFamily="18" charset="0"/>
              </a:rPr>
              <a:t> kadındır (KSGM, 2012). </a:t>
            </a:r>
            <a:endParaRPr sz="2600">
              <a:latin typeface="Constantia" panose="02030602050306030303" pitchFamily="18" charset="0"/>
            </a:endParaRPr>
          </a:p>
          <a:p>
            <a:pPr>
              <a:lnSpc>
                <a:spcPct val="90000"/>
              </a:lnSpc>
            </a:pPr>
            <a:endParaRPr sz="2400">
              <a:latin typeface="Constantia" panose="02030602050306030303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Footer Placeholder 1"/>
          <p:cNvSpPr/>
          <p:nvPr>
            <p:ph type="ftr" sz="quarter" idx="11"/>
          </p:nvPr>
        </p:nvSpPr>
        <p:spPr/>
        <p:txBody>
          <a:bodyPr/>
          <a:p>
            <a:pPr lvl="0"/>
            <a:r>
              <a:rPr lang="tr-TR">
                <a:effectLst>
                  <a:outerShdw blurRad="38100" dist="38100" dir="2700000">
                    <a:srgbClr val="C0C0C0"/>
                  </a:outerShdw>
                </a:effectLst>
              </a:rPr>
              <a:t>Fulya Sarvan, Akdeniz Üniversitesi</a:t>
            </a:r>
            <a:endParaRPr lang="tr-TR">
              <a:effectLst>
                <a:outerShdw blurRad="38100" dist="38100" dir="2700000">
                  <a:srgbClr val="C0C0C0"/>
                </a:outerShdw>
              </a:effectLst>
            </a:endParaRPr>
          </a:p>
        </p:txBody>
      </p:sp>
      <p:sp>
        <p:nvSpPr>
          <p:cNvPr id="53250" name="Title 53249"/>
          <p:cNvSpPr>
            <a:spLocks noGrp="1"/>
          </p:cNvSpPr>
          <p:nvPr>
            <p:ph type="title"/>
          </p:nvPr>
        </p:nvSpPr>
        <p:spPr/>
        <p:txBody>
          <a:bodyPr anchor="ctr" anchorCtr="1"/>
          <a:p>
            <a:r>
              <a:rPr sz="4000">
                <a:latin typeface="Constantia" panose="02030602050306030303" pitchFamily="18" charset="0"/>
              </a:rPr>
              <a:t>2011 TOPLUMSAL CİNSİYET EŞİTSİZLİĞİ ENDEKSİ</a:t>
            </a:r>
            <a:r>
              <a:rPr sz="4000"/>
              <a:t> </a:t>
            </a:r>
            <a:endParaRPr sz="4000"/>
          </a:p>
        </p:txBody>
      </p:sp>
      <p:sp>
        <p:nvSpPr>
          <p:cNvPr id="53251" name="Text Placeholder 53250"/>
          <p:cNvSpPr>
            <a:spLocks noGrp="1"/>
          </p:cNvSpPr>
          <p:nvPr>
            <p:ph type="body" idx="1"/>
          </p:nvPr>
        </p:nvSpPr>
        <p:spPr>
          <a:xfrm>
            <a:off x="457200" y="1700213"/>
            <a:ext cx="8229600" cy="4430712"/>
          </a:xfrm>
        </p:spPr>
        <p:txBody>
          <a:bodyPr/>
          <a:p>
            <a:r>
              <a:rPr>
                <a:solidFill>
                  <a:srgbClr val="FF0066"/>
                </a:solidFill>
                <a:latin typeface="Constantia" panose="02030602050306030303" pitchFamily="18" charset="0"/>
              </a:rPr>
              <a:t>2011 İnsani Gelişme Raporu’nda</a:t>
            </a:r>
            <a:r>
              <a:rPr>
                <a:latin typeface="Constantia" panose="02030602050306030303" pitchFamily="18" charset="0"/>
              </a:rPr>
              <a:t>  </a:t>
            </a:r>
            <a:endParaRPr>
              <a:latin typeface="Constantia" panose="02030602050306030303" pitchFamily="18" charset="0"/>
            </a:endParaRPr>
          </a:p>
          <a:p>
            <a:pPr lvl="1"/>
            <a:r>
              <a:rPr>
                <a:latin typeface="Constantia" panose="02030602050306030303" pitchFamily="18" charset="0"/>
              </a:rPr>
              <a:t>İnsani gelişmişlik endeksinde Türkiye </a:t>
            </a:r>
            <a:r>
              <a:rPr>
                <a:solidFill>
                  <a:srgbClr val="FF0066"/>
                </a:solidFill>
                <a:latin typeface="Constantia" panose="02030602050306030303" pitchFamily="18" charset="0"/>
              </a:rPr>
              <a:t>187 ülke</a:t>
            </a:r>
            <a:r>
              <a:rPr>
                <a:latin typeface="Constantia" panose="02030602050306030303" pitchFamily="18" charset="0"/>
              </a:rPr>
              <a:t> içinde </a:t>
            </a:r>
            <a:r>
              <a:rPr>
                <a:solidFill>
                  <a:srgbClr val="FF0066"/>
                </a:solidFill>
                <a:latin typeface="Constantia" panose="02030602050306030303" pitchFamily="18" charset="0"/>
              </a:rPr>
              <a:t>92.</a:t>
            </a:r>
            <a:endParaRPr>
              <a:solidFill>
                <a:srgbClr val="FF0066"/>
              </a:solidFill>
              <a:latin typeface="Constantia" panose="02030602050306030303" pitchFamily="18" charset="0"/>
            </a:endParaRPr>
          </a:p>
          <a:p>
            <a:pPr lvl="1">
              <a:buNone/>
            </a:pPr>
            <a:endParaRPr>
              <a:latin typeface="Constantia" panose="02030602050306030303" pitchFamily="18" charset="0"/>
            </a:endParaRPr>
          </a:p>
          <a:p>
            <a:pPr lvl="1"/>
            <a:r>
              <a:rPr>
                <a:latin typeface="Constantia" panose="02030602050306030303" pitchFamily="18" charset="0"/>
              </a:rPr>
              <a:t>Toplumsal cinsiyet eşitsizliği endeksinde </a:t>
            </a:r>
            <a:r>
              <a:rPr>
                <a:solidFill>
                  <a:srgbClr val="FF0066"/>
                </a:solidFill>
                <a:latin typeface="Constantia" panose="02030602050306030303" pitchFamily="18" charset="0"/>
              </a:rPr>
              <a:t>146 ülke</a:t>
            </a:r>
            <a:r>
              <a:rPr>
                <a:latin typeface="Constantia" panose="02030602050306030303" pitchFamily="18" charset="0"/>
              </a:rPr>
              <a:t> arasında </a:t>
            </a:r>
            <a:r>
              <a:rPr>
                <a:solidFill>
                  <a:srgbClr val="FF0066"/>
                </a:solidFill>
                <a:latin typeface="Constantia" panose="02030602050306030303" pitchFamily="18" charset="0"/>
              </a:rPr>
              <a:t>77.</a:t>
            </a:r>
            <a:r>
              <a:rPr>
                <a:latin typeface="Constantia" panose="02030602050306030303" pitchFamily="18" charset="0"/>
              </a:rPr>
              <a:t> sırada </a:t>
            </a:r>
            <a:r>
              <a:rPr sz="1800">
                <a:latin typeface="Constantia" panose="02030602050306030303" pitchFamily="18" charset="0"/>
              </a:rPr>
              <a:t>(http://www.</a:t>
            </a:r>
            <a:r>
              <a:rPr sz="1800" err="1">
                <a:latin typeface="Constantia" panose="02030602050306030303" pitchFamily="18" charset="0"/>
              </a:rPr>
              <a:t>undp</a:t>
            </a:r>
            <a:r>
              <a:rPr sz="1800">
                <a:latin typeface="Constantia" panose="02030602050306030303" pitchFamily="18" charset="0"/>
              </a:rPr>
              <a:t>.</a:t>
            </a:r>
            <a:r>
              <a:rPr sz="1800" err="1">
                <a:latin typeface="Constantia" panose="02030602050306030303" pitchFamily="18" charset="0"/>
              </a:rPr>
              <a:t>org.tr</a:t>
            </a:r>
            <a:r>
              <a:rPr sz="1800">
                <a:latin typeface="Constantia" panose="02030602050306030303" pitchFamily="18" charset="0"/>
              </a:rPr>
              <a:t>/Gozlem3.</a:t>
            </a:r>
            <a:r>
              <a:rPr sz="1800" err="1">
                <a:latin typeface="Constantia" panose="02030602050306030303" pitchFamily="18" charset="0"/>
              </a:rPr>
              <a:t>aspx</a:t>
            </a:r>
            <a:r>
              <a:rPr sz="1800">
                <a:latin typeface="Constantia" panose="02030602050306030303" pitchFamily="18" charset="0"/>
              </a:rPr>
              <a:t>?</a:t>
            </a:r>
            <a:r>
              <a:rPr sz="1800" err="1">
                <a:latin typeface="Constantia" panose="02030602050306030303" pitchFamily="18" charset="0"/>
              </a:rPr>
              <a:t>WebSayfaNo</a:t>
            </a:r>
            <a:r>
              <a:rPr sz="1800">
                <a:latin typeface="Constantia" panose="02030602050306030303" pitchFamily="18" charset="0"/>
              </a:rPr>
              <a:t>=3475</a:t>
            </a:r>
            <a:r>
              <a:rPr>
                <a:latin typeface="Constantia" panose="02030602050306030303" pitchFamily="18" charset="0"/>
              </a:rPr>
              <a:t>)</a:t>
            </a:r>
            <a:endParaRPr>
              <a:latin typeface="Constantia" panose="02030602050306030303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Footer Placeholder 1"/>
          <p:cNvSpPr/>
          <p:nvPr>
            <p:ph type="ftr" sz="quarter" idx="3"/>
          </p:nvPr>
        </p:nvSpPr>
        <p:spPr/>
        <p:txBody>
          <a:bodyPr/>
          <a:p>
            <a:r>
              <a:rPr lang="tr-TR">
                <a:effectLst>
                  <a:outerShdw blurRad="38100" dist="38100" dir="2700000">
                    <a:srgbClr val="C0C0C0"/>
                  </a:outerShdw>
                </a:effectLst>
              </a:rPr>
              <a:t>Fulya Sarvan, Akdeniz Üniversitesi</a:t>
            </a:r>
            <a:endParaRPr lang="tr-TR">
              <a:effectLst>
                <a:outerShdw blurRad="38100" dist="38100" dir="2700000">
                  <a:srgbClr val="C0C0C0"/>
                </a:outerShdw>
              </a:effectLst>
            </a:endParaRPr>
          </a:p>
        </p:txBody>
      </p:sp>
      <p:sp>
        <p:nvSpPr>
          <p:cNvPr id="55300" name="Title 55299"/>
          <p:cNvSpPr>
            <a:spLocks noGrp="1"/>
          </p:cNvSpPr>
          <p:nvPr>
            <p:ph type="ctrTitle"/>
          </p:nvPr>
        </p:nvSpPr>
        <p:spPr/>
        <p:txBody>
          <a:bodyPr anchor="b" anchorCtr="1"/>
          <a:p>
            <a:pPr defTabSz="914400">
              <a:buSzTx/>
              <a:buFontTx/>
              <a:buNone/>
            </a:pPr>
            <a:r>
              <a:rPr kern="1200" baseline="0">
                <a:latin typeface="Constantia" panose="02030602050306030303" pitchFamily="18" charset="0"/>
                <a:ea typeface="Arial" panose="020B0604020202020204" pitchFamily="34" charset="0"/>
              </a:rPr>
              <a:t>Bu çelişkili durumu nasıl düzeltebiliriz?</a:t>
            </a:r>
            <a:endParaRPr kern="1200" baseline="0">
              <a:latin typeface="Constantia" panose="02030602050306030303" pitchFamily="18" charset="0"/>
              <a:ea typeface="Arial" panose="020B0604020202020204" pitchFamily="34" charset="0"/>
            </a:endParaRPr>
          </a:p>
        </p:txBody>
      </p:sp>
      <p:sp>
        <p:nvSpPr>
          <p:cNvPr id="55301" name="Subtitle 55300"/>
          <p:cNvSpPr>
            <a:spLocks noGrp="1"/>
          </p:cNvSpPr>
          <p:nvPr>
            <p:ph type="subTitle" idx="1"/>
          </p:nvPr>
        </p:nvSpPr>
        <p:spPr>
          <a:xfrm>
            <a:off x="1371600" y="3716338"/>
            <a:ext cx="6400800" cy="1922462"/>
          </a:xfrm>
        </p:spPr>
        <p:txBody>
          <a:bodyPr anchor="t" anchorCtr="0"/>
          <a:p>
            <a:pPr defTabSz="914400">
              <a:buSzPct val="60000"/>
            </a:pPr>
            <a:r>
              <a:rPr sz="2800" i="1" kern="1200" baseline="0">
                <a:solidFill>
                  <a:srgbClr val="FF0066"/>
                </a:solidFill>
                <a:latin typeface="Constantia" panose="02030602050306030303" pitchFamily="18" charset="0"/>
                <a:ea typeface="Arial" panose="020B0604020202020204" pitchFamily="34" charset="0"/>
              </a:rPr>
              <a:t>Uzmanlık gerektiren mesleklerde oldukça yüksek oranlarda temsil edilen Türk kadını karar mekanizmalarındaki temsil gücünü nasıl arttırabilir?</a:t>
            </a:r>
            <a:endParaRPr sz="2800" i="1" kern="1200" baseline="0">
              <a:solidFill>
                <a:srgbClr val="FF0066"/>
              </a:solidFill>
              <a:latin typeface="Constantia" panose="02030602050306030303" pitchFamily="18" charset="0"/>
              <a:ea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Footer Placeholder 1"/>
          <p:cNvSpPr/>
          <p:nvPr>
            <p:ph type="ftr" sz="quarter" idx="3"/>
          </p:nvPr>
        </p:nvSpPr>
        <p:spPr/>
        <p:txBody>
          <a:bodyPr/>
          <a:p>
            <a:r>
              <a:rPr lang="tr-TR">
                <a:effectLst>
                  <a:outerShdw blurRad="38100" dist="38100" dir="2700000">
                    <a:srgbClr val="C0C0C0"/>
                  </a:outerShdw>
                </a:effectLst>
              </a:rPr>
              <a:t>Fulya Sarvan, Akdeniz Üniversitesi</a:t>
            </a:r>
            <a:endParaRPr lang="tr-TR">
              <a:effectLst>
                <a:outerShdw blurRad="38100" dist="38100" dir="2700000">
                  <a:srgbClr val="C0C0C0"/>
                </a:outerShdw>
              </a:effectLst>
            </a:endParaRPr>
          </a:p>
        </p:txBody>
      </p:sp>
      <p:sp>
        <p:nvSpPr>
          <p:cNvPr id="57348" name="Title 57347"/>
          <p:cNvSpPr>
            <a:spLocks noGrp="1"/>
          </p:cNvSpPr>
          <p:nvPr>
            <p:ph type="ctrTitle"/>
          </p:nvPr>
        </p:nvSpPr>
        <p:spPr>
          <a:xfrm>
            <a:off x="685800" y="476250"/>
            <a:ext cx="7772400" cy="2089150"/>
          </a:xfrm>
        </p:spPr>
        <p:txBody>
          <a:bodyPr anchor="b" anchorCtr="1"/>
          <a:p>
            <a:pPr defTabSz="914400">
              <a:buSzTx/>
              <a:buFontTx/>
              <a:buNone/>
            </a:pPr>
            <a:r>
              <a:rPr kern="1200" baseline="0">
                <a:latin typeface="Constantia" panose="02030602050306030303" pitchFamily="18" charset="0"/>
                <a:ea typeface="Arial" panose="020B0604020202020204" pitchFamily="34" charset="0"/>
              </a:rPr>
              <a:t>Bu panelde savunacağım görüş</a:t>
            </a:r>
            <a:endParaRPr kern="1200" baseline="0">
              <a:latin typeface="Constantia" panose="02030602050306030303" pitchFamily="18" charset="0"/>
              <a:ea typeface="Arial" panose="020B0604020202020204" pitchFamily="34" charset="0"/>
            </a:endParaRPr>
          </a:p>
        </p:txBody>
      </p:sp>
      <p:sp>
        <p:nvSpPr>
          <p:cNvPr id="57349" name="Subtitle 57348"/>
          <p:cNvSpPr>
            <a:spLocks noGrp="1"/>
          </p:cNvSpPr>
          <p:nvPr>
            <p:ph type="subTitle" idx="1"/>
          </p:nvPr>
        </p:nvSpPr>
        <p:spPr>
          <a:xfrm>
            <a:off x="1371600" y="2852738"/>
            <a:ext cx="6400800" cy="3313112"/>
          </a:xfrm>
        </p:spPr>
        <p:txBody>
          <a:bodyPr anchor="t" anchorCtr="0"/>
          <a:p>
            <a:pPr defTabSz="914400">
              <a:lnSpc>
                <a:spcPct val="90000"/>
              </a:lnSpc>
              <a:buSzPct val="60000"/>
            </a:pPr>
            <a:r>
              <a:rPr sz="2800" i="1" kern="1200" baseline="0">
                <a:solidFill>
                  <a:srgbClr val="FF0066"/>
                </a:solidFill>
                <a:latin typeface="Constantia" panose="02030602050306030303" pitchFamily="18" charset="0"/>
                <a:ea typeface="Arial" panose="020B0604020202020204" pitchFamily="34" charset="0"/>
              </a:rPr>
              <a:t>Lise ve üzeri eğitime sahip, özel-kamu ve sivil toplum örgütlerinde yer edinmiş</a:t>
            </a:r>
            <a:endParaRPr sz="2800" i="1" kern="1200" baseline="0">
              <a:solidFill>
                <a:srgbClr val="FF0066"/>
              </a:solidFill>
              <a:latin typeface="Constantia" panose="02030602050306030303" pitchFamily="18" charset="0"/>
              <a:ea typeface="Arial" panose="020B0604020202020204" pitchFamily="34" charset="0"/>
            </a:endParaRPr>
          </a:p>
          <a:p>
            <a:pPr defTabSz="914400">
              <a:lnSpc>
                <a:spcPct val="90000"/>
              </a:lnSpc>
              <a:buSzPct val="60000"/>
            </a:pPr>
            <a:r>
              <a:rPr sz="2800" i="1" kern="1200" baseline="0">
                <a:solidFill>
                  <a:srgbClr val="FF0066"/>
                </a:solidFill>
                <a:latin typeface="Constantia" panose="02030602050306030303" pitchFamily="18" charset="0"/>
                <a:ea typeface="Arial" panose="020B0604020202020204" pitchFamily="34" charset="0"/>
              </a:rPr>
              <a:t>7.5 milyon Türk kadını güçlü bir toplumsal cinsiyet bilinci ve işbirliği içinde hareket ederse, ülkenin ve insanlığın karşı karşıya olduğu sorunların çözümü için güçlü bir liderlik potansiyeline sahiptir.</a:t>
            </a:r>
            <a:endParaRPr sz="2800" i="1" kern="1200" baseline="0">
              <a:solidFill>
                <a:srgbClr val="FF0066"/>
              </a:solidFill>
              <a:latin typeface="Constantia" panose="02030602050306030303" pitchFamily="18" charset="0"/>
              <a:ea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Footer Placeholder 1"/>
          <p:cNvSpPr/>
          <p:nvPr>
            <p:ph type="ftr" sz="quarter" idx="11"/>
          </p:nvPr>
        </p:nvSpPr>
        <p:spPr/>
        <p:txBody>
          <a:bodyPr/>
          <a:p>
            <a:pPr lvl="0"/>
            <a:r>
              <a:rPr lang="tr-TR">
                <a:effectLst>
                  <a:outerShdw blurRad="38100" dist="38100" dir="2700000">
                    <a:srgbClr val="C0C0C0"/>
                  </a:outerShdw>
                </a:effectLst>
              </a:rPr>
              <a:t>Fulya Sarvan, Akdeniz Üniversitesi</a:t>
            </a:r>
            <a:endParaRPr lang="tr-TR">
              <a:effectLst>
                <a:outerShdw blurRad="38100" dist="38100" dir="2700000">
                  <a:srgbClr val="C0C0C0"/>
                </a:outerShdw>
              </a:effectLst>
            </a:endParaRPr>
          </a:p>
        </p:txBody>
      </p:sp>
      <p:sp>
        <p:nvSpPr>
          <p:cNvPr id="59394" name="Title 59393"/>
          <p:cNvSpPr>
            <a:spLocks noGrp="1"/>
          </p:cNvSpPr>
          <p:nvPr>
            <p:ph type="title"/>
          </p:nvPr>
        </p:nvSpPr>
        <p:spPr/>
        <p:txBody>
          <a:bodyPr anchor="ctr" anchorCtr="1"/>
          <a:p>
            <a:r>
              <a:rPr sz="4000">
                <a:latin typeface="Constantia" panose="02030602050306030303" pitchFamily="18" charset="0"/>
              </a:rPr>
              <a:t>KADINLARIN LİDERLİK YAPABİLECEĞİ MESELELER</a:t>
            </a:r>
            <a:endParaRPr sz="4000">
              <a:latin typeface="Constantia" panose="02030602050306030303" pitchFamily="18" charset="0"/>
            </a:endParaRPr>
          </a:p>
        </p:txBody>
      </p:sp>
      <p:sp>
        <p:nvSpPr>
          <p:cNvPr id="59395" name="Text Placeholder 59394"/>
          <p:cNvSpPr>
            <a:spLocks noGrp="1"/>
          </p:cNvSpPr>
          <p:nvPr>
            <p:ph type="body" idx="1"/>
          </p:nvPr>
        </p:nvSpPr>
        <p:spPr/>
        <p:txBody>
          <a:bodyPr/>
          <a:p>
            <a:pPr>
              <a:lnSpc>
                <a:spcPct val="90000"/>
              </a:lnSpc>
            </a:pPr>
            <a:r>
              <a:rPr sz="2800">
                <a:solidFill>
                  <a:srgbClr val="FF0066"/>
                </a:solidFill>
                <a:latin typeface="Constantia" panose="02030602050306030303" pitchFamily="18" charset="0"/>
              </a:rPr>
              <a:t>İnsanlığı tehdit eden meseleler</a:t>
            </a:r>
            <a:endParaRPr sz="2800">
              <a:solidFill>
                <a:srgbClr val="FF0066"/>
              </a:solidFill>
              <a:latin typeface="Constantia" panose="02030602050306030303" pitchFamily="18" charset="0"/>
            </a:endParaRPr>
          </a:p>
          <a:p>
            <a:pPr lvl="1">
              <a:lnSpc>
                <a:spcPct val="90000"/>
              </a:lnSpc>
            </a:pPr>
            <a:r>
              <a:rPr sz="2200">
                <a:latin typeface="Constantia" panose="02030602050306030303" pitchFamily="18" charset="0"/>
              </a:rPr>
              <a:t>Çevresel kirlenme ve küresel ısınma</a:t>
            </a:r>
            <a:endParaRPr sz="2200">
              <a:latin typeface="Constantia" panose="02030602050306030303" pitchFamily="18" charset="0"/>
            </a:endParaRPr>
          </a:p>
          <a:p>
            <a:pPr lvl="1">
              <a:lnSpc>
                <a:spcPct val="90000"/>
              </a:lnSpc>
            </a:pPr>
            <a:r>
              <a:rPr sz="2200">
                <a:latin typeface="Constantia" panose="02030602050306030303" pitchFamily="18" charset="0"/>
              </a:rPr>
              <a:t>Hızla artan dünya nüfusu</a:t>
            </a:r>
            <a:endParaRPr sz="2200">
              <a:latin typeface="Constantia" panose="02030602050306030303" pitchFamily="18" charset="0"/>
            </a:endParaRPr>
          </a:p>
          <a:p>
            <a:pPr lvl="1">
              <a:lnSpc>
                <a:spcPct val="90000"/>
              </a:lnSpc>
            </a:pPr>
            <a:r>
              <a:rPr sz="2200">
                <a:latin typeface="Constantia" panose="02030602050306030303" pitchFamily="18" charset="0"/>
              </a:rPr>
              <a:t>Az gelişmiş ülkelerde kıtlık, yoksulluk ve açlık </a:t>
            </a:r>
            <a:endParaRPr sz="2200">
              <a:latin typeface="Constantia" panose="02030602050306030303" pitchFamily="18" charset="0"/>
            </a:endParaRPr>
          </a:p>
          <a:p>
            <a:pPr lvl="1">
              <a:lnSpc>
                <a:spcPct val="90000"/>
              </a:lnSpc>
            </a:pPr>
            <a:r>
              <a:rPr sz="2200">
                <a:latin typeface="Constantia" panose="02030602050306030303" pitchFamily="18" charset="0"/>
              </a:rPr>
              <a:t>Sosyal ve politik huzursuzluklar, bölgesel savaşlar,</a:t>
            </a:r>
            <a:endParaRPr sz="2200">
              <a:latin typeface="Constantia" panose="02030602050306030303" pitchFamily="18" charset="0"/>
            </a:endParaRPr>
          </a:p>
          <a:p>
            <a:pPr lvl="1">
              <a:lnSpc>
                <a:spcPct val="90000"/>
              </a:lnSpc>
              <a:buNone/>
            </a:pPr>
            <a:r>
              <a:rPr sz="2200">
                <a:latin typeface="Constantia" panose="02030602050306030303" pitchFamily="18" charset="0"/>
              </a:rPr>
              <a:t> göç baskıları</a:t>
            </a:r>
            <a:endParaRPr sz="2200">
              <a:latin typeface="Constantia" panose="02030602050306030303" pitchFamily="18" charset="0"/>
            </a:endParaRPr>
          </a:p>
          <a:p>
            <a:pPr lvl="1">
              <a:lnSpc>
                <a:spcPct val="90000"/>
              </a:lnSpc>
            </a:pPr>
            <a:r>
              <a:rPr sz="2200">
                <a:latin typeface="Constantia" panose="02030602050306030303" pitchFamily="18" charset="0"/>
              </a:rPr>
              <a:t>Zengin ve fakir arasında artan eşitsizlikler</a:t>
            </a:r>
            <a:endParaRPr sz="2200">
              <a:latin typeface="Constantia" panose="02030602050306030303" pitchFamily="18" charset="0"/>
            </a:endParaRPr>
          </a:p>
          <a:p>
            <a:pPr>
              <a:lnSpc>
                <a:spcPct val="90000"/>
              </a:lnSpc>
            </a:pPr>
            <a:r>
              <a:rPr sz="2800">
                <a:solidFill>
                  <a:srgbClr val="FF0066"/>
                </a:solidFill>
                <a:latin typeface="Constantia" panose="02030602050306030303" pitchFamily="18" charset="0"/>
              </a:rPr>
              <a:t>Toplumsal cinsiyet eşitsizliği meseleleri</a:t>
            </a:r>
            <a:endParaRPr sz="2800">
              <a:solidFill>
                <a:srgbClr val="FF0066"/>
              </a:solidFill>
              <a:latin typeface="Constantia" panose="02030602050306030303" pitchFamily="18" charset="0"/>
            </a:endParaRPr>
          </a:p>
          <a:p>
            <a:pPr lvl="1">
              <a:lnSpc>
                <a:spcPct val="90000"/>
              </a:lnSpc>
            </a:pPr>
            <a:r>
              <a:rPr sz="2400">
                <a:latin typeface="Constantia" panose="02030602050306030303" pitchFamily="18" charset="0"/>
              </a:rPr>
              <a:t>Kadının eğitim, istihdam, yoksulluk, yönetime katılım, siyasete katılım vb durumunun düzeltilmesi</a:t>
            </a:r>
            <a:endParaRPr sz="2400">
              <a:latin typeface="Constantia" panose="02030602050306030303" pitchFamily="18" charset="0"/>
            </a:endParaRPr>
          </a:p>
          <a:p>
            <a:pPr lvl="1">
              <a:lnSpc>
                <a:spcPct val="90000"/>
              </a:lnSpc>
            </a:pPr>
            <a:r>
              <a:rPr sz="2400">
                <a:latin typeface="Constantia" panose="02030602050306030303" pitchFamily="18" charset="0"/>
              </a:rPr>
              <a:t>Kadına yönelik şiddetin önlenmesi</a:t>
            </a:r>
            <a:endParaRPr sz="2400">
              <a:latin typeface="Constantia" panose="02030602050306030303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Footer Placeholder 1"/>
          <p:cNvSpPr/>
          <p:nvPr>
            <p:ph type="ftr" sz="quarter" idx="11"/>
          </p:nvPr>
        </p:nvSpPr>
        <p:spPr/>
        <p:txBody>
          <a:bodyPr/>
          <a:p>
            <a:pPr lvl="0"/>
            <a:r>
              <a:rPr lang="tr-TR">
                <a:effectLst>
                  <a:outerShdw blurRad="38100" dist="38100" dir="2700000">
                    <a:srgbClr val="C0C0C0"/>
                  </a:outerShdw>
                </a:effectLst>
              </a:rPr>
              <a:t>Fulya Sarvan, Akdeniz Üniversitesi</a:t>
            </a:r>
            <a:endParaRPr lang="tr-TR">
              <a:effectLst>
                <a:outerShdw blurRad="38100" dist="38100" dir="2700000">
                  <a:srgbClr val="C0C0C0"/>
                </a:outerShdw>
              </a:effectLst>
            </a:endParaRPr>
          </a:p>
        </p:txBody>
      </p:sp>
      <p:sp>
        <p:nvSpPr>
          <p:cNvPr id="60418" name="Title 60417"/>
          <p:cNvSpPr>
            <a:spLocks noGrp="1"/>
          </p:cNvSpPr>
          <p:nvPr>
            <p:ph type="title"/>
          </p:nvPr>
        </p:nvSpPr>
        <p:spPr/>
        <p:txBody>
          <a:bodyPr anchor="ctr" anchorCtr="1"/>
          <a:p>
            <a:r>
              <a:rPr sz="3100" b="1">
                <a:latin typeface="Constantia" panose="02030602050306030303" pitchFamily="18" charset="0"/>
              </a:rPr>
              <a:t>İHTİYAÇ DUYULAN LİDERLİK ANLAYIŞI</a:t>
            </a:r>
            <a:endParaRPr sz="3100" b="1">
              <a:latin typeface="Constantia" panose="02030602050306030303" pitchFamily="18" charset="0"/>
            </a:endParaRPr>
          </a:p>
        </p:txBody>
      </p:sp>
      <p:sp>
        <p:nvSpPr>
          <p:cNvPr id="60419" name="Text Placeholder 60418"/>
          <p:cNvSpPr>
            <a:spLocks noGrp="1"/>
          </p:cNvSpPr>
          <p:nvPr>
            <p:ph type="body" idx="1"/>
          </p:nvPr>
        </p:nvSpPr>
        <p:spPr/>
        <p:txBody>
          <a:bodyPr/>
          <a:p>
            <a:pPr>
              <a:lnSpc>
                <a:spcPct val="90000"/>
              </a:lnSpc>
            </a:pPr>
            <a:r>
              <a:rPr sz="2200">
                <a:latin typeface="Constantia" panose="02030602050306030303" pitchFamily="18" charset="0"/>
              </a:rPr>
              <a:t>İnsan eylemlerinin </a:t>
            </a:r>
            <a:r>
              <a:rPr sz="2200">
                <a:solidFill>
                  <a:srgbClr val="FF0066"/>
                </a:solidFill>
                <a:latin typeface="Constantia" panose="02030602050306030303" pitchFamily="18" charset="0"/>
              </a:rPr>
              <a:t>çevresel sonuçlarını dikkate alan</a:t>
            </a:r>
            <a:endParaRPr sz="2200">
              <a:solidFill>
                <a:srgbClr val="FF0066"/>
              </a:solidFill>
              <a:latin typeface="Constantia" panose="02030602050306030303" pitchFamily="18" charset="0"/>
            </a:endParaRPr>
          </a:p>
          <a:p>
            <a:pPr>
              <a:lnSpc>
                <a:spcPct val="90000"/>
              </a:lnSpc>
            </a:pPr>
            <a:r>
              <a:rPr sz="2200">
                <a:solidFill>
                  <a:srgbClr val="FF0066"/>
                </a:solidFill>
                <a:latin typeface="Constantia" panose="02030602050306030303" pitchFamily="18" charset="0"/>
              </a:rPr>
              <a:t>Dezavantajlı insanların</a:t>
            </a:r>
            <a:r>
              <a:rPr sz="2200">
                <a:latin typeface="Constantia" panose="02030602050306030303" pitchFamily="18" charset="0"/>
              </a:rPr>
              <a:t> sorumluluğunu üstlenen</a:t>
            </a:r>
            <a:endParaRPr sz="2200">
              <a:latin typeface="Constantia" panose="02030602050306030303" pitchFamily="18" charset="0"/>
            </a:endParaRPr>
          </a:p>
          <a:p>
            <a:pPr>
              <a:lnSpc>
                <a:spcPct val="90000"/>
              </a:lnSpc>
            </a:pPr>
            <a:r>
              <a:rPr sz="2200">
                <a:latin typeface="Constantia" panose="02030602050306030303" pitchFamily="18" charset="0"/>
              </a:rPr>
              <a:t>Kontrolü altındaki </a:t>
            </a:r>
            <a:r>
              <a:rPr sz="2200">
                <a:solidFill>
                  <a:srgbClr val="FF0066"/>
                </a:solidFill>
                <a:latin typeface="Constantia" panose="02030602050306030303" pitchFamily="18" charset="0"/>
              </a:rPr>
              <a:t>kaynakların hesabını verebilen</a:t>
            </a:r>
            <a:endParaRPr sz="2200">
              <a:solidFill>
                <a:srgbClr val="FF0066"/>
              </a:solidFill>
              <a:latin typeface="Constantia" panose="02030602050306030303" pitchFamily="18" charset="0"/>
            </a:endParaRPr>
          </a:p>
          <a:p>
            <a:pPr>
              <a:lnSpc>
                <a:spcPct val="90000"/>
              </a:lnSpc>
            </a:pPr>
            <a:r>
              <a:rPr sz="2200">
                <a:latin typeface="Constantia" panose="02030602050306030303" pitchFamily="18" charset="0"/>
              </a:rPr>
              <a:t>Evrensel </a:t>
            </a:r>
            <a:r>
              <a:rPr sz="2200">
                <a:solidFill>
                  <a:srgbClr val="FF0066"/>
                </a:solidFill>
                <a:latin typeface="Constantia" panose="02030602050306030303" pitchFamily="18" charset="0"/>
              </a:rPr>
              <a:t>etik ve insani değerlere bağlılık gösteren</a:t>
            </a:r>
            <a:endParaRPr sz="2200">
              <a:solidFill>
                <a:srgbClr val="FF0066"/>
              </a:solidFill>
              <a:latin typeface="Constantia" panose="02030602050306030303" pitchFamily="18" charset="0"/>
            </a:endParaRPr>
          </a:p>
          <a:p>
            <a:pPr>
              <a:lnSpc>
                <a:spcPct val="90000"/>
              </a:lnSpc>
            </a:pPr>
            <a:r>
              <a:rPr sz="2200">
                <a:latin typeface="Constantia" panose="02030602050306030303" pitchFamily="18" charset="0"/>
              </a:rPr>
              <a:t>Başkalarının ihtiyaçlarına </a:t>
            </a:r>
            <a:r>
              <a:rPr sz="2200">
                <a:solidFill>
                  <a:srgbClr val="FF0066"/>
                </a:solidFill>
                <a:latin typeface="Constantia" panose="02030602050306030303" pitchFamily="18" charset="0"/>
              </a:rPr>
              <a:t>hizmet etmeye adanmış</a:t>
            </a:r>
            <a:r>
              <a:rPr sz="2200">
                <a:latin typeface="Constantia" panose="02030602050306030303" pitchFamily="18" charset="0"/>
              </a:rPr>
              <a:t> bir liderlik rolü benimseyen</a:t>
            </a:r>
            <a:endParaRPr sz="2200">
              <a:latin typeface="Constantia" panose="02030602050306030303" pitchFamily="18" charset="0"/>
            </a:endParaRPr>
          </a:p>
          <a:p>
            <a:pPr>
              <a:lnSpc>
                <a:spcPct val="90000"/>
              </a:lnSpc>
            </a:pPr>
            <a:r>
              <a:rPr sz="2200">
                <a:latin typeface="Constantia" panose="02030602050306030303" pitchFamily="18" charset="0"/>
              </a:rPr>
              <a:t>İnsanlarla </a:t>
            </a:r>
            <a:r>
              <a:rPr sz="2200">
                <a:solidFill>
                  <a:srgbClr val="FF0066"/>
                </a:solidFill>
                <a:latin typeface="Constantia" panose="02030602050306030303" pitchFamily="18" charset="0"/>
              </a:rPr>
              <a:t>açık, destekleyici ve anlayışlı</a:t>
            </a:r>
            <a:r>
              <a:rPr sz="2200">
                <a:latin typeface="Constantia" panose="02030602050306030303" pitchFamily="18" charset="0"/>
              </a:rPr>
              <a:t> bir iletişim geliştiren</a:t>
            </a:r>
            <a:endParaRPr sz="2200">
              <a:latin typeface="Constantia" panose="02030602050306030303" pitchFamily="18" charset="0"/>
            </a:endParaRPr>
          </a:p>
          <a:p>
            <a:pPr>
              <a:lnSpc>
                <a:spcPct val="90000"/>
              </a:lnSpc>
            </a:pPr>
            <a:r>
              <a:rPr sz="2200">
                <a:latin typeface="Constantia" panose="02030602050306030303" pitchFamily="18" charset="0"/>
              </a:rPr>
              <a:t>Gücü elinde toplamaktansa </a:t>
            </a:r>
            <a:r>
              <a:rPr sz="2200">
                <a:solidFill>
                  <a:srgbClr val="FF0066"/>
                </a:solidFill>
                <a:latin typeface="Constantia" panose="02030602050306030303" pitchFamily="18" charset="0"/>
              </a:rPr>
              <a:t>çalışanların güçlendirildiği bir ortam</a:t>
            </a:r>
            <a:r>
              <a:rPr sz="2200">
                <a:latin typeface="Constantia" panose="02030602050306030303" pitchFamily="18" charset="0"/>
              </a:rPr>
              <a:t> yaratan </a:t>
            </a:r>
            <a:endParaRPr sz="2200">
              <a:latin typeface="Constantia" panose="02030602050306030303" pitchFamily="18" charset="0"/>
            </a:endParaRPr>
          </a:p>
          <a:p>
            <a:pPr>
              <a:lnSpc>
                <a:spcPct val="90000"/>
              </a:lnSpc>
            </a:pPr>
            <a:r>
              <a:rPr sz="2200">
                <a:solidFill>
                  <a:srgbClr val="FF0066"/>
                </a:solidFill>
                <a:latin typeface="Constantia" panose="02030602050306030303" pitchFamily="18" charset="0"/>
              </a:rPr>
              <a:t>Ortak vizyon ve değerler</a:t>
            </a:r>
            <a:r>
              <a:rPr sz="2200">
                <a:latin typeface="Constantia" panose="02030602050306030303" pitchFamily="18" charset="0"/>
              </a:rPr>
              <a:t> yaratarak izleyicilerinin güven, bağlılık ve potansiyel yeteneklerini harekete geçirebilen</a:t>
            </a:r>
            <a:endParaRPr sz="2200">
              <a:latin typeface="Constantia" panose="02030602050306030303" pitchFamily="18" charset="0"/>
            </a:endParaRPr>
          </a:p>
          <a:p>
            <a:pPr algn="ctr">
              <a:lnSpc>
                <a:spcPct val="90000"/>
              </a:lnSpc>
              <a:buNone/>
            </a:pPr>
            <a:r>
              <a:rPr sz="2400" i="1">
                <a:solidFill>
                  <a:srgbClr val="FF0066"/>
                </a:solidFill>
                <a:latin typeface="Constantia" panose="02030602050306030303" pitchFamily="18" charset="0"/>
              </a:rPr>
              <a:t>	BARIŞÇI, YAPICI LİDERLERE İHTİYACIMIZ VAR</a:t>
            </a:r>
            <a:endParaRPr sz="2400" i="1">
              <a:solidFill>
                <a:srgbClr val="FF0066"/>
              </a:solidFill>
              <a:latin typeface="Constantia" panose="02030602050306030303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Footer Placeholder 1"/>
          <p:cNvSpPr/>
          <p:nvPr>
            <p:ph type="ftr" sz="quarter" idx="11"/>
          </p:nvPr>
        </p:nvSpPr>
        <p:spPr/>
        <p:txBody>
          <a:bodyPr/>
          <a:p>
            <a:pPr lvl="0"/>
            <a:r>
              <a:rPr lang="tr-TR">
                <a:effectLst>
                  <a:outerShdw blurRad="38100" dist="38100" dir="2700000">
                    <a:srgbClr val="C0C0C0"/>
                  </a:outerShdw>
                </a:effectLst>
              </a:rPr>
              <a:t>Fulya Sarvan, Akdeniz Üniversitesi</a:t>
            </a:r>
            <a:endParaRPr lang="tr-TR">
              <a:effectLst>
                <a:outerShdw blurRad="38100" dist="38100" dir="2700000">
                  <a:srgbClr val="C0C0C0"/>
                </a:outerShdw>
              </a:effectLst>
            </a:endParaRPr>
          </a:p>
        </p:txBody>
      </p:sp>
      <p:sp>
        <p:nvSpPr>
          <p:cNvPr id="16386" name="Rectangle 2"/>
          <p:cNvSpPr>
            <a:spLocks noGrp="1"/>
          </p:cNvSpPr>
          <p:nvPr>
            <p:ph type="title" idx="4294967295"/>
          </p:nvPr>
        </p:nvSpPr>
        <p:spPr>
          <a:xfrm>
            <a:off x="457200" y="277813"/>
            <a:ext cx="8229600" cy="1065212"/>
          </a:xfrm>
        </p:spPr>
        <p:txBody>
          <a:bodyPr vert="horz" wrap="square" lIns="0" tIns="45720" rIns="0" bIns="0" anchor="b" anchorCtr="0"/>
          <a:p>
            <a:r>
              <a:rPr sz="3100" b="1">
                <a:latin typeface="Constantia" panose="02030602050306030303" pitchFamily="18" charset="0"/>
              </a:rPr>
              <a:t>KADIN LİDERLİĞİ ÜZERİNE ARAŞTIRMA SONUÇLARI</a:t>
            </a:r>
            <a:endParaRPr sz="3100" b="1">
              <a:latin typeface="Constantia" panose="02030602050306030303" pitchFamily="18" charset="0"/>
            </a:endParaRPr>
          </a:p>
        </p:txBody>
      </p:sp>
      <p:sp>
        <p:nvSpPr>
          <p:cNvPr id="16387" name="Rectangle 3"/>
          <p:cNvSpPr>
            <a:spLocks noGrp="1"/>
          </p:cNvSpPr>
          <p:nvPr>
            <p:ph type="body" idx="4294967295"/>
          </p:nvPr>
        </p:nvSpPr>
        <p:spPr/>
        <p:txBody>
          <a:bodyPr vert="horz" wrap="square" lIns="91440" tIns="45720" rIns="91440" bIns="45720" anchor="t" anchorCtr="0"/>
          <a:p>
            <a:pPr marL="273050" indent="-273050"/>
            <a:r>
              <a:rPr sz="2400">
                <a:latin typeface="Constantia" panose="02030602050306030303" pitchFamily="18" charset="0"/>
              </a:rPr>
              <a:t>“</a:t>
            </a:r>
            <a:r>
              <a:rPr sz="2400">
                <a:solidFill>
                  <a:srgbClr val="FF0066"/>
                </a:solidFill>
                <a:latin typeface="Constantia" panose="02030602050306030303" pitchFamily="18" charset="0"/>
              </a:rPr>
              <a:t>Kadınlar daha katılımcı ve demokratik bir tarz</a:t>
            </a:r>
            <a:r>
              <a:rPr sz="2400">
                <a:latin typeface="Constantia" panose="02030602050306030303" pitchFamily="18" charset="0"/>
              </a:rPr>
              <a:t> gösterirken, erkekler daha yönlendirici ve </a:t>
            </a:r>
            <a:r>
              <a:rPr sz="2400" err="1">
                <a:latin typeface="Constantia" panose="02030602050306030303" pitchFamily="18" charset="0"/>
              </a:rPr>
              <a:t>otokratik</a:t>
            </a:r>
            <a:r>
              <a:rPr sz="2400">
                <a:latin typeface="Constantia" panose="02030602050306030303" pitchFamily="18" charset="0"/>
              </a:rPr>
              <a:t> bir tarz  göstermişlerdir” (</a:t>
            </a:r>
            <a:r>
              <a:rPr sz="2400" err="1">
                <a:latin typeface="Constantia" panose="02030602050306030303" pitchFamily="18" charset="0"/>
              </a:rPr>
              <a:t>Eagly</a:t>
            </a:r>
            <a:r>
              <a:rPr sz="2400">
                <a:latin typeface="Constantia" panose="02030602050306030303" pitchFamily="18" charset="0"/>
              </a:rPr>
              <a:t> </a:t>
            </a:r>
            <a:r>
              <a:rPr sz="2400" err="1">
                <a:latin typeface="Constantia" panose="02030602050306030303" pitchFamily="18" charset="0"/>
              </a:rPr>
              <a:t>and</a:t>
            </a:r>
            <a:r>
              <a:rPr sz="2400">
                <a:latin typeface="Constantia" panose="02030602050306030303" pitchFamily="18" charset="0"/>
              </a:rPr>
              <a:t> Johnson, 1990).</a:t>
            </a:r>
            <a:endParaRPr sz="2400">
              <a:latin typeface="Constantia" panose="02030602050306030303" pitchFamily="18" charset="0"/>
            </a:endParaRPr>
          </a:p>
          <a:p>
            <a:pPr marL="273050" indent="-273050"/>
            <a:r>
              <a:rPr sz="2400">
                <a:latin typeface="Constantia" panose="02030602050306030303" pitchFamily="18" charset="0"/>
              </a:rPr>
              <a:t>“ Kadınlar grup olarak erkeklerle karşılaştırıldıklarında </a:t>
            </a:r>
            <a:r>
              <a:rPr sz="2400">
                <a:solidFill>
                  <a:srgbClr val="FF0066"/>
                </a:solidFill>
                <a:latin typeface="Constantia" panose="02030602050306030303" pitchFamily="18" charset="0"/>
              </a:rPr>
              <a:t>dostça, nazik, diğer insanlarla ilgili, kendilerini ifade edebilen ve sosyal duyarlılığa sahip</a:t>
            </a:r>
            <a:r>
              <a:rPr sz="2400">
                <a:latin typeface="Constantia" panose="02030602050306030303" pitchFamily="18" charset="0"/>
              </a:rPr>
              <a:t> olarak tarif edilmektedir” (</a:t>
            </a:r>
            <a:r>
              <a:rPr sz="2400" err="1">
                <a:latin typeface="Constantia" panose="02030602050306030303" pitchFamily="18" charset="0"/>
              </a:rPr>
              <a:t>Eagly</a:t>
            </a:r>
            <a:r>
              <a:rPr sz="2400">
                <a:latin typeface="Constantia" panose="02030602050306030303" pitchFamily="18" charset="0"/>
              </a:rPr>
              <a:t> </a:t>
            </a:r>
            <a:r>
              <a:rPr sz="2400" err="1">
                <a:latin typeface="Constantia" panose="02030602050306030303" pitchFamily="18" charset="0"/>
              </a:rPr>
              <a:t>and</a:t>
            </a:r>
            <a:r>
              <a:rPr sz="2400">
                <a:latin typeface="Constantia" panose="02030602050306030303" pitchFamily="18" charset="0"/>
              </a:rPr>
              <a:t> Johnson, 1990, p. 235). </a:t>
            </a:r>
            <a:endParaRPr sz="2400">
              <a:latin typeface="Constantia" panose="02030602050306030303" pitchFamily="18" charset="0"/>
            </a:endParaRPr>
          </a:p>
          <a:p>
            <a:pPr marL="273050" indent="-273050"/>
            <a:r>
              <a:rPr sz="2400">
                <a:latin typeface="Constantia" panose="02030602050306030303" pitchFamily="18" charset="0"/>
              </a:rPr>
              <a:t>“Kadınların erkeklerden </a:t>
            </a:r>
            <a:r>
              <a:rPr sz="2400">
                <a:solidFill>
                  <a:srgbClr val="FF0066"/>
                </a:solidFill>
                <a:latin typeface="Constantia" panose="02030602050306030303" pitchFamily="18" charset="0"/>
              </a:rPr>
              <a:t>daha sıklıkla sosyal liderler olarak ortaya çıktıkları</a:t>
            </a:r>
            <a:r>
              <a:rPr sz="2400">
                <a:latin typeface="Constantia" panose="02030602050306030303" pitchFamily="18" charset="0"/>
              </a:rPr>
              <a:t>, … diğer üyelerle </a:t>
            </a:r>
            <a:r>
              <a:rPr sz="2400">
                <a:solidFill>
                  <a:srgbClr val="FF0066"/>
                </a:solidFill>
                <a:latin typeface="Constantia" panose="02030602050306030303" pitchFamily="18" charset="0"/>
              </a:rPr>
              <a:t>görüş birliğine ve dayanışmaya yatkın liderlik</a:t>
            </a:r>
            <a:r>
              <a:rPr sz="2400">
                <a:latin typeface="Constantia" panose="02030602050306030303" pitchFamily="18" charset="0"/>
              </a:rPr>
              <a:t> davranışlarını daha sık sergiledikleri bulunmuştur” (</a:t>
            </a:r>
            <a:r>
              <a:rPr sz="2400" err="1">
                <a:latin typeface="Constantia" panose="02030602050306030303" pitchFamily="18" charset="0"/>
              </a:rPr>
              <a:t>Eagly</a:t>
            </a:r>
            <a:r>
              <a:rPr sz="2400">
                <a:latin typeface="Constantia" panose="02030602050306030303" pitchFamily="18" charset="0"/>
              </a:rPr>
              <a:t> </a:t>
            </a:r>
            <a:r>
              <a:rPr sz="2400" err="1">
                <a:latin typeface="Constantia" panose="02030602050306030303" pitchFamily="18" charset="0"/>
              </a:rPr>
              <a:t>and</a:t>
            </a:r>
            <a:r>
              <a:rPr sz="2400">
                <a:latin typeface="Constantia" panose="02030602050306030303" pitchFamily="18" charset="0"/>
              </a:rPr>
              <a:t> </a:t>
            </a:r>
            <a:r>
              <a:rPr sz="2400" err="1">
                <a:latin typeface="Constantia" panose="02030602050306030303" pitchFamily="18" charset="0"/>
              </a:rPr>
              <a:t>Karau</a:t>
            </a:r>
            <a:r>
              <a:rPr sz="2400">
                <a:latin typeface="Constantia" panose="02030602050306030303" pitchFamily="18" charset="0"/>
              </a:rPr>
              <a:t>,1991).</a:t>
            </a:r>
            <a:endParaRPr sz="2400">
              <a:latin typeface="Constantia" panose="02030602050306030303" pitchFamily="18" charset="0"/>
            </a:endParaRPr>
          </a:p>
        </p:txBody>
      </p:sp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Footer Placeholder 1"/>
          <p:cNvSpPr/>
          <p:nvPr>
            <p:ph type="ftr" sz="quarter" idx="11"/>
          </p:nvPr>
        </p:nvSpPr>
        <p:spPr/>
        <p:txBody>
          <a:bodyPr/>
          <a:p>
            <a:pPr lvl="0"/>
            <a:r>
              <a:rPr lang="tr-TR">
                <a:effectLst>
                  <a:outerShdw blurRad="38100" dist="38100" dir="2700000">
                    <a:srgbClr val="C0C0C0"/>
                  </a:outerShdw>
                </a:effectLst>
              </a:rPr>
              <a:t>Fulya Sarvan, Akdeniz Üniversitesi</a:t>
            </a:r>
            <a:endParaRPr lang="tr-TR">
              <a:effectLst>
                <a:outerShdw blurRad="38100" dist="38100" dir="2700000">
                  <a:srgbClr val="C0C0C0"/>
                </a:outerShdw>
              </a:effectLst>
            </a:endParaRPr>
          </a:p>
        </p:txBody>
      </p:sp>
      <p:sp>
        <p:nvSpPr>
          <p:cNvPr id="17410" name="Rectangle 2"/>
          <p:cNvSpPr>
            <a:spLocks noGrp="1"/>
          </p:cNvSpPr>
          <p:nvPr>
            <p:ph type="title" idx="4294967295"/>
          </p:nvPr>
        </p:nvSpPr>
        <p:spPr/>
        <p:txBody>
          <a:bodyPr vert="horz" wrap="square" lIns="0" tIns="45720" rIns="0" bIns="0" anchor="b" anchorCtr="0"/>
          <a:p>
            <a:r>
              <a:rPr sz="3100" b="1">
                <a:latin typeface="Constantia" panose="02030602050306030303" pitchFamily="18" charset="0"/>
              </a:rPr>
              <a:t>KADIN LİDERLİĞİ ÜZERİNE ARAŞTIRMA SONUÇLARI</a:t>
            </a:r>
            <a:endParaRPr sz="3100" b="1">
              <a:latin typeface="Constantia" panose="02030602050306030303" pitchFamily="18" charset="0"/>
            </a:endParaRPr>
          </a:p>
        </p:txBody>
      </p:sp>
      <p:sp>
        <p:nvSpPr>
          <p:cNvPr id="17411" name="Rectangle 3"/>
          <p:cNvSpPr>
            <a:spLocks noGrp="1"/>
          </p:cNvSpPr>
          <p:nvPr>
            <p:ph type="body" idx="4294967295"/>
          </p:nvPr>
        </p:nvSpPr>
        <p:spPr/>
        <p:txBody>
          <a:bodyPr vert="horz" wrap="square" lIns="91440" tIns="45720" rIns="91440" bIns="45720" anchor="t" anchorCtr="0"/>
          <a:p>
            <a:pPr marL="273050" indent="-273050"/>
            <a:r>
              <a:rPr sz="2400">
                <a:latin typeface="Constantia" panose="02030602050306030303" pitchFamily="18" charset="0"/>
              </a:rPr>
              <a:t>Kadınlar </a:t>
            </a:r>
            <a:r>
              <a:rPr sz="2400">
                <a:solidFill>
                  <a:srgbClr val="FF0066"/>
                </a:solidFill>
                <a:latin typeface="Constantia" panose="02030602050306030303" pitchFamily="18" charset="0"/>
              </a:rPr>
              <a:t>duygusal zeka testlerinde</a:t>
            </a:r>
            <a:r>
              <a:rPr sz="2400">
                <a:latin typeface="Constantia" panose="02030602050306030303" pitchFamily="18" charset="0"/>
              </a:rPr>
              <a:t> erkeklerden </a:t>
            </a:r>
            <a:r>
              <a:rPr sz="2400">
                <a:solidFill>
                  <a:srgbClr val="FF0066"/>
                </a:solidFill>
                <a:latin typeface="Constantia" panose="02030602050306030303" pitchFamily="18" charset="0"/>
              </a:rPr>
              <a:t>daha yüksek puanlar</a:t>
            </a:r>
            <a:r>
              <a:rPr sz="2400">
                <a:latin typeface="Constantia" panose="02030602050306030303" pitchFamily="18" charset="0"/>
              </a:rPr>
              <a:t> almışlardır (</a:t>
            </a:r>
            <a:r>
              <a:rPr sz="2400" err="1">
                <a:latin typeface="Constantia" panose="02030602050306030303" pitchFamily="18" charset="0"/>
              </a:rPr>
              <a:t>Mayer</a:t>
            </a:r>
            <a:r>
              <a:rPr sz="2400">
                <a:latin typeface="Constantia" panose="02030602050306030303" pitchFamily="18" charset="0"/>
              </a:rPr>
              <a:t>, </a:t>
            </a:r>
            <a:r>
              <a:rPr sz="2400" err="1">
                <a:latin typeface="Constantia" panose="02030602050306030303" pitchFamily="18" charset="0"/>
              </a:rPr>
              <a:t>Caruso</a:t>
            </a:r>
            <a:r>
              <a:rPr sz="2400">
                <a:latin typeface="Constantia" panose="02030602050306030303" pitchFamily="18" charset="0"/>
              </a:rPr>
              <a:t> </a:t>
            </a:r>
            <a:r>
              <a:rPr sz="2400" err="1">
                <a:latin typeface="Constantia" panose="02030602050306030303" pitchFamily="18" charset="0"/>
              </a:rPr>
              <a:t>and</a:t>
            </a:r>
            <a:r>
              <a:rPr sz="2400">
                <a:latin typeface="Constantia" panose="02030602050306030303" pitchFamily="18" charset="0"/>
              </a:rPr>
              <a:t> </a:t>
            </a:r>
            <a:r>
              <a:rPr sz="2400" err="1">
                <a:latin typeface="Constantia" panose="02030602050306030303" pitchFamily="18" charset="0"/>
              </a:rPr>
              <a:t>Salovey</a:t>
            </a:r>
            <a:r>
              <a:rPr sz="2400">
                <a:latin typeface="Constantia" panose="02030602050306030303" pitchFamily="18" charset="0"/>
              </a:rPr>
              <a:t>, 1999).</a:t>
            </a:r>
            <a:endParaRPr sz="2400">
              <a:latin typeface="Constantia" panose="02030602050306030303" pitchFamily="18" charset="0"/>
            </a:endParaRPr>
          </a:p>
          <a:p>
            <a:pPr marL="273050" indent="-273050"/>
            <a:r>
              <a:rPr sz="2400">
                <a:solidFill>
                  <a:srgbClr val="FF0066"/>
                </a:solidFill>
                <a:latin typeface="Constantia" panose="02030602050306030303" pitchFamily="18" charset="0"/>
              </a:rPr>
              <a:t>Dönüştürücü liderlik</a:t>
            </a:r>
            <a:r>
              <a:rPr sz="2400">
                <a:latin typeface="Constantia" panose="02030602050306030303" pitchFamily="18" charset="0"/>
              </a:rPr>
              <a:t>, başkalarını düşünme, koruma ve kollama gibi özelliklerin ön plana çıktığı yeni bir liderlik tarzı olarak çağdaş kurumların özlediği bir liderlik tarzıdır. </a:t>
            </a:r>
            <a:endParaRPr sz="2400">
              <a:latin typeface="Constantia" panose="02030602050306030303" pitchFamily="18" charset="0"/>
            </a:endParaRPr>
          </a:p>
          <a:p>
            <a:pPr marL="273050" indent="-273050"/>
            <a:r>
              <a:rPr sz="2400">
                <a:latin typeface="Constantia" panose="02030602050306030303" pitchFamily="18" charset="0"/>
              </a:rPr>
              <a:t>Kadınlar </a:t>
            </a:r>
            <a:r>
              <a:rPr sz="2400">
                <a:solidFill>
                  <a:srgbClr val="FF0066"/>
                </a:solidFill>
                <a:latin typeface="Constantia" panose="02030602050306030303" pitchFamily="18" charset="0"/>
              </a:rPr>
              <a:t>dönüştürücü liderlik</a:t>
            </a:r>
            <a:r>
              <a:rPr sz="2400">
                <a:latin typeface="Constantia" panose="02030602050306030303" pitchFamily="18" charset="0"/>
              </a:rPr>
              <a:t> ölçeklerinde erkeklerden </a:t>
            </a:r>
            <a:r>
              <a:rPr sz="2400">
                <a:solidFill>
                  <a:srgbClr val="FF0066"/>
                </a:solidFill>
                <a:latin typeface="Constantia" panose="02030602050306030303" pitchFamily="18" charset="0"/>
              </a:rPr>
              <a:t>daha yüksek puanlar</a:t>
            </a:r>
            <a:r>
              <a:rPr sz="2400">
                <a:latin typeface="Constantia" panose="02030602050306030303" pitchFamily="18" charset="0"/>
              </a:rPr>
              <a:t> almaktadır (</a:t>
            </a:r>
            <a:r>
              <a:rPr sz="2400" err="1">
                <a:latin typeface="Constantia" panose="02030602050306030303" pitchFamily="18" charset="0"/>
              </a:rPr>
              <a:t>Mandell</a:t>
            </a:r>
            <a:r>
              <a:rPr sz="2400">
                <a:latin typeface="Constantia" panose="02030602050306030303" pitchFamily="18" charset="0"/>
              </a:rPr>
              <a:t> </a:t>
            </a:r>
            <a:r>
              <a:rPr sz="2400" err="1">
                <a:latin typeface="Constantia" panose="02030602050306030303" pitchFamily="18" charset="0"/>
              </a:rPr>
              <a:t>and</a:t>
            </a:r>
            <a:r>
              <a:rPr sz="2400">
                <a:latin typeface="Constantia" panose="02030602050306030303" pitchFamily="18" charset="0"/>
              </a:rPr>
              <a:t> </a:t>
            </a:r>
            <a:r>
              <a:rPr sz="2400" err="1">
                <a:latin typeface="Constantia" panose="02030602050306030303" pitchFamily="18" charset="0"/>
              </a:rPr>
              <a:t>Pherwani</a:t>
            </a:r>
            <a:r>
              <a:rPr sz="2400">
                <a:latin typeface="Constantia" panose="02030602050306030303" pitchFamily="18" charset="0"/>
              </a:rPr>
              <a:t>, 2003). </a:t>
            </a:r>
            <a:endParaRPr sz="2400">
              <a:latin typeface="Constantia" panose="02030602050306030303" pitchFamily="18" charset="0"/>
            </a:endParaRPr>
          </a:p>
          <a:p>
            <a:pPr marL="273050" indent="-273050"/>
            <a:endParaRPr sz="2400">
              <a:latin typeface="Constantia" panose="02030602050306030303" pitchFamily="18" charset="0"/>
            </a:endParaRPr>
          </a:p>
        </p:txBody>
      </p:sp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Footer Placeholder 1"/>
          <p:cNvSpPr/>
          <p:nvPr>
            <p:ph type="ftr" sz="quarter" idx="11"/>
          </p:nvPr>
        </p:nvSpPr>
        <p:spPr/>
        <p:txBody>
          <a:bodyPr/>
          <a:p>
            <a:pPr lvl="0"/>
            <a:r>
              <a:rPr lang="tr-TR">
                <a:effectLst>
                  <a:outerShdw blurRad="38100" dist="38100" dir="2700000">
                    <a:srgbClr val="C0C0C0"/>
                  </a:outerShdw>
                </a:effectLst>
              </a:rPr>
              <a:t>Fulya Sarvan, Akdeniz Üniversitesi</a:t>
            </a:r>
            <a:endParaRPr lang="tr-TR">
              <a:effectLst>
                <a:outerShdw blurRad="38100" dist="38100" dir="2700000">
                  <a:srgbClr val="C0C0C0"/>
                </a:outerShdw>
              </a:effectLst>
            </a:endParaRPr>
          </a:p>
        </p:txBody>
      </p:sp>
      <p:sp>
        <p:nvSpPr>
          <p:cNvPr id="20482" name="Rectangle 2"/>
          <p:cNvSpPr>
            <a:spLocks noGrp="1"/>
          </p:cNvSpPr>
          <p:nvPr>
            <p:ph type="title" idx="4294967295"/>
          </p:nvPr>
        </p:nvSpPr>
        <p:spPr/>
        <p:txBody>
          <a:bodyPr vert="horz" wrap="square" lIns="0" tIns="45720" rIns="0" bIns="0" anchor="b" anchorCtr="0"/>
          <a:p>
            <a:r>
              <a:rPr sz="3100" b="1">
                <a:latin typeface="Constantia" panose="02030602050306030303" pitchFamily="18" charset="0"/>
              </a:rPr>
              <a:t>KADIN LİDERLİĞİ İLE İLGİLİ KENDİ GÖZLEMLERİM</a:t>
            </a:r>
            <a:endParaRPr sz="3100" b="1">
              <a:latin typeface="Constantia" panose="02030602050306030303" pitchFamily="18" charset="0"/>
            </a:endParaRPr>
          </a:p>
        </p:txBody>
      </p:sp>
      <p:sp>
        <p:nvSpPr>
          <p:cNvPr id="20483" name="Rectangle 3"/>
          <p:cNvSpPr>
            <a:spLocks noGrp="1"/>
          </p:cNvSpPr>
          <p:nvPr>
            <p:ph type="body" idx="4294967295"/>
          </p:nvPr>
        </p:nvSpPr>
        <p:spPr/>
        <p:txBody>
          <a:bodyPr vert="horz" wrap="square" lIns="91440" tIns="45720" rIns="91440" bIns="45720" anchor="t" anchorCtr="0"/>
          <a:p>
            <a:pPr marL="273050" indent="-273050"/>
            <a:r>
              <a:rPr sz="2400">
                <a:solidFill>
                  <a:srgbClr val="FF0066"/>
                </a:solidFill>
                <a:latin typeface="Constantia" panose="02030602050306030303" pitchFamily="18" charset="0"/>
              </a:rPr>
              <a:t>İnsani meseleler</a:t>
            </a:r>
            <a:r>
              <a:rPr sz="2400">
                <a:latin typeface="Constantia" panose="02030602050306030303" pitchFamily="18" charset="0"/>
              </a:rPr>
              <a:t> için mücadele veren sivil toplum örgütlerinde </a:t>
            </a:r>
            <a:r>
              <a:rPr sz="2400">
                <a:solidFill>
                  <a:srgbClr val="FF0066"/>
                </a:solidFill>
                <a:latin typeface="Constantia" panose="02030602050306030303" pitchFamily="18" charset="0"/>
              </a:rPr>
              <a:t>çok sayıda kadın liderlik</a:t>
            </a:r>
            <a:r>
              <a:rPr sz="2400">
                <a:latin typeface="Constantia" panose="02030602050306030303" pitchFamily="18" charset="0"/>
              </a:rPr>
              <a:t> yapmaktadır</a:t>
            </a:r>
            <a:endParaRPr sz="2400">
              <a:latin typeface="Constantia" panose="02030602050306030303" pitchFamily="18" charset="0"/>
            </a:endParaRPr>
          </a:p>
          <a:p>
            <a:pPr marL="273050" indent="-273050"/>
            <a:r>
              <a:rPr sz="2400">
                <a:latin typeface="Constantia" panose="02030602050306030303" pitchFamily="18" charset="0"/>
              </a:rPr>
              <a:t>Kadınların </a:t>
            </a:r>
            <a:r>
              <a:rPr sz="2400">
                <a:solidFill>
                  <a:srgbClr val="FF0066"/>
                </a:solidFill>
                <a:latin typeface="Constantia" panose="02030602050306030303" pitchFamily="18" charset="0"/>
              </a:rPr>
              <a:t>evrensel ahlaki ve manevi değerlere uygun hareket etme eğilimleri</a:t>
            </a:r>
            <a:r>
              <a:rPr sz="2400">
                <a:latin typeface="Constantia" panose="02030602050306030303" pitchFamily="18" charset="0"/>
              </a:rPr>
              <a:t> daha güçlüdür</a:t>
            </a:r>
            <a:endParaRPr sz="2400">
              <a:latin typeface="Constantia" panose="02030602050306030303" pitchFamily="18" charset="0"/>
            </a:endParaRPr>
          </a:p>
          <a:p>
            <a:pPr marL="273050" indent="-273050"/>
            <a:r>
              <a:rPr sz="2400">
                <a:latin typeface="Constantia" panose="02030602050306030303" pitchFamily="18" charset="0"/>
              </a:rPr>
              <a:t>Kadınlar yeni tipte organizasyonların ihtiyaç duyduğu </a:t>
            </a:r>
            <a:r>
              <a:rPr sz="2400">
                <a:solidFill>
                  <a:srgbClr val="FF0066"/>
                </a:solidFill>
                <a:latin typeface="Constantia" panose="02030602050306030303" pitchFamily="18" charset="0"/>
              </a:rPr>
              <a:t>“hizmete adanmış yönetici</a:t>
            </a:r>
            <a:r>
              <a:rPr sz="2400">
                <a:latin typeface="Constantia" panose="02030602050306030303" pitchFamily="18" charset="0"/>
              </a:rPr>
              <a:t>” rolünü daha kolay benimsemektedir</a:t>
            </a:r>
            <a:endParaRPr sz="2400">
              <a:latin typeface="Constantia" panose="02030602050306030303" pitchFamily="18" charset="0"/>
            </a:endParaRPr>
          </a:p>
          <a:p>
            <a:pPr marL="273050" indent="-273050"/>
            <a:r>
              <a:rPr sz="2400">
                <a:latin typeface="Constantia" panose="02030602050306030303" pitchFamily="18" charset="0"/>
              </a:rPr>
              <a:t>Kadınların “koruyucu/kollayıcı” doğaları onları beşeri ve maddi </a:t>
            </a:r>
            <a:r>
              <a:rPr sz="2400">
                <a:solidFill>
                  <a:srgbClr val="FF0066"/>
                </a:solidFill>
                <a:latin typeface="Constantia" panose="02030602050306030303" pitchFamily="18" charset="0"/>
              </a:rPr>
              <a:t>kaynakların daha güvenle emanet edilebileceği</a:t>
            </a:r>
            <a:r>
              <a:rPr sz="2400">
                <a:latin typeface="Constantia" panose="02030602050306030303" pitchFamily="18" charset="0"/>
              </a:rPr>
              <a:t> liderler yapmaktadır</a:t>
            </a:r>
            <a:endParaRPr sz="2400">
              <a:latin typeface="Constantia" panose="02030602050306030303" pitchFamily="18" charset="0"/>
            </a:endParaRPr>
          </a:p>
          <a:p>
            <a:pPr marL="273050" indent="-273050"/>
            <a:r>
              <a:rPr sz="2400">
                <a:latin typeface="Constantia" panose="02030602050306030303" pitchFamily="18" charset="0"/>
              </a:rPr>
              <a:t>Kadınların kişisel güç uğruna bilgi saklama ve </a:t>
            </a:r>
            <a:r>
              <a:rPr sz="2400">
                <a:solidFill>
                  <a:srgbClr val="FF0066"/>
                </a:solidFill>
                <a:latin typeface="Constantia" panose="02030602050306030303" pitchFamily="18" charset="0"/>
              </a:rPr>
              <a:t>politik oyunlara girişme olasılıkları daha zayıftır</a:t>
            </a:r>
            <a:endParaRPr sz="2400">
              <a:solidFill>
                <a:srgbClr val="FF0066"/>
              </a:solidFill>
              <a:latin typeface="Constantia" panose="02030602050306030303" pitchFamily="18" charset="0"/>
            </a:endParaRPr>
          </a:p>
          <a:p>
            <a:pPr marL="273050" indent="-273050"/>
            <a:endParaRPr sz="2400">
              <a:latin typeface="Constantia" panose="02030602050306030303" pitchFamily="18" charset="0"/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Footer Placeholder 1"/>
          <p:cNvSpPr/>
          <p:nvPr>
            <p:ph type="ftr" sz="quarter" idx="11"/>
          </p:nvPr>
        </p:nvSpPr>
        <p:spPr/>
        <p:txBody>
          <a:bodyPr/>
          <a:p>
            <a:pPr lvl="0"/>
            <a:r>
              <a:rPr lang="tr-TR">
                <a:effectLst>
                  <a:outerShdw blurRad="38100" dist="38100" dir="2700000">
                    <a:srgbClr val="C0C0C0"/>
                  </a:outerShdw>
                </a:effectLst>
              </a:rPr>
              <a:t>Fulya Sarvan, Akdeniz Üniversitesi</a:t>
            </a:r>
            <a:endParaRPr lang="tr-TR">
              <a:effectLst>
                <a:outerShdw blurRad="38100" dist="38100" dir="2700000">
                  <a:srgbClr val="C0C0C0"/>
                </a:outerShdw>
              </a:effectLst>
            </a:endParaRPr>
          </a:p>
        </p:txBody>
      </p:sp>
      <p:sp>
        <p:nvSpPr>
          <p:cNvPr id="5122" name="Rectangle 2"/>
          <p:cNvSpPr>
            <a:spLocks noGrp="1"/>
          </p:cNvSpPr>
          <p:nvPr>
            <p:ph type="title" idx="4294967295"/>
          </p:nvPr>
        </p:nvSpPr>
        <p:spPr/>
        <p:txBody>
          <a:bodyPr vert="horz" wrap="square" lIns="0" tIns="45720" rIns="0" bIns="0" anchor="b" anchorCtr="0"/>
          <a:p>
            <a:r>
              <a:rPr sz="4000">
                <a:latin typeface="Constantia" panose="02030602050306030303" pitchFamily="18" charset="0"/>
              </a:rPr>
              <a:t>TÜRK KADINI OLARAK NEREDEYİZ?</a:t>
            </a:r>
            <a:endParaRPr sz="4000">
              <a:latin typeface="Constantia" panose="02030602050306030303" pitchFamily="18" charset="0"/>
            </a:endParaRPr>
          </a:p>
        </p:txBody>
      </p:sp>
      <p:sp>
        <p:nvSpPr>
          <p:cNvPr id="5123" name="Rectangle 3"/>
          <p:cNvSpPr>
            <a:spLocks noGrp="1"/>
          </p:cNvSpPr>
          <p:nvPr>
            <p:ph type="body" idx="4294967295"/>
          </p:nvPr>
        </p:nvSpPr>
        <p:spPr/>
        <p:txBody>
          <a:bodyPr vert="horz" wrap="square" lIns="91440" tIns="45720" rIns="91440" bIns="45720" anchor="t" anchorCtr="0"/>
          <a:p>
            <a:pPr marL="273050" indent="-273050" algn="ctr"/>
            <a:r>
              <a:rPr sz="2800" i="1">
                <a:latin typeface="Constantia" panose="02030602050306030303" pitchFamily="18" charset="0"/>
              </a:rPr>
              <a:t>Cumhuriyetin 90., Türk kadınına seçme ve seçilme hakkının tanınmasının 79. yılında </a:t>
            </a:r>
            <a:r>
              <a:rPr sz="2800" i="1">
                <a:solidFill>
                  <a:srgbClr val="FF0066"/>
                </a:solidFill>
                <a:latin typeface="Constantia" panose="02030602050306030303" pitchFamily="18" charset="0"/>
              </a:rPr>
              <a:t>Türk kadınının yerini nasıl görüyoruz? </a:t>
            </a:r>
            <a:endParaRPr sz="2800" i="1">
              <a:solidFill>
                <a:srgbClr val="FF0066"/>
              </a:solidFill>
              <a:latin typeface="Constantia" panose="02030602050306030303" pitchFamily="18" charset="0"/>
            </a:endParaRPr>
          </a:p>
          <a:p>
            <a:pPr marL="273050" indent="-273050" algn="ctr"/>
            <a:r>
              <a:rPr sz="2800" i="1">
                <a:latin typeface="Constantia" panose="02030602050306030303" pitchFamily="18" charset="0"/>
              </a:rPr>
              <a:t>İstihdamda, toplumsal yaşamda, siyasette, kamu yönetiminde, akademik hayatta eriştiği temsil düzeyinden,  </a:t>
            </a:r>
            <a:r>
              <a:rPr sz="2800" i="1">
                <a:solidFill>
                  <a:srgbClr val="FF0066"/>
                </a:solidFill>
                <a:latin typeface="Constantia" panose="02030602050306030303" pitchFamily="18" charset="0"/>
              </a:rPr>
              <a:t>yönetime katılımından memnun muyuz?</a:t>
            </a:r>
            <a:endParaRPr sz="2800" i="1">
              <a:solidFill>
                <a:srgbClr val="FF0066"/>
              </a:solidFill>
              <a:latin typeface="Constantia" panose="02030602050306030303" pitchFamily="18" charset="0"/>
            </a:endParaRPr>
          </a:p>
          <a:p>
            <a:pPr marL="273050" indent="-273050" algn="ctr">
              <a:buNone/>
            </a:pPr>
            <a:endParaRPr sz="2800" i="1">
              <a:solidFill>
                <a:srgbClr val="FF0066"/>
              </a:solidFill>
              <a:latin typeface="Constantia" panose="02030602050306030303" pitchFamily="18" charset="0"/>
            </a:endParaRPr>
          </a:p>
          <a:p>
            <a:pPr marL="273050" indent="-273050" algn="ctr">
              <a:buNone/>
            </a:pPr>
            <a:r>
              <a:rPr sz="2800" i="1">
                <a:solidFill>
                  <a:srgbClr val="FF0066"/>
                </a:solidFill>
                <a:latin typeface="Constantia" panose="02030602050306030303" pitchFamily="18" charset="0"/>
              </a:rPr>
              <a:t>Türk kadını liderlik sınavını verebilmiş midir?</a:t>
            </a:r>
            <a:endParaRPr sz="2800" i="1">
              <a:solidFill>
                <a:srgbClr val="FF0066"/>
              </a:solidFill>
              <a:latin typeface="Constantia" panose="02030602050306030303" pitchFamily="18" charset="0"/>
            </a:endParaRPr>
          </a:p>
          <a:p>
            <a:pPr marL="273050" indent="-273050">
              <a:buNone/>
            </a:pPr>
            <a:endParaRPr sz="2800" i="1">
              <a:latin typeface="Constantia" panose="02030602050306030303" pitchFamily="18" charset="0"/>
            </a:endParaRPr>
          </a:p>
          <a:p>
            <a:pPr marL="273050" indent="-273050"/>
            <a:endParaRPr>
              <a:latin typeface="Constantia" panose="02030602050306030303" pitchFamily="18" charset="0"/>
            </a:endParaRPr>
          </a:p>
        </p:txBody>
      </p: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Footer Placeholder 1"/>
          <p:cNvSpPr/>
          <p:nvPr>
            <p:ph type="ftr" sz="quarter" idx="11"/>
          </p:nvPr>
        </p:nvSpPr>
        <p:spPr/>
        <p:txBody>
          <a:bodyPr/>
          <a:p>
            <a:pPr lvl="0"/>
            <a:r>
              <a:rPr lang="tr-TR">
                <a:effectLst>
                  <a:outerShdw blurRad="38100" dist="38100" dir="2700000">
                    <a:srgbClr val="C0C0C0"/>
                  </a:outerShdw>
                </a:effectLst>
              </a:rPr>
              <a:t>Fulya Sarvan, Akdeniz Üniversitesi</a:t>
            </a:r>
            <a:endParaRPr lang="tr-TR">
              <a:effectLst>
                <a:outerShdw blurRad="38100" dist="38100" dir="2700000">
                  <a:srgbClr val="C0C0C0"/>
                </a:outerShdw>
              </a:effectLst>
            </a:endParaRPr>
          </a:p>
        </p:txBody>
      </p:sp>
      <p:sp>
        <p:nvSpPr>
          <p:cNvPr id="21506" name="Rectangle 2"/>
          <p:cNvSpPr>
            <a:spLocks noGrp="1"/>
          </p:cNvSpPr>
          <p:nvPr>
            <p:ph type="title" idx="4294967295"/>
          </p:nvPr>
        </p:nvSpPr>
        <p:spPr/>
        <p:txBody>
          <a:bodyPr vert="horz" wrap="square" lIns="0" tIns="45720" rIns="0" bIns="0" anchor="b" anchorCtr="0"/>
          <a:p>
            <a:r>
              <a:rPr sz="3100" b="1">
                <a:latin typeface="Constantia" panose="02030602050306030303" pitchFamily="18" charset="0"/>
              </a:rPr>
              <a:t>KADIN LİDERLİĞİ İLE İLGİLİ KENDİ GÖZLEMLERİM</a:t>
            </a:r>
            <a:endParaRPr sz="3100" b="1">
              <a:latin typeface="Constantia" panose="02030602050306030303" pitchFamily="18" charset="0"/>
            </a:endParaRPr>
          </a:p>
        </p:txBody>
      </p:sp>
      <p:sp>
        <p:nvSpPr>
          <p:cNvPr id="21507" name="Rectangle 3"/>
          <p:cNvSpPr>
            <a:spLocks noGrp="1"/>
          </p:cNvSpPr>
          <p:nvPr>
            <p:ph type="body" idx="4294967295"/>
          </p:nvPr>
        </p:nvSpPr>
        <p:spPr/>
        <p:txBody>
          <a:bodyPr vert="horz" wrap="square" lIns="91440" tIns="45720" rIns="91440" bIns="45720" anchor="t" anchorCtr="0"/>
          <a:p>
            <a:pPr marL="273050" indent="-273050"/>
            <a:r>
              <a:rPr sz="2800">
                <a:solidFill>
                  <a:srgbClr val="FF0066"/>
                </a:solidFill>
                <a:latin typeface="Constantia" panose="02030602050306030303" pitchFamily="18" charset="0"/>
              </a:rPr>
              <a:t>Empati yetenekleri nedeniyle</a:t>
            </a:r>
            <a:r>
              <a:rPr sz="2800">
                <a:latin typeface="Constantia" panose="02030602050306030303" pitchFamily="18" charset="0"/>
              </a:rPr>
              <a:t> iletişimde daha başarılı </a:t>
            </a:r>
            <a:endParaRPr sz="2800">
              <a:latin typeface="Constantia" panose="02030602050306030303" pitchFamily="18" charset="0"/>
            </a:endParaRPr>
          </a:p>
          <a:p>
            <a:pPr marL="273050" indent="-273050"/>
            <a:r>
              <a:rPr sz="2800">
                <a:latin typeface="Constantia" panose="02030602050306030303" pitchFamily="18" charset="0"/>
              </a:rPr>
              <a:t>Kurumlarında </a:t>
            </a:r>
            <a:r>
              <a:rPr sz="2800">
                <a:solidFill>
                  <a:srgbClr val="FF0066"/>
                </a:solidFill>
                <a:latin typeface="Constantia" panose="02030602050306030303" pitchFamily="18" charset="0"/>
              </a:rPr>
              <a:t>kolaylaştırıcılık, rehberlik, koçluk gibi rollerde daha başarılı</a:t>
            </a:r>
            <a:r>
              <a:rPr sz="2800">
                <a:latin typeface="Constantia" panose="02030602050306030303" pitchFamily="18" charset="0"/>
              </a:rPr>
              <a:t> </a:t>
            </a:r>
            <a:endParaRPr sz="2800">
              <a:latin typeface="Constantia" panose="02030602050306030303" pitchFamily="18" charset="0"/>
            </a:endParaRPr>
          </a:p>
          <a:p>
            <a:pPr marL="273050" indent="-273050"/>
            <a:r>
              <a:rPr sz="2800">
                <a:latin typeface="Constantia" panose="02030602050306030303" pitchFamily="18" charset="0"/>
              </a:rPr>
              <a:t>Hiyerarşiye bağlı kalmak yerine </a:t>
            </a:r>
            <a:r>
              <a:rPr sz="2800">
                <a:solidFill>
                  <a:srgbClr val="FF0066"/>
                </a:solidFill>
                <a:latin typeface="Constantia" panose="02030602050306030303" pitchFamily="18" charset="0"/>
              </a:rPr>
              <a:t>takımlar içinde çalışmaya daha yatkın</a:t>
            </a:r>
            <a:endParaRPr sz="2800">
              <a:solidFill>
                <a:srgbClr val="FF0066"/>
              </a:solidFill>
              <a:latin typeface="Constantia" panose="02030602050306030303" pitchFamily="18" charset="0"/>
            </a:endParaRPr>
          </a:p>
          <a:p>
            <a:pPr marL="273050" indent="-273050"/>
            <a:r>
              <a:rPr sz="2800">
                <a:latin typeface="Constantia" panose="02030602050306030303" pitchFamily="18" charset="0"/>
              </a:rPr>
              <a:t>Ve dünyanın her yanındaki kadınlar </a:t>
            </a:r>
            <a:r>
              <a:rPr sz="2800">
                <a:solidFill>
                  <a:srgbClr val="FF0066"/>
                </a:solidFill>
                <a:latin typeface="Constantia" panose="02030602050306030303" pitchFamily="18" charset="0"/>
              </a:rPr>
              <a:t>baskıya, çevresel yıkıma ve haksızlıklara karşı başkaldırılara aktif bir şekilde katılıyorlar</a:t>
            </a:r>
            <a:endParaRPr sz="2800">
              <a:solidFill>
                <a:srgbClr val="FF0066"/>
              </a:solidFill>
              <a:latin typeface="Constantia" panose="02030602050306030303" pitchFamily="18" charset="0"/>
            </a:endParaRPr>
          </a:p>
          <a:p>
            <a:pPr marL="273050" indent="-273050"/>
            <a:endParaRPr sz="2800">
              <a:latin typeface="Constantia" panose="02030602050306030303" pitchFamily="18" charset="0"/>
            </a:endParaRPr>
          </a:p>
        </p:txBody>
      </p:sp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Footer Placeholder 1"/>
          <p:cNvSpPr/>
          <p:nvPr>
            <p:ph type="ftr" sz="quarter" idx="11"/>
          </p:nvPr>
        </p:nvSpPr>
        <p:spPr/>
        <p:txBody>
          <a:bodyPr/>
          <a:p>
            <a:pPr lvl="0"/>
            <a:r>
              <a:rPr lang="tr-TR">
                <a:effectLst>
                  <a:outerShdw blurRad="38100" dist="38100" dir="2700000">
                    <a:srgbClr val="C0C0C0"/>
                  </a:outerShdw>
                </a:effectLst>
              </a:rPr>
              <a:t>Fulya Sarvan, Akdeniz Üniversitesi</a:t>
            </a:r>
            <a:endParaRPr lang="tr-TR">
              <a:effectLst>
                <a:outerShdw blurRad="38100" dist="38100" dir="2700000">
                  <a:srgbClr val="C0C0C0"/>
                </a:outerShdw>
              </a:effectLst>
            </a:endParaRPr>
          </a:p>
        </p:txBody>
      </p:sp>
      <p:sp>
        <p:nvSpPr>
          <p:cNvPr id="6" name="6 Slayt Numarası Yer Tutucusu"/>
          <p:cNvSpPr txBox="1">
            <a:spLocks noGrp="1"/>
          </p:cNvSpPr>
          <p:nvPr/>
        </p:nvSpPr>
        <p:spPr>
          <a:xfrm>
            <a:off x="8077200" y="6356350"/>
            <a:ext cx="609600" cy="365125"/>
          </a:xfrm>
          <a:prstGeom prst="rect">
            <a:avLst/>
          </a:prstGeom>
          <a:noFill/>
        </p:spPr>
        <p:txBody>
          <a:bodyPr vert="horz" lIns="0" tIns="0" rIns="0" bIns="0" anchor="b"/>
          <a:p>
            <a:pPr algn="r"/>
            <a:fld id="{9A0DB2DC-4C9A-4742-B13C-FB6460FD3503}" type="slidenum">
              <a:rPr lang="tr-TR" sz="1200">
                <a:solidFill>
                  <a:srgbClr val="045C75"/>
                </a:solidFill>
                <a:latin typeface="Constantia" panose="02030602050306030303" pitchFamily="18" charset="0"/>
              </a:rPr>
            </a:fld>
            <a:endParaRPr lang="tr-TR" sz="1200">
              <a:solidFill>
                <a:srgbClr val="045C75"/>
              </a:solidFill>
              <a:latin typeface="Constantia" panose="02030602050306030303" pitchFamily="18" charset="0"/>
            </a:endParaRPr>
          </a:p>
        </p:txBody>
      </p:sp>
      <p:sp>
        <p:nvSpPr>
          <p:cNvPr id="23555" name="1 Başlık"/>
          <p:cNvSpPr>
            <a:spLocks noGrp="1"/>
          </p:cNvSpPr>
          <p:nvPr>
            <p:ph type="title" idx="4294967295"/>
          </p:nvPr>
        </p:nvSpPr>
        <p:spPr>
          <a:xfrm>
            <a:off x="609600" y="1176338"/>
            <a:ext cx="2212975" cy="1582737"/>
          </a:xfrm>
        </p:spPr>
        <p:txBody>
          <a:bodyPr vert="horz" wrap="square" lIns="45720" tIns="45720" rIns="45720" bIns="45720" anchor="b" anchorCtr="0"/>
          <a:p>
            <a:r>
              <a:rPr sz="2800" b="1"/>
              <a:t>SİYAHLI KADIN</a:t>
            </a:r>
            <a:endParaRPr sz="2800" b="1"/>
          </a:p>
        </p:txBody>
      </p:sp>
      <p:sp>
        <p:nvSpPr>
          <p:cNvPr id="23556" name="2 Metin Yer Tutucusu"/>
          <p:cNvSpPr>
            <a:spLocks noGrp="1"/>
          </p:cNvSpPr>
          <p:nvPr>
            <p:ph type="body" sz="half" idx="4294967295"/>
          </p:nvPr>
        </p:nvSpPr>
        <p:spPr>
          <a:xfrm>
            <a:off x="609600" y="3213100"/>
            <a:ext cx="2209800" cy="1558925"/>
          </a:xfrm>
        </p:spPr>
        <p:txBody>
          <a:bodyPr vert="horz" wrap="square" lIns="64008" tIns="45720" rIns="45720" bIns="45720" anchor="t" anchorCtr="0"/>
          <a:lstStyle>
            <a:lvl1pPr lvl="0">
              <a:buClr>
                <a:schemeClr val="hlink"/>
              </a:buClr>
              <a:buSzPct val="60000"/>
              <a:buFont typeface="Wingdings" panose="05000000000000000000" pitchFamily="2" charset="2"/>
              <a:defRPr sz="2800"/>
            </a:lvl1pPr>
            <a:lvl2pPr lvl="1">
              <a:buClr>
                <a:schemeClr val="tx1"/>
              </a:buClr>
              <a:buSzTx/>
              <a:buFontTx/>
              <a:defRPr sz="2400"/>
            </a:lvl2pPr>
            <a:lvl3pPr lvl="2">
              <a:buClr>
                <a:schemeClr val="accent2"/>
              </a:buClr>
              <a:buSzPct val="60000"/>
              <a:buFont typeface="Wingdings" panose="05000000000000000000" pitchFamily="2" charset="2"/>
              <a:defRPr sz="2000"/>
            </a:lvl3pPr>
            <a:lvl4pPr lvl="3">
              <a:buClr>
                <a:schemeClr val="tx2"/>
              </a:buClr>
              <a:buSzTx/>
              <a:buFontTx/>
              <a:defRPr sz="1800"/>
            </a:lvl4pPr>
            <a:lvl5pPr lvl="4">
              <a:buClr>
                <a:schemeClr val="folHlink"/>
              </a:buClr>
              <a:buSzPct val="60000"/>
              <a:buFont typeface="Wingdings" panose="05000000000000000000" pitchFamily="2" charset="2"/>
              <a:defRPr sz="1800"/>
            </a:lvl5pPr>
          </a:lstStyle>
          <a:p>
            <a:pPr marL="0" lvl="0" indent="0" algn="ctr">
              <a:spcBef>
                <a:spcPts val="250"/>
              </a:spcBef>
              <a:buFontTx/>
              <a:buNone/>
            </a:pPr>
            <a:r>
              <a:rPr sz="2200">
                <a:solidFill>
                  <a:srgbClr val="FF0000"/>
                </a:solidFill>
              </a:rPr>
              <a:t>TAKSIM GEZI PARKI DİRENİŞİ</a:t>
            </a:r>
            <a:endParaRPr sz="220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 marL="0" lvl="0" indent="0" algn="ctr">
              <a:spcBef>
                <a:spcPts val="250"/>
              </a:spcBef>
              <a:buFontTx/>
              <a:buNone/>
            </a:pPr>
            <a:r>
              <a:rPr sz="2200">
                <a:solidFill>
                  <a:srgbClr val="FF0000"/>
                </a:solidFill>
                <a:latin typeface="Arial" panose="020B0604020202020204" pitchFamily="34" charset="0"/>
              </a:rPr>
              <a:t>HAZİRAN 2013</a:t>
            </a:r>
            <a:endParaRPr sz="220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 marL="0" lvl="0" indent="0">
              <a:spcBef>
                <a:spcPts val="250"/>
              </a:spcBef>
              <a:buFontTx/>
              <a:buNone/>
            </a:pPr>
            <a:endParaRPr sz="220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4" name="3 Altbilgi Yer Tutucusu"/>
          <p:cNvSpPr txBox="1">
            <a:spLocks noGrp="1"/>
          </p:cNvSpPr>
          <p:nvPr/>
        </p:nvSpPr>
        <p:spPr>
          <a:xfrm>
            <a:off x="2667000" y="6356350"/>
            <a:ext cx="3352800" cy="365125"/>
          </a:xfrm>
          <a:prstGeom prst="rect">
            <a:avLst/>
          </a:prstGeom>
          <a:noFill/>
        </p:spPr>
        <p:txBody>
          <a:bodyPr vert="horz" wrap="square" lIns="0" tIns="0" rIns="0" bIns="0" numCol="1" anchor="b" anchorCtr="0" compatLnSpc="1"/>
          <a:lstStyle/>
          <a:p>
            <a:pPr marR="0" defTabSz="914400" fontAlgn="auto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tr-TR" sz="1200" kern="1200" cap="none" spc="0" normalizeH="0" baseline="0" noProof="0">
                <a:solidFill>
                  <a:schemeClr val="tx2">
                    <a:shade val="90000"/>
                  </a:schemeClr>
                </a:solidFill>
                <a:latin typeface="+mn-lt"/>
                <a:ea typeface="+mn-ea"/>
                <a:cs typeface="+mn-cs"/>
              </a:rPr>
              <a:t>FULYA SARVAN, AKDENIZ UNIVERSITY</a:t>
            </a:r>
            <a:endParaRPr kumimoji="0" lang="tr-TR" sz="1200" kern="1200" cap="none" spc="0" normalizeH="0" baseline="0" noProof="0">
              <a:solidFill>
                <a:schemeClr val="tx2">
                  <a:shade val="90000"/>
                </a:schemeClr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23558" name="5 Resim Yer Tutucusu" descr="siyahli kadin3.jpg"/>
          <p:cNvPicPr>
            <a:picLocks noGrp="1" noChangeAspect="1"/>
          </p:cNvPicPr>
          <p:nvPr>
            <p:ph idx="1"/>
          </p:nvPr>
        </p:nvPicPr>
        <p:blipFill>
          <a:blip r:embed="rId1"/>
          <a:srcRect/>
          <a:stretch>
            <a:fillRect/>
          </a:stretch>
        </p:blipFill>
        <p:spPr>
          <a:xfrm rot="420000">
            <a:off x="3486150" y="1874838"/>
            <a:ext cx="4618038" cy="2584450"/>
          </a:xfrm>
          <a:solidFill>
            <a:schemeClr val="bg2">
              <a:alpha val="100000"/>
            </a:schemeClr>
          </a:solidFill>
          <a:ln w="3000" cap="rnd">
            <a:solidFill>
              <a:srgbClr val="C0C0C0">
                <a:alpha val="100000"/>
              </a:srgbClr>
            </a:solidFill>
          </a:ln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Footer Placeholder 1"/>
          <p:cNvSpPr/>
          <p:nvPr>
            <p:ph type="ftr" sz="quarter" idx="11"/>
          </p:nvPr>
        </p:nvSpPr>
        <p:spPr/>
        <p:txBody>
          <a:bodyPr/>
          <a:p>
            <a:pPr lvl="0"/>
            <a:r>
              <a:rPr lang="tr-TR">
                <a:effectLst>
                  <a:outerShdw blurRad="38100" dist="38100" dir="2700000">
                    <a:srgbClr val="C0C0C0"/>
                  </a:outerShdw>
                </a:effectLst>
              </a:rPr>
              <a:t>Fulya Sarvan, Akdeniz Üniversitesi</a:t>
            </a:r>
            <a:endParaRPr lang="tr-TR">
              <a:effectLst>
                <a:outerShdw blurRad="38100" dist="38100" dir="2700000">
                  <a:srgbClr val="C0C0C0"/>
                </a:outerShdw>
              </a:effectLst>
            </a:endParaRPr>
          </a:p>
        </p:txBody>
      </p:sp>
      <p:sp>
        <p:nvSpPr>
          <p:cNvPr id="6" name="6 Slayt Numarası Yer Tutucusu"/>
          <p:cNvSpPr txBox="1">
            <a:spLocks noGrp="1"/>
          </p:cNvSpPr>
          <p:nvPr/>
        </p:nvSpPr>
        <p:spPr>
          <a:xfrm>
            <a:off x="8077200" y="6356350"/>
            <a:ext cx="609600" cy="365125"/>
          </a:xfrm>
          <a:prstGeom prst="rect">
            <a:avLst/>
          </a:prstGeom>
          <a:noFill/>
        </p:spPr>
        <p:txBody>
          <a:bodyPr vert="horz" lIns="0" tIns="0" rIns="0" bIns="0" anchor="b"/>
          <a:p>
            <a:pPr algn="r"/>
            <a:fld id="{9A0DB2DC-4C9A-4742-B13C-FB6460FD3503}" type="slidenum">
              <a:rPr lang="tr-TR" sz="1200">
                <a:solidFill>
                  <a:srgbClr val="045C75"/>
                </a:solidFill>
                <a:latin typeface="Constantia" panose="02030602050306030303" pitchFamily="18" charset="0"/>
              </a:rPr>
            </a:fld>
            <a:endParaRPr lang="tr-TR" sz="1200">
              <a:solidFill>
                <a:srgbClr val="045C75"/>
              </a:solidFill>
              <a:latin typeface="Constantia" panose="02030602050306030303" pitchFamily="18" charset="0"/>
            </a:endParaRPr>
          </a:p>
        </p:txBody>
      </p:sp>
      <p:sp>
        <p:nvSpPr>
          <p:cNvPr id="25603" name="1 Başlık"/>
          <p:cNvSpPr>
            <a:spLocks noGrp="1"/>
          </p:cNvSpPr>
          <p:nvPr>
            <p:ph type="title" idx="4294967295"/>
          </p:nvPr>
        </p:nvSpPr>
        <p:spPr>
          <a:xfrm>
            <a:off x="609600" y="1176338"/>
            <a:ext cx="2212975" cy="1244600"/>
          </a:xfrm>
        </p:spPr>
        <p:txBody>
          <a:bodyPr vert="horz" wrap="square" lIns="45720" tIns="45720" rIns="45720" bIns="45720" anchor="b" anchorCtr="0"/>
          <a:p>
            <a:r>
              <a:rPr sz="2800" b="1"/>
              <a:t>KIRMIZILI KADIN</a:t>
            </a:r>
            <a:endParaRPr sz="2800" b="1"/>
          </a:p>
        </p:txBody>
      </p:sp>
      <p:sp>
        <p:nvSpPr>
          <p:cNvPr id="25604" name="2 Metin Yer Tutucusu"/>
          <p:cNvSpPr>
            <a:spLocks noGrp="1"/>
          </p:cNvSpPr>
          <p:nvPr>
            <p:ph type="body" sz="half" idx="4294967295"/>
          </p:nvPr>
        </p:nvSpPr>
        <p:spPr>
          <a:xfrm>
            <a:off x="539750" y="2636838"/>
            <a:ext cx="2209800" cy="2085975"/>
          </a:xfrm>
        </p:spPr>
        <p:txBody>
          <a:bodyPr vert="horz" wrap="square" lIns="64008" tIns="45720" rIns="45720" bIns="45720" anchor="t" anchorCtr="0"/>
          <a:lstStyle>
            <a:lvl1pPr lvl="0">
              <a:buClr>
                <a:schemeClr val="hlink"/>
              </a:buClr>
              <a:buSzPct val="60000"/>
              <a:buFont typeface="Wingdings" panose="05000000000000000000" pitchFamily="2" charset="2"/>
              <a:defRPr sz="2800"/>
            </a:lvl1pPr>
            <a:lvl2pPr lvl="1">
              <a:buClr>
                <a:schemeClr val="tx1"/>
              </a:buClr>
              <a:buSzTx/>
              <a:buFontTx/>
              <a:defRPr sz="2400"/>
            </a:lvl2pPr>
            <a:lvl3pPr lvl="2">
              <a:buClr>
                <a:schemeClr val="accent2"/>
              </a:buClr>
              <a:buSzPct val="60000"/>
              <a:buFont typeface="Wingdings" panose="05000000000000000000" pitchFamily="2" charset="2"/>
              <a:defRPr sz="2000"/>
            </a:lvl3pPr>
            <a:lvl4pPr lvl="3">
              <a:buClr>
                <a:schemeClr val="tx2"/>
              </a:buClr>
              <a:buSzTx/>
              <a:buFontTx/>
              <a:defRPr sz="1800"/>
            </a:lvl4pPr>
            <a:lvl5pPr lvl="4">
              <a:buClr>
                <a:schemeClr val="folHlink"/>
              </a:buClr>
              <a:buSzPct val="60000"/>
              <a:buFont typeface="Wingdings" panose="05000000000000000000" pitchFamily="2" charset="2"/>
              <a:defRPr sz="1800"/>
            </a:lvl5pPr>
          </a:lstStyle>
          <a:p>
            <a:pPr marL="0" lvl="0" indent="0" algn="ctr">
              <a:spcBef>
                <a:spcPts val="250"/>
              </a:spcBef>
              <a:buFontTx/>
              <a:buNone/>
            </a:pPr>
            <a:r>
              <a:rPr sz="2500">
                <a:solidFill>
                  <a:srgbClr val="FF0000"/>
                </a:solidFill>
              </a:rPr>
              <a:t>TAKSIM GEZI PARKI DİRENİŞİ</a:t>
            </a:r>
            <a:endParaRPr sz="250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 marL="0" lvl="0" indent="0" algn="ctr">
              <a:spcBef>
                <a:spcPts val="250"/>
              </a:spcBef>
              <a:buFontTx/>
              <a:buNone/>
            </a:pPr>
            <a:r>
              <a:rPr sz="2500">
                <a:solidFill>
                  <a:srgbClr val="FF0000"/>
                </a:solidFill>
                <a:latin typeface="Arial" panose="020B0604020202020204" pitchFamily="34" charset="0"/>
              </a:rPr>
              <a:t>HAZİRAN 2013</a:t>
            </a:r>
            <a:endParaRPr sz="250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 marL="0" lvl="0" indent="0">
              <a:spcBef>
                <a:spcPts val="250"/>
              </a:spcBef>
              <a:buFontTx/>
              <a:buNone/>
            </a:pPr>
            <a:endParaRPr sz="250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 marL="0" lvl="0" indent="0">
              <a:spcBef>
                <a:spcPts val="250"/>
              </a:spcBef>
              <a:buFontTx/>
              <a:buNone/>
            </a:pPr>
            <a:endParaRPr sz="2500"/>
          </a:p>
        </p:txBody>
      </p:sp>
      <p:sp>
        <p:nvSpPr>
          <p:cNvPr id="4" name="3 Altbilgi Yer Tutucusu"/>
          <p:cNvSpPr txBox="1">
            <a:spLocks noGrp="1"/>
          </p:cNvSpPr>
          <p:nvPr/>
        </p:nvSpPr>
        <p:spPr>
          <a:xfrm>
            <a:off x="2667000" y="6356350"/>
            <a:ext cx="3352800" cy="365125"/>
          </a:xfrm>
          <a:prstGeom prst="rect">
            <a:avLst/>
          </a:prstGeom>
          <a:noFill/>
        </p:spPr>
        <p:txBody>
          <a:bodyPr vert="horz" wrap="square" lIns="0" tIns="0" rIns="0" bIns="0" numCol="1" anchor="b" anchorCtr="0" compatLnSpc="1"/>
          <a:lstStyle/>
          <a:p>
            <a:pPr marR="0" defTabSz="914400" fontAlgn="auto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tr-TR" sz="1200" kern="1200" cap="none" spc="0" normalizeH="0" baseline="0" noProof="0">
                <a:solidFill>
                  <a:schemeClr val="tx2">
                    <a:shade val="90000"/>
                  </a:schemeClr>
                </a:solidFill>
                <a:latin typeface="+mn-lt"/>
                <a:ea typeface="+mn-ea"/>
                <a:cs typeface="+mn-cs"/>
              </a:rPr>
              <a:t>FULYA SARVAN, AKDENIZ UNIVERSITY</a:t>
            </a:r>
            <a:endParaRPr kumimoji="0" lang="tr-TR" sz="1200" kern="1200" cap="none" spc="0" normalizeH="0" baseline="0" noProof="0">
              <a:solidFill>
                <a:schemeClr val="tx2">
                  <a:shade val="90000"/>
                </a:schemeClr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25606" name="5 Resim Yer Tutucusu" descr="siyahli kadin6.jpg"/>
          <p:cNvPicPr>
            <a:picLocks noGrp="1" noChangeAspect="1"/>
          </p:cNvPicPr>
          <p:nvPr>
            <p:ph idx="1"/>
          </p:nvPr>
        </p:nvPicPr>
        <p:blipFill>
          <a:blip r:embed="rId1"/>
          <a:srcRect/>
          <a:stretch>
            <a:fillRect/>
          </a:stretch>
        </p:blipFill>
        <p:spPr>
          <a:xfrm rot="420000">
            <a:off x="3486150" y="1700213"/>
            <a:ext cx="4618038" cy="2933700"/>
          </a:xfrm>
          <a:solidFill>
            <a:schemeClr val="bg2">
              <a:alpha val="100000"/>
            </a:schemeClr>
          </a:solidFill>
          <a:ln w="3000" cap="rnd">
            <a:solidFill>
              <a:srgbClr val="C0C0C0">
                <a:alpha val="100000"/>
              </a:srgbClr>
            </a:solidFill>
          </a:ln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Footer Placeholder 1"/>
          <p:cNvSpPr/>
          <p:nvPr>
            <p:ph type="ftr" sz="quarter" idx="11"/>
          </p:nvPr>
        </p:nvSpPr>
        <p:spPr/>
        <p:txBody>
          <a:bodyPr/>
          <a:p>
            <a:pPr lvl="0"/>
            <a:r>
              <a:rPr lang="tr-TR">
                <a:effectLst>
                  <a:outerShdw blurRad="38100" dist="38100" dir="2700000">
                    <a:srgbClr val="C0C0C0"/>
                  </a:outerShdw>
                </a:effectLst>
              </a:rPr>
              <a:t>Fulya Sarvan, Akdeniz Üniversitesi</a:t>
            </a:r>
            <a:endParaRPr lang="tr-TR">
              <a:effectLst>
                <a:outerShdw blurRad="38100" dist="38100" dir="2700000">
                  <a:srgbClr val="C0C0C0"/>
                </a:outerShdw>
              </a:effectLst>
            </a:endParaRPr>
          </a:p>
        </p:txBody>
      </p:sp>
      <p:sp>
        <p:nvSpPr>
          <p:cNvPr id="6" name="6 Slayt Numarası Yer Tutucusu"/>
          <p:cNvSpPr txBox="1">
            <a:spLocks noGrp="1"/>
          </p:cNvSpPr>
          <p:nvPr/>
        </p:nvSpPr>
        <p:spPr>
          <a:xfrm>
            <a:off x="8077200" y="6356350"/>
            <a:ext cx="609600" cy="365125"/>
          </a:xfrm>
          <a:prstGeom prst="rect">
            <a:avLst/>
          </a:prstGeom>
          <a:noFill/>
        </p:spPr>
        <p:txBody>
          <a:bodyPr vert="horz" lIns="0" tIns="0" rIns="0" bIns="0" anchor="b"/>
          <a:p>
            <a:pPr algn="r"/>
            <a:fld id="{9A0DB2DC-4C9A-4742-B13C-FB6460FD3503}" type="slidenum">
              <a:rPr lang="tr-TR" sz="1200">
                <a:solidFill>
                  <a:srgbClr val="045C75"/>
                </a:solidFill>
                <a:latin typeface="Constantia" panose="02030602050306030303" pitchFamily="18" charset="0"/>
              </a:rPr>
            </a:fld>
            <a:endParaRPr lang="tr-TR" sz="1200">
              <a:solidFill>
                <a:srgbClr val="045C75"/>
              </a:solidFill>
              <a:latin typeface="Constantia" panose="02030602050306030303" pitchFamily="18" charset="0"/>
            </a:endParaRPr>
          </a:p>
        </p:txBody>
      </p:sp>
      <p:sp>
        <p:nvSpPr>
          <p:cNvPr id="26627" name="1 Başlık"/>
          <p:cNvSpPr>
            <a:spLocks noGrp="1"/>
          </p:cNvSpPr>
          <p:nvPr>
            <p:ph type="title" idx="4294967295"/>
          </p:nvPr>
        </p:nvSpPr>
        <p:spPr>
          <a:xfrm>
            <a:off x="609600" y="1176338"/>
            <a:ext cx="2212975" cy="1582737"/>
          </a:xfrm>
        </p:spPr>
        <p:txBody>
          <a:bodyPr vert="horz" wrap="square" lIns="45720" tIns="45720" rIns="45720" bIns="45720" anchor="b" anchorCtr="0"/>
          <a:p>
            <a:r>
              <a:rPr sz="2800" b="1"/>
              <a:t>BARIŞ ZİNCİRİ KURMUŞ ANNELER</a:t>
            </a:r>
            <a:endParaRPr sz="2800" b="1"/>
          </a:p>
        </p:txBody>
      </p:sp>
      <p:sp>
        <p:nvSpPr>
          <p:cNvPr id="26628" name="2 Metin Yer Tutucusu"/>
          <p:cNvSpPr>
            <a:spLocks noGrp="1"/>
          </p:cNvSpPr>
          <p:nvPr>
            <p:ph type="body" sz="half" idx="4294967295"/>
          </p:nvPr>
        </p:nvSpPr>
        <p:spPr>
          <a:xfrm>
            <a:off x="609600" y="2852738"/>
            <a:ext cx="2209800" cy="1919287"/>
          </a:xfrm>
        </p:spPr>
        <p:txBody>
          <a:bodyPr vert="horz" wrap="square" lIns="64008" tIns="45720" rIns="45720" bIns="45720" anchor="t" anchorCtr="0"/>
          <a:lstStyle>
            <a:lvl1pPr lvl="0">
              <a:buClr>
                <a:schemeClr val="hlink"/>
              </a:buClr>
              <a:buSzPct val="60000"/>
              <a:buFont typeface="Wingdings" panose="05000000000000000000" pitchFamily="2" charset="2"/>
              <a:defRPr sz="2800"/>
            </a:lvl1pPr>
            <a:lvl2pPr lvl="1">
              <a:buClr>
                <a:schemeClr val="tx1"/>
              </a:buClr>
              <a:buSzTx/>
              <a:buFontTx/>
              <a:defRPr sz="2400"/>
            </a:lvl2pPr>
            <a:lvl3pPr lvl="2">
              <a:buClr>
                <a:schemeClr val="accent2"/>
              </a:buClr>
              <a:buSzPct val="60000"/>
              <a:buFont typeface="Wingdings" panose="05000000000000000000" pitchFamily="2" charset="2"/>
              <a:defRPr sz="2000"/>
            </a:lvl3pPr>
            <a:lvl4pPr lvl="3">
              <a:buClr>
                <a:schemeClr val="tx2"/>
              </a:buClr>
              <a:buSzTx/>
              <a:buFontTx/>
              <a:defRPr sz="1800"/>
            </a:lvl4pPr>
            <a:lvl5pPr lvl="4">
              <a:buClr>
                <a:schemeClr val="folHlink"/>
              </a:buClr>
              <a:buSzPct val="60000"/>
              <a:buFont typeface="Wingdings" panose="05000000000000000000" pitchFamily="2" charset="2"/>
              <a:defRPr sz="1800"/>
            </a:lvl5pPr>
          </a:lstStyle>
          <a:p>
            <a:pPr marL="0" lvl="0" indent="0" algn="ctr">
              <a:spcBef>
                <a:spcPts val="250"/>
              </a:spcBef>
              <a:buFontTx/>
              <a:buNone/>
            </a:pPr>
            <a:r>
              <a:rPr sz="2200">
                <a:solidFill>
                  <a:srgbClr val="FF0000"/>
                </a:solidFill>
              </a:rPr>
              <a:t>TAKSIM GEZI PARKI DİRENİŞİ</a:t>
            </a:r>
            <a:endParaRPr sz="220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 marL="0" lvl="0" indent="0" algn="ctr">
              <a:spcBef>
                <a:spcPts val="250"/>
              </a:spcBef>
              <a:buFontTx/>
              <a:buNone/>
            </a:pPr>
            <a:r>
              <a:rPr sz="2200">
                <a:solidFill>
                  <a:srgbClr val="FF0000"/>
                </a:solidFill>
                <a:latin typeface="Arial" panose="020B0604020202020204" pitchFamily="34" charset="0"/>
              </a:rPr>
              <a:t>HAZİRAN 2013</a:t>
            </a:r>
            <a:endParaRPr sz="220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 marL="0" lvl="0" indent="0">
              <a:spcBef>
                <a:spcPts val="250"/>
              </a:spcBef>
              <a:buFontTx/>
              <a:buNone/>
            </a:pPr>
            <a:r>
              <a:rPr sz="2200">
                <a:solidFill>
                  <a:srgbClr val="FF0000"/>
                </a:solidFill>
              </a:rPr>
              <a:t> </a:t>
            </a:r>
            <a:endParaRPr sz="2200">
              <a:solidFill>
                <a:srgbClr val="FF0000"/>
              </a:solidFill>
            </a:endParaRPr>
          </a:p>
        </p:txBody>
      </p:sp>
      <p:sp>
        <p:nvSpPr>
          <p:cNvPr id="4" name="3 Altbilgi Yer Tutucusu"/>
          <p:cNvSpPr txBox="1">
            <a:spLocks noGrp="1"/>
          </p:cNvSpPr>
          <p:nvPr/>
        </p:nvSpPr>
        <p:spPr>
          <a:xfrm>
            <a:off x="2667000" y="6356350"/>
            <a:ext cx="3352800" cy="365125"/>
          </a:xfrm>
          <a:prstGeom prst="rect">
            <a:avLst/>
          </a:prstGeom>
          <a:noFill/>
        </p:spPr>
        <p:txBody>
          <a:bodyPr vert="horz" wrap="square" lIns="0" tIns="0" rIns="0" bIns="0" numCol="1" anchor="b" anchorCtr="0" compatLnSpc="1"/>
          <a:lstStyle/>
          <a:p>
            <a:pPr marR="0" defTabSz="914400" fontAlgn="auto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tr-TR" sz="1200" kern="1200" cap="none" spc="0" normalizeH="0" baseline="0" noProof="0">
                <a:solidFill>
                  <a:schemeClr val="tx2">
                    <a:shade val="90000"/>
                  </a:schemeClr>
                </a:solidFill>
                <a:latin typeface="+mn-lt"/>
                <a:ea typeface="+mn-ea"/>
                <a:cs typeface="+mn-cs"/>
              </a:rPr>
              <a:t>FULYA SARVAN, AKDENIZ UNIVERSITY</a:t>
            </a:r>
            <a:endParaRPr kumimoji="0" lang="tr-TR" sz="1200" kern="1200" cap="none" spc="0" normalizeH="0" baseline="0" noProof="0">
              <a:solidFill>
                <a:schemeClr val="tx2">
                  <a:shade val="90000"/>
                </a:schemeClr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26630" name="5 Resim Yer Tutucusu" descr="anneler1.jpg"/>
          <p:cNvPicPr>
            <a:picLocks noGrp="1" noChangeAspect="1"/>
          </p:cNvPicPr>
          <p:nvPr>
            <p:ph idx="1"/>
          </p:nvPr>
        </p:nvPicPr>
        <p:blipFill>
          <a:blip r:embed="rId1"/>
          <a:srcRect l="10805" r="10805"/>
          <a:stretch>
            <a:fillRect/>
          </a:stretch>
        </p:blipFill>
        <p:spPr>
          <a:xfrm rot="420000">
            <a:off x="3486150" y="1200150"/>
            <a:ext cx="4618038" cy="3930650"/>
          </a:xfrm>
          <a:solidFill>
            <a:schemeClr val="bg2">
              <a:alpha val="100000"/>
            </a:schemeClr>
          </a:solidFill>
          <a:ln w="3000" cap="rnd">
            <a:solidFill>
              <a:srgbClr val="C0C0C0">
                <a:alpha val="100000"/>
              </a:srgbClr>
            </a:solidFill>
          </a:ln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Footer Placeholder 1"/>
          <p:cNvSpPr/>
          <p:nvPr>
            <p:ph type="ftr" sz="quarter" idx="11"/>
          </p:nvPr>
        </p:nvSpPr>
        <p:spPr/>
        <p:txBody>
          <a:bodyPr/>
          <a:p>
            <a:pPr lvl="0"/>
            <a:r>
              <a:rPr lang="tr-TR">
                <a:effectLst>
                  <a:outerShdw blurRad="38100" dist="38100" dir="2700000">
                    <a:srgbClr val="C0C0C0"/>
                  </a:outerShdw>
                </a:effectLst>
              </a:rPr>
              <a:t>Fulya Sarvan, Akdeniz Üniversitesi</a:t>
            </a:r>
            <a:endParaRPr lang="tr-TR">
              <a:effectLst>
                <a:outerShdw blurRad="38100" dist="38100" dir="2700000">
                  <a:srgbClr val="C0C0C0"/>
                </a:outerShdw>
              </a:effectLst>
            </a:endParaRPr>
          </a:p>
        </p:txBody>
      </p:sp>
      <p:sp>
        <p:nvSpPr>
          <p:cNvPr id="6" name="6 Slayt Numarası Yer Tutucusu"/>
          <p:cNvSpPr txBox="1">
            <a:spLocks noGrp="1"/>
          </p:cNvSpPr>
          <p:nvPr/>
        </p:nvSpPr>
        <p:spPr>
          <a:xfrm>
            <a:off x="8077200" y="6356350"/>
            <a:ext cx="609600" cy="365125"/>
          </a:xfrm>
          <a:prstGeom prst="rect">
            <a:avLst/>
          </a:prstGeom>
          <a:noFill/>
        </p:spPr>
        <p:txBody>
          <a:bodyPr vert="horz" lIns="0" tIns="0" rIns="0" bIns="0" anchor="b"/>
          <a:p>
            <a:pPr algn="r"/>
            <a:fld id="{9A0DB2DC-4C9A-4742-B13C-FB6460FD3503}" type="slidenum">
              <a:rPr lang="tr-TR" sz="1200">
                <a:solidFill>
                  <a:srgbClr val="045C75"/>
                </a:solidFill>
                <a:latin typeface="Constantia" panose="02030602050306030303" pitchFamily="18" charset="0"/>
              </a:rPr>
            </a:fld>
            <a:endParaRPr lang="tr-TR" sz="1200">
              <a:solidFill>
                <a:srgbClr val="045C75"/>
              </a:solidFill>
              <a:latin typeface="Constantia" panose="02030602050306030303" pitchFamily="18" charset="0"/>
            </a:endParaRPr>
          </a:p>
        </p:txBody>
      </p:sp>
      <p:sp>
        <p:nvSpPr>
          <p:cNvPr id="27651" name="1 Başlık"/>
          <p:cNvSpPr>
            <a:spLocks noGrp="1"/>
          </p:cNvSpPr>
          <p:nvPr>
            <p:ph type="title" idx="4294967295"/>
          </p:nvPr>
        </p:nvSpPr>
        <p:spPr>
          <a:xfrm>
            <a:off x="609600" y="1176338"/>
            <a:ext cx="2212975" cy="1582737"/>
          </a:xfrm>
        </p:spPr>
        <p:txBody>
          <a:bodyPr vert="horz" wrap="square" lIns="45720" tIns="45720" rIns="45720" bIns="45720" anchor="b" anchorCtr="0"/>
          <a:p>
            <a:r>
              <a:rPr sz="2800" b="1"/>
              <a:t>BARIŞ ZİNCİRİ KURMUŞ ANNELER</a:t>
            </a:r>
            <a:endParaRPr sz="2800" b="1"/>
          </a:p>
        </p:txBody>
      </p:sp>
      <p:sp>
        <p:nvSpPr>
          <p:cNvPr id="27652" name="2 Metin Yer Tutucusu"/>
          <p:cNvSpPr>
            <a:spLocks noGrp="1"/>
          </p:cNvSpPr>
          <p:nvPr>
            <p:ph type="body" sz="half" idx="4294967295"/>
          </p:nvPr>
        </p:nvSpPr>
        <p:spPr>
          <a:xfrm>
            <a:off x="609600" y="2997200"/>
            <a:ext cx="2209800" cy="1774825"/>
          </a:xfrm>
        </p:spPr>
        <p:txBody>
          <a:bodyPr vert="horz" wrap="square" lIns="64008" tIns="45720" rIns="45720" bIns="45720" anchor="t" anchorCtr="0"/>
          <a:lstStyle>
            <a:lvl1pPr lvl="0">
              <a:buClr>
                <a:schemeClr val="hlink"/>
              </a:buClr>
              <a:buSzPct val="60000"/>
              <a:buFont typeface="Wingdings" panose="05000000000000000000" pitchFamily="2" charset="2"/>
              <a:defRPr sz="2800"/>
            </a:lvl1pPr>
            <a:lvl2pPr lvl="1">
              <a:buClr>
                <a:schemeClr val="tx1"/>
              </a:buClr>
              <a:buSzTx/>
              <a:buFontTx/>
              <a:defRPr sz="2400"/>
            </a:lvl2pPr>
            <a:lvl3pPr lvl="2">
              <a:buClr>
                <a:schemeClr val="accent2"/>
              </a:buClr>
              <a:buSzPct val="60000"/>
              <a:buFont typeface="Wingdings" panose="05000000000000000000" pitchFamily="2" charset="2"/>
              <a:defRPr sz="2000"/>
            </a:lvl3pPr>
            <a:lvl4pPr lvl="3">
              <a:buClr>
                <a:schemeClr val="tx2"/>
              </a:buClr>
              <a:buSzTx/>
              <a:buFontTx/>
              <a:defRPr sz="1800"/>
            </a:lvl4pPr>
            <a:lvl5pPr lvl="4">
              <a:buClr>
                <a:schemeClr val="folHlink"/>
              </a:buClr>
              <a:buSzPct val="60000"/>
              <a:buFont typeface="Wingdings" panose="05000000000000000000" pitchFamily="2" charset="2"/>
              <a:defRPr sz="1800"/>
            </a:lvl5pPr>
          </a:lstStyle>
          <a:p>
            <a:pPr marL="0" lvl="0" indent="0" algn="ctr">
              <a:spcBef>
                <a:spcPts val="250"/>
              </a:spcBef>
              <a:buFontTx/>
              <a:buNone/>
            </a:pPr>
            <a:r>
              <a:rPr sz="2200">
                <a:solidFill>
                  <a:srgbClr val="FF0000"/>
                </a:solidFill>
              </a:rPr>
              <a:t>TAKSIM GEZI PARKI DİRENİŞİ</a:t>
            </a:r>
            <a:endParaRPr sz="220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 marL="0" lvl="0" indent="0" algn="ctr">
              <a:spcBef>
                <a:spcPts val="250"/>
              </a:spcBef>
              <a:buFontTx/>
              <a:buNone/>
            </a:pPr>
            <a:r>
              <a:rPr sz="2200">
                <a:solidFill>
                  <a:srgbClr val="FF0000"/>
                </a:solidFill>
                <a:latin typeface="Arial" panose="020B0604020202020204" pitchFamily="34" charset="0"/>
              </a:rPr>
              <a:t>HAZİRAN 2013</a:t>
            </a:r>
            <a:endParaRPr sz="220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 marL="0" lvl="0" indent="0">
              <a:spcBef>
                <a:spcPts val="250"/>
              </a:spcBef>
              <a:buFontTx/>
              <a:buNone/>
            </a:pPr>
            <a:endParaRPr sz="2200"/>
          </a:p>
        </p:txBody>
      </p:sp>
      <p:sp>
        <p:nvSpPr>
          <p:cNvPr id="4" name="3 Altbilgi Yer Tutucusu"/>
          <p:cNvSpPr txBox="1">
            <a:spLocks noGrp="1"/>
          </p:cNvSpPr>
          <p:nvPr/>
        </p:nvSpPr>
        <p:spPr>
          <a:xfrm>
            <a:off x="2667000" y="6356350"/>
            <a:ext cx="3352800" cy="365125"/>
          </a:xfrm>
          <a:prstGeom prst="rect">
            <a:avLst/>
          </a:prstGeom>
          <a:noFill/>
        </p:spPr>
        <p:txBody>
          <a:bodyPr vert="horz" wrap="square" lIns="0" tIns="0" rIns="0" bIns="0" numCol="1" anchor="b" anchorCtr="0" compatLnSpc="1"/>
          <a:lstStyle/>
          <a:p>
            <a:pPr marR="0" defTabSz="914400" fontAlgn="auto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tr-TR" sz="1200" kern="1200" cap="none" spc="0" normalizeH="0" baseline="0" noProof="0">
                <a:solidFill>
                  <a:schemeClr val="tx2">
                    <a:shade val="90000"/>
                  </a:schemeClr>
                </a:solidFill>
                <a:latin typeface="+mn-lt"/>
                <a:ea typeface="+mn-ea"/>
                <a:cs typeface="+mn-cs"/>
              </a:rPr>
              <a:t>FULYA SARVAN, AKDENIZ UNIVERSITY</a:t>
            </a:r>
            <a:endParaRPr kumimoji="0" lang="tr-TR" sz="1200" kern="1200" cap="none" spc="0" normalizeH="0" baseline="0" noProof="0">
              <a:solidFill>
                <a:schemeClr val="tx2">
                  <a:shade val="90000"/>
                </a:schemeClr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27654" name="5 Resim Yer Tutucusu" descr="anneler2.jpg"/>
          <p:cNvPicPr>
            <a:picLocks noGrp="1" noChangeAspect="1"/>
          </p:cNvPicPr>
          <p:nvPr>
            <p:ph idx="1"/>
          </p:nvPr>
        </p:nvPicPr>
        <p:blipFill>
          <a:blip r:embed="rId1"/>
          <a:srcRect l="7277" r="7277"/>
          <a:stretch>
            <a:fillRect/>
          </a:stretch>
        </p:blipFill>
        <p:spPr>
          <a:xfrm rot="420000">
            <a:off x="3486150" y="1200150"/>
            <a:ext cx="4618038" cy="3930650"/>
          </a:xfrm>
          <a:solidFill>
            <a:schemeClr val="bg2">
              <a:alpha val="100000"/>
            </a:schemeClr>
          </a:solidFill>
          <a:ln w="3000" cap="rnd">
            <a:solidFill>
              <a:srgbClr val="C0C0C0">
                <a:alpha val="100000"/>
              </a:srgbClr>
            </a:solidFill>
          </a:ln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Footer Placeholder 1"/>
          <p:cNvSpPr/>
          <p:nvPr>
            <p:ph type="ftr" sz="quarter" idx="11"/>
          </p:nvPr>
        </p:nvSpPr>
        <p:spPr/>
        <p:txBody>
          <a:bodyPr/>
          <a:p>
            <a:pPr lvl="0"/>
            <a:r>
              <a:rPr lang="tr-TR">
                <a:effectLst>
                  <a:outerShdw blurRad="38100" dist="38100" dir="2700000">
                    <a:srgbClr val="C0C0C0"/>
                  </a:outerShdw>
                </a:effectLst>
              </a:rPr>
              <a:t>Fulya Sarvan, Akdeniz Üniversitesi</a:t>
            </a:r>
            <a:endParaRPr lang="tr-TR">
              <a:effectLst>
                <a:outerShdw blurRad="38100" dist="38100" dir="2700000">
                  <a:srgbClr val="C0C0C0"/>
                </a:outerShdw>
              </a:effectLst>
            </a:endParaRPr>
          </a:p>
        </p:txBody>
      </p:sp>
      <p:sp>
        <p:nvSpPr>
          <p:cNvPr id="6" name="6 Slayt Numarası Yer Tutucusu"/>
          <p:cNvSpPr txBox="1">
            <a:spLocks noGrp="1"/>
          </p:cNvSpPr>
          <p:nvPr/>
        </p:nvSpPr>
        <p:spPr>
          <a:xfrm>
            <a:off x="8077200" y="6356350"/>
            <a:ext cx="609600" cy="365125"/>
          </a:xfrm>
          <a:prstGeom prst="rect">
            <a:avLst/>
          </a:prstGeom>
          <a:noFill/>
        </p:spPr>
        <p:txBody>
          <a:bodyPr vert="horz" lIns="0" tIns="0" rIns="0" bIns="0" anchor="b"/>
          <a:p>
            <a:pPr algn="r"/>
            <a:fld id="{9A0DB2DC-4C9A-4742-B13C-FB6460FD3503}" type="slidenum">
              <a:rPr lang="tr-TR" sz="1200">
                <a:solidFill>
                  <a:srgbClr val="045C75"/>
                </a:solidFill>
                <a:latin typeface="Constantia" panose="02030602050306030303" pitchFamily="18" charset="0"/>
              </a:rPr>
            </a:fld>
            <a:endParaRPr lang="tr-TR" sz="1200">
              <a:solidFill>
                <a:srgbClr val="045C75"/>
              </a:solidFill>
              <a:latin typeface="Constantia" panose="02030602050306030303" pitchFamily="18" charset="0"/>
            </a:endParaRPr>
          </a:p>
        </p:txBody>
      </p:sp>
      <p:sp>
        <p:nvSpPr>
          <p:cNvPr id="28675" name="1 Başlık"/>
          <p:cNvSpPr>
            <a:spLocks noGrp="1"/>
          </p:cNvSpPr>
          <p:nvPr>
            <p:ph type="title" idx="4294967295"/>
          </p:nvPr>
        </p:nvSpPr>
        <p:spPr>
          <a:xfrm>
            <a:off x="609600" y="1176338"/>
            <a:ext cx="2212975" cy="1582737"/>
          </a:xfrm>
        </p:spPr>
        <p:txBody>
          <a:bodyPr vert="horz" wrap="square" lIns="45720" tIns="45720" rIns="45720" bIns="45720" anchor="b" anchorCtr="0"/>
          <a:p>
            <a:r>
              <a:rPr sz="2800" b="1"/>
              <a:t>BARIŞ ZİNCİRİ KURMUŞ ANNELER</a:t>
            </a:r>
            <a:endParaRPr sz="2800" b="1"/>
          </a:p>
        </p:txBody>
      </p:sp>
      <p:sp>
        <p:nvSpPr>
          <p:cNvPr id="28676" name="2 Metin Yer Tutucusu"/>
          <p:cNvSpPr>
            <a:spLocks noGrp="1"/>
          </p:cNvSpPr>
          <p:nvPr>
            <p:ph type="body" sz="half" idx="4294967295"/>
          </p:nvPr>
        </p:nvSpPr>
        <p:spPr>
          <a:xfrm>
            <a:off x="609600" y="2997200"/>
            <a:ext cx="2209800" cy="1774825"/>
          </a:xfrm>
        </p:spPr>
        <p:txBody>
          <a:bodyPr vert="horz" wrap="square" lIns="64008" tIns="45720" rIns="45720" bIns="45720" anchor="t" anchorCtr="0"/>
          <a:lstStyle>
            <a:lvl1pPr lvl="0">
              <a:buClr>
                <a:schemeClr val="hlink"/>
              </a:buClr>
              <a:buSzPct val="60000"/>
              <a:buFont typeface="Wingdings" panose="05000000000000000000" pitchFamily="2" charset="2"/>
              <a:defRPr sz="2800"/>
            </a:lvl1pPr>
            <a:lvl2pPr lvl="1">
              <a:buClr>
                <a:schemeClr val="tx1"/>
              </a:buClr>
              <a:buSzTx/>
              <a:buFontTx/>
              <a:defRPr sz="2400"/>
            </a:lvl2pPr>
            <a:lvl3pPr lvl="2">
              <a:buClr>
                <a:schemeClr val="accent2"/>
              </a:buClr>
              <a:buSzPct val="60000"/>
              <a:buFont typeface="Wingdings" panose="05000000000000000000" pitchFamily="2" charset="2"/>
              <a:defRPr sz="2000"/>
            </a:lvl3pPr>
            <a:lvl4pPr lvl="3">
              <a:buClr>
                <a:schemeClr val="tx2"/>
              </a:buClr>
              <a:buSzTx/>
              <a:buFontTx/>
              <a:defRPr sz="1800"/>
            </a:lvl4pPr>
            <a:lvl5pPr lvl="4">
              <a:buClr>
                <a:schemeClr val="folHlink"/>
              </a:buClr>
              <a:buSzPct val="60000"/>
              <a:buFont typeface="Wingdings" panose="05000000000000000000" pitchFamily="2" charset="2"/>
              <a:defRPr sz="1800"/>
            </a:lvl5pPr>
          </a:lstStyle>
          <a:p>
            <a:pPr marL="0" lvl="0" indent="0" algn="ctr">
              <a:spcBef>
                <a:spcPts val="250"/>
              </a:spcBef>
              <a:buFontTx/>
              <a:buNone/>
            </a:pPr>
            <a:r>
              <a:rPr sz="2200">
                <a:solidFill>
                  <a:srgbClr val="FF0000"/>
                </a:solidFill>
              </a:rPr>
              <a:t>TAKSIM GEZI PARKI DİRENİŞİ</a:t>
            </a:r>
            <a:endParaRPr sz="220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 marL="0" lvl="0" indent="0" algn="ctr">
              <a:spcBef>
                <a:spcPts val="250"/>
              </a:spcBef>
              <a:buFontTx/>
              <a:buNone/>
            </a:pPr>
            <a:r>
              <a:rPr sz="2200">
                <a:solidFill>
                  <a:srgbClr val="FF0000"/>
                </a:solidFill>
                <a:latin typeface="Arial" panose="020B0604020202020204" pitchFamily="34" charset="0"/>
              </a:rPr>
              <a:t>HAZİRAN 2013</a:t>
            </a:r>
            <a:endParaRPr sz="220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4" name="3 Altbilgi Yer Tutucusu"/>
          <p:cNvSpPr txBox="1">
            <a:spLocks noGrp="1"/>
          </p:cNvSpPr>
          <p:nvPr/>
        </p:nvSpPr>
        <p:spPr>
          <a:xfrm>
            <a:off x="2667000" y="6356350"/>
            <a:ext cx="3352800" cy="365125"/>
          </a:xfrm>
          <a:prstGeom prst="rect">
            <a:avLst/>
          </a:prstGeom>
          <a:noFill/>
        </p:spPr>
        <p:txBody>
          <a:bodyPr vert="horz" wrap="square" lIns="0" tIns="0" rIns="0" bIns="0" numCol="1" anchor="b" anchorCtr="0" compatLnSpc="1"/>
          <a:lstStyle/>
          <a:p>
            <a:pPr marR="0" defTabSz="914400" fontAlgn="auto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tr-TR" sz="1200" kern="1200" cap="none" spc="0" normalizeH="0" baseline="0" noProof="0">
                <a:solidFill>
                  <a:schemeClr val="tx2">
                    <a:shade val="90000"/>
                  </a:schemeClr>
                </a:solidFill>
                <a:latin typeface="+mn-lt"/>
                <a:ea typeface="+mn-ea"/>
                <a:cs typeface="+mn-cs"/>
              </a:rPr>
              <a:t>FULYA SARVAN, AKDENIZ UNIVERSITY</a:t>
            </a:r>
            <a:endParaRPr kumimoji="0" lang="tr-TR" sz="1200" kern="1200" cap="none" spc="0" normalizeH="0" baseline="0" noProof="0">
              <a:solidFill>
                <a:schemeClr val="tx2">
                  <a:shade val="90000"/>
                </a:schemeClr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28678" name="5 Resim Yer Tutucusu" descr="anneler3.jpg"/>
          <p:cNvPicPr>
            <a:picLocks noGrp="1" noChangeAspect="1"/>
          </p:cNvPicPr>
          <p:nvPr>
            <p:ph idx="1"/>
          </p:nvPr>
        </p:nvPicPr>
        <p:blipFill>
          <a:blip r:embed="rId1"/>
          <a:srcRect l="13731" r="13731"/>
          <a:stretch>
            <a:fillRect/>
          </a:stretch>
        </p:blipFill>
        <p:spPr>
          <a:xfrm rot="420000">
            <a:off x="3486150" y="1200150"/>
            <a:ext cx="4618038" cy="3930650"/>
          </a:xfrm>
          <a:solidFill>
            <a:schemeClr val="bg2">
              <a:alpha val="100000"/>
            </a:schemeClr>
          </a:solidFill>
          <a:ln w="3000" cap="rnd">
            <a:solidFill>
              <a:srgbClr val="C0C0C0">
                <a:alpha val="100000"/>
              </a:srgbClr>
            </a:solidFill>
          </a:ln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Footer Placeholder 1"/>
          <p:cNvSpPr/>
          <p:nvPr>
            <p:ph type="ftr" sz="quarter" idx="11"/>
          </p:nvPr>
        </p:nvSpPr>
        <p:spPr/>
        <p:txBody>
          <a:bodyPr/>
          <a:p>
            <a:pPr lvl="0"/>
            <a:r>
              <a:rPr lang="tr-TR">
                <a:effectLst>
                  <a:outerShdw blurRad="38100" dist="38100" dir="2700000">
                    <a:srgbClr val="C0C0C0"/>
                  </a:outerShdw>
                </a:effectLst>
              </a:rPr>
              <a:t>Fulya Sarvan, Akdeniz Üniversitesi</a:t>
            </a:r>
            <a:endParaRPr lang="tr-TR">
              <a:effectLst>
                <a:outerShdw blurRad="38100" dist="38100" dir="2700000">
                  <a:srgbClr val="C0C0C0"/>
                </a:outerShdw>
              </a:effectLst>
            </a:endParaRPr>
          </a:p>
        </p:txBody>
      </p:sp>
      <p:sp>
        <p:nvSpPr>
          <p:cNvPr id="6" name="6 Slayt Numarası Yer Tutucusu"/>
          <p:cNvSpPr txBox="1">
            <a:spLocks noGrp="1"/>
          </p:cNvSpPr>
          <p:nvPr/>
        </p:nvSpPr>
        <p:spPr>
          <a:xfrm>
            <a:off x="8077200" y="6356350"/>
            <a:ext cx="609600" cy="365125"/>
          </a:xfrm>
          <a:prstGeom prst="rect">
            <a:avLst/>
          </a:prstGeom>
          <a:noFill/>
        </p:spPr>
        <p:txBody>
          <a:bodyPr vert="horz" lIns="0" tIns="0" rIns="0" bIns="0" anchor="b"/>
          <a:p>
            <a:pPr algn="r"/>
            <a:fld id="{9A0DB2DC-4C9A-4742-B13C-FB6460FD3503}" type="slidenum">
              <a:rPr lang="tr-TR" sz="1200">
                <a:solidFill>
                  <a:srgbClr val="045C75"/>
                </a:solidFill>
                <a:latin typeface="Constantia" panose="02030602050306030303" pitchFamily="18" charset="0"/>
              </a:rPr>
            </a:fld>
            <a:endParaRPr lang="tr-TR" sz="1200">
              <a:solidFill>
                <a:srgbClr val="045C75"/>
              </a:solidFill>
              <a:latin typeface="Constantia" panose="02030602050306030303" pitchFamily="18" charset="0"/>
            </a:endParaRPr>
          </a:p>
        </p:txBody>
      </p:sp>
      <p:sp>
        <p:nvSpPr>
          <p:cNvPr id="29699" name="1 Başlık"/>
          <p:cNvSpPr>
            <a:spLocks noGrp="1"/>
          </p:cNvSpPr>
          <p:nvPr>
            <p:ph type="title" idx="4294967295"/>
          </p:nvPr>
        </p:nvSpPr>
        <p:spPr>
          <a:xfrm>
            <a:off x="609600" y="1176338"/>
            <a:ext cx="2212975" cy="1582737"/>
          </a:xfrm>
        </p:spPr>
        <p:txBody>
          <a:bodyPr vert="horz" wrap="square" lIns="45720" tIns="45720" rIns="45720" bIns="45720" anchor="b" anchorCtr="0"/>
          <a:p>
            <a:r>
              <a:rPr sz="2800" b="1"/>
              <a:t>BARIŞ ZİNCİRİ KURMUŞ ANNELER/ KIZLAR</a:t>
            </a:r>
            <a:endParaRPr sz="2800" b="1"/>
          </a:p>
        </p:txBody>
      </p:sp>
      <p:sp>
        <p:nvSpPr>
          <p:cNvPr id="29700" name="2 Metin Yer Tutucusu"/>
          <p:cNvSpPr>
            <a:spLocks noGrp="1"/>
          </p:cNvSpPr>
          <p:nvPr>
            <p:ph type="body" sz="half" idx="4294967295"/>
          </p:nvPr>
        </p:nvSpPr>
        <p:spPr>
          <a:xfrm>
            <a:off x="609600" y="3141663"/>
            <a:ext cx="2209800" cy="1630362"/>
          </a:xfrm>
        </p:spPr>
        <p:txBody>
          <a:bodyPr vert="horz" wrap="square" lIns="64008" tIns="45720" rIns="45720" bIns="45720" anchor="t" anchorCtr="0"/>
          <a:lstStyle>
            <a:lvl1pPr lvl="0">
              <a:buClr>
                <a:schemeClr val="hlink"/>
              </a:buClr>
              <a:buSzPct val="60000"/>
              <a:buFont typeface="Wingdings" panose="05000000000000000000" pitchFamily="2" charset="2"/>
              <a:defRPr sz="2800"/>
            </a:lvl1pPr>
            <a:lvl2pPr lvl="1">
              <a:buClr>
                <a:schemeClr val="tx1"/>
              </a:buClr>
              <a:buSzTx/>
              <a:buFontTx/>
              <a:defRPr sz="2400"/>
            </a:lvl2pPr>
            <a:lvl3pPr lvl="2">
              <a:buClr>
                <a:schemeClr val="accent2"/>
              </a:buClr>
              <a:buSzPct val="60000"/>
              <a:buFont typeface="Wingdings" panose="05000000000000000000" pitchFamily="2" charset="2"/>
              <a:defRPr sz="2000"/>
            </a:lvl3pPr>
            <a:lvl4pPr lvl="3">
              <a:buClr>
                <a:schemeClr val="tx2"/>
              </a:buClr>
              <a:buSzTx/>
              <a:buFontTx/>
              <a:defRPr sz="1800"/>
            </a:lvl4pPr>
            <a:lvl5pPr lvl="4">
              <a:buClr>
                <a:schemeClr val="folHlink"/>
              </a:buClr>
              <a:buSzPct val="60000"/>
              <a:buFont typeface="Wingdings" panose="05000000000000000000" pitchFamily="2" charset="2"/>
              <a:defRPr sz="1800"/>
            </a:lvl5pPr>
          </a:lstStyle>
          <a:p>
            <a:pPr marL="0" lvl="0" indent="0" algn="ctr">
              <a:spcBef>
                <a:spcPts val="250"/>
              </a:spcBef>
              <a:buFontTx/>
              <a:buNone/>
            </a:pPr>
            <a:r>
              <a:rPr sz="2200">
                <a:solidFill>
                  <a:srgbClr val="FF0000"/>
                </a:solidFill>
              </a:rPr>
              <a:t>TAKSIM GEZI PARKI DİRENİŞİ</a:t>
            </a:r>
            <a:endParaRPr sz="220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 marL="0" lvl="0" indent="0" algn="ctr">
              <a:spcBef>
                <a:spcPts val="250"/>
              </a:spcBef>
              <a:buFontTx/>
              <a:buNone/>
            </a:pPr>
            <a:r>
              <a:rPr sz="2200">
                <a:solidFill>
                  <a:srgbClr val="FF0000"/>
                </a:solidFill>
                <a:latin typeface="Arial" panose="020B0604020202020204" pitchFamily="34" charset="0"/>
              </a:rPr>
              <a:t>HAZİRAN 2013</a:t>
            </a:r>
            <a:endParaRPr sz="220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 marL="0" lvl="0" indent="0">
              <a:spcBef>
                <a:spcPts val="250"/>
              </a:spcBef>
              <a:buFontTx/>
              <a:buNone/>
            </a:pPr>
            <a:endParaRPr sz="2200"/>
          </a:p>
        </p:txBody>
      </p:sp>
      <p:sp>
        <p:nvSpPr>
          <p:cNvPr id="4" name="3 Altbilgi Yer Tutucusu"/>
          <p:cNvSpPr txBox="1">
            <a:spLocks noGrp="1"/>
          </p:cNvSpPr>
          <p:nvPr/>
        </p:nvSpPr>
        <p:spPr>
          <a:xfrm>
            <a:off x="2667000" y="6356350"/>
            <a:ext cx="3352800" cy="365125"/>
          </a:xfrm>
          <a:prstGeom prst="rect">
            <a:avLst/>
          </a:prstGeom>
          <a:noFill/>
        </p:spPr>
        <p:txBody>
          <a:bodyPr vert="horz" wrap="square" lIns="0" tIns="0" rIns="0" bIns="0" numCol="1" anchor="b" anchorCtr="0" compatLnSpc="1"/>
          <a:lstStyle/>
          <a:p>
            <a:pPr marR="0" defTabSz="914400" fontAlgn="auto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tr-TR" sz="1200" kern="1200" cap="none" spc="0" normalizeH="0" baseline="0" noProof="0">
                <a:solidFill>
                  <a:schemeClr val="tx2">
                    <a:shade val="90000"/>
                  </a:schemeClr>
                </a:solidFill>
                <a:latin typeface="+mn-lt"/>
                <a:ea typeface="+mn-ea"/>
                <a:cs typeface="+mn-cs"/>
              </a:rPr>
              <a:t>FULYA SARVAN, AKDENIZ UNIVERSITY</a:t>
            </a:r>
            <a:endParaRPr kumimoji="0" lang="tr-TR" sz="1200" kern="1200" cap="none" spc="0" normalizeH="0" baseline="0" noProof="0">
              <a:solidFill>
                <a:schemeClr val="tx2">
                  <a:shade val="90000"/>
                </a:schemeClr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29702" name="5 Resim Yer Tutucusu" descr="anneler4.jpg"/>
          <p:cNvPicPr>
            <a:picLocks noGrp="1" noChangeAspect="1"/>
          </p:cNvPicPr>
          <p:nvPr>
            <p:ph idx="1"/>
          </p:nvPr>
        </p:nvPicPr>
        <p:blipFill>
          <a:blip r:embed="rId1"/>
          <a:srcRect l="5898" r="5898"/>
          <a:stretch>
            <a:fillRect/>
          </a:stretch>
        </p:blipFill>
        <p:spPr>
          <a:xfrm rot="420000">
            <a:off x="3486150" y="1200150"/>
            <a:ext cx="4618038" cy="3930650"/>
          </a:xfrm>
          <a:solidFill>
            <a:schemeClr val="bg2">
              <a:alpha val="100000"/>
            </a:schemeClr>
          </a:solidFill>
          <a:ln w="3000" cap="rnd">
            <a:solidFill>
              <a:srgbClr val="C0C0C0">
                <a:alpha val="100000"/>
              </a:srgbClr>
            </a:solidFill>
          </a:ln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Footer Placeholder 1"/>
          <p:cNvSpPr/>
          <p:nvPr>
            <p:ph type="ftr" sz="quarter" idx="11"/>
          </p:nvPr>
        </p:nvSpPr>
        <p:spPr/>
        <p:txBody>
          <a:bodyPr/>
          <a:p>
            <a:pPr lvl="0"/>
            <a:r>
              <a:rPr lang="tr-TR">
                <a:effectLst>
                  <a:outerShdw blurRad="38100" dist="38100" dir="2700000">
                    <a:srgbClr val="C0C0C0"/>
                  </a:outerShdw>
                </a:effectLst>
              </a:rPr>
              <a:t>Fulya Sarvan, Akdeniz Üniversitesi</a:t>
            </a:r>
            <a:endParaRPr lang="tr-TR">
              <a:effectLst>
                <a:outerShdw blurRad="38100" dist="38100" dir="2700000">
                  <a:srgbClr val="C0C0C0"/>
                </a:outerShdw>
              </a:effectLst>
            </a:endParaRPr>
          </a:p>
        </p:txBody>
      </p:sp>
      <p:sp>
        <p:nvSpPr>
          <p:cNvPr id="30722" name="Rectangle 2"/>
          <p:cNvSpPr>
            <a:spLocks noGrp="1"/>
          </p:cNvSpPr>
          <p:nvPr>
            <p:ph type="title" idx="4294967295"/>
          </p:nvPr>
        </p:nvSpPr>
        <p:spPr>
          <a:xfrm>
            <a:off x="457200" y="277813"/>
            <a:ext cx="8229600" cy="1422400"/>
          </a:xfrm>
        </p:spPr>
        <p:txBody>
          <a:bodyPr vert="horz" wrap="square" lIns="0" tIns="45720" rIns="0" bIns="0" anchor="b" anchorCtr="0"/>
          <a:p>
            <a:r>
              <a:rPr sz="4800" i="1">
                <a:solidFill>
                  <a:srgbClr val="FF0066"/>
                </a:solidFill>
                <a:latin typeface="Constantia" panose="02030602050306030303" pitchFamily="18" charset="0"/>
              </a:rPr>
              <a:t>Ancak</a:t>
            </a:r>
            <a:br>
              <a:rPr sz="4800" i="1">
                <a:solidFill>
                  <a:srgbClr val="FF0066"/>
                </a:solidFill>
                <a:latin typeface="Constantia" panose="02030602050306030303" pitchFamily="18" charset="0"/>
              </a:rPr>
            </a:br>
            <a:endParaRPr sz="4800" i="1">
              <a:solidFill>
                <a:srgbClr val="FF0066"/>
              </a:solidFill>
              <a:latin typeface="Constantia" panose="02030602050306030303" pitchFamily="18" charset="0"/>
            </a:endParaRPr>
          </a:p>
        </p:txBody>
      </p:sp>
      <p:sp>
        <p:nvSpPr>
          <p:cNvPr id="30723" name="Rectangle 3"/>
          <p:cNvSpPr>
            <a:spLocks noGrp="1"/>
          </p:cNvSpPr>
          <p:nvPr>
            <p:ph type="body" idx="4294967295"/>
          </p:nvPr>
        </p:nvSpPr>
        <p:spPr>
          <a:xfrm>
            <a:off x="457200" y="1268413"/>
            <a:ext cx="8229600" cy="4862512"/>
          </a:xfrm>
        </p:spPr>
        <p:txBody>
          <a:bodyPr vert="horz" wrap="square" lIns="91440" tIns="45720" rIns="91440" bIns="45720" anchor="t" anchorCtr="0"/>
          <a:p>
            <a:pPr marL="273050" indent="-273050">
              <a:lnSpc>
                <a:spcPct val="80000"/>
              </a:lnSpc>
            </a:pPr>
            <a:r>
              <a:rPr sz="2400">
                <a:latin typeface="Constantia" panose="02030602050306030303" pitchFamily="18" charset="0"/>
              </a:rPr>
              <a:t>Çok iyi bildiğimiz tarihsel, sosyal ve politik nedenlerle kadınlar yöneticilik pozisyonlarından uzak tutulmakta, </a:t>
            </a:r>
            <a:r>
              <a:rPr sz="2400">
                <a:solidFill>
                  <a:srgbClr val="FF0066"/>
                </a:solidFill>
                <a:latin typeface="Constantia" panose="02030602050306030303" pitchFamily="18" charset="0"/>
              </a:rPr>
              <a:t>CAM TAVANLAR VE CAM DUVARLARLA  KISITLANMAKTA</a:t>
            </a:r>
            <a:r>
              <a:rPr sz="2400">
                <a:latin typeface="Constantia" panose="02030602050306030303" pitchFamily="18" charset="0"/>
              </a:rPr>
              <a:t> ve liderlik potansiyellerini tam olarak gerçekleştirememektedir.</a:t>
            </a:r>
            <a:endParaRPr sz="2400">
              <a:latin typeface="Constantia" panose="02030602050306030303" pitchFamily="18" charset="0"/>
            </a:endParaRPr>
          </a:p>
          <a:p>
            <a:pPr marL="273050" indent="-273050" algn="ctr">
              <a:lnSpc>
                <a:spcPct val="80000"/>
              </a:lnSpc>
              <a:buNone/>
            </a:pPr>
            <a:r>
              <a:rPr sz="2400" i="1">
                <a:solidFill>
                  <a:srgbClr val="FF0066"/>
                </a:solidFill>
                <a:latin typeface="Constantia" panose="02030602050306030303" pitchFamily="18" charset="0"/>
              </a:rPr>
              <a:t>Kadınlarla ilgili nedenler…</a:t>
            </a:r>
            <a:endParaRPr sz="2400" i="1">
              <a:solidFill>
                <a:srgbClr val="FF0066"/>
              </a:solidFill>
              <a:latin typeface="Constantia" panose="02030602050306030303" pitchFamily="18" charset="0"/>
            </a:endParaRPr>
          </a:p>
          <a:p>
            <a:pPr marL="273050" indent="-273050">
              <a:lnSpc>
                <a:spcPct val="80000"/>
              </a:lnSpc>
            </a:pPr>
            <a:r>
              <a:rPr sz="2400">
                <a:latin typeface="Constantia" panose="02030602050306030303" pitchFamily="18" charset="0"/>
              </a:rPr>
              <a:t>Kadınlar liderlik/ yöneticilik pozisyonlarına aday olmak için </a:t>
            </a:r>
            <a:r>
              <a:rPr sz="2400">
                <a:solidFill>
                  <a:srgbClr val="FF0066"/>
                </a:solidFill>
                <a:latin typeface="Constantia" panose="02030602050306030303" pitchFamily="18" charset="0"/>
              </a:rPr>
              <a:t>yeterli özgüveni</a:t>
            </a:r>
            <a:r>
              <a:rPr sz="2400">
                <a:latin typeface="Constantia" panose="02030602050306030303" pitchFamily="18" charset="0"/>
              </a:rPr>
              <a:t> ve</a:t>
            </a:r>
            <a:endParaRPr sz="2400">
              <a:latin typeface="Constantia" panose="02030602050306030303" pitchFamily="18" charset="0"/>
            </a:endParaRPr>
          </a:p>
          <a:p>
            <a:pPr marL="273050" indent="-273050">
              <a:lnSpc>
                <a:spcPct val="80000"/>
              </a:lnSpc>
            </a:pPr>
            <a:r>
              <a:rPr sz="2400">
                <a:latin typeface="Constantia" panose="02030602050306030303" pitchFamily="18" charset="0"/>
              </a:rPr>
              <a:t>Aday olan diğer kadınları </a:t>
            </a:r>
            <a:r>
              <a:rPr sz="2400">
                <a:solidFill>
                  <a:srgbClr val="FF0066"/>
                </a:solidFill>
                <a:latin typeface="Constantia" panose="02030602050306030303" pitchFamily="18" charset="0"/>
              </a:rPr>
              <a:t>destekleme kararlılığını</a:t>
            </a:r>
            <a:r>
              <a:rPr sz="2400">
                <a:latin typeface="Constantia" panose="02030602050306030303" pitchFamily="18" charset="0"/>
              </a:rPr>
              <a:t> gösterememekte</a:t>
            </a:r>
            <a:endParaRPr sz="2400">
              <a:latin typeface="Constantia" panose="02030602050306030303" pitchFamily="18" charset="0"/>
            </a:endParaRPr>
          </a:p>
          <a:p>
            <a:pPr marL="273050" indent="-273050">
              <a:lnSpc>
                <a:spcPct val="80000"/>
              </a:lnSpc>
            </a:pPr>
            <a:r>
              <a:rPr sz="2400">
                <a:latin typeface="Constantia" panose="02030602050306030303" pitchFamily="18" charset="0"/>
              </a:rPr>
              <a:t>Kadın liderliğini geliştirmek üzere birbirleriyle </a:t>
            </a:r>
            <a:r>
              <a:rPr sz="2400">
                <a:solidFill>
                  <a:srgbClr val="FF0066"/>
                </a:solidFill>
                <a:latin typeface="Constantia" panose="02030602050306030303" pitchFamily="18" charset="0"/>
              </a:rPr>
              <a:t>etkili bir işbirliği</a:t>
            </a:r>
            <a:r>
              <a:rPr sz="2400">
                <a:latin typeface="Constantia" panose="02030602050306030303" pitchFamily="18" charset="0"/>
              </a:rPr>
              <a:t> yapamamaktadır. </a:t>
            </a:r>
            <a:endParaRPr sz="2400">
              <a:latin typeface="Constantia" panose="02030602050306030303" pitchFamily="18" charset="0"/>
            </a:endParaRPr>
          </a:p>
          <a:p>
            <a:pPr marL="273050" indent="-273050">
              <a:buNone/>
            </a:pPr>
            <a:endParaRPr sz="2400">
              <a:latin typeface="Constantia" panose="02030602050306030303" pitchFamily="18" charset="0"/>
            </a:endParaRPr>
          </a:p>
        </p:txBody>
      </p:sp>
    </p:spTree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Footer Placeholder 1"/>
          <p:cNvSpPr/>
          <p:nvPr>
            <p:ph type="ftr" sz="quarter" idx="11"/>
          </p:nvPr>
        </p:nvSpPr>
        <p:spPr/>
        <p:txBody>
          <a:bodyPr/>
          <a:p>
            <a:pPr lvl="0"/>
            <a:r>
              <a:rPr lang="tr-TR">
                <a:effectLst>
                  <a:outerShdw blurRad="38100" dist="38100" dir="2700000">
                    <a:srgbClr val="C0C0C0"/>
                  </a:outerShdw>
                </a:effectLst>
              </a:rPr>
              <a:t>Fulya Sarvan, Akdeniz Üniversitesi</a:t>
            </a:r>
            <a:endParaRPr lang="tr-TR">
              <a:effectLst>
                <a:outerShdw blurRad="38100" dist="38100" dir="2700000">
                  <a:srgbClr val="C0C0C0"/>
                </a:outerShdw>
              </a:effectLst>
            </a:endParaRPr>
          </a:p>
        </p:txBody>
      </p:sp>
      <p:sp>
        <p:nvSpPr>
          <p:cNvPr id="31746" name="Rectangle 2"/>
          <p:cNvSpPr>
            <a:spLocks noGrp="1"/>
          </p:cNvSpPr>
          <p:nvPr>
            <p:ph type="title" idx="4294967295"/>
          </p:nvPr>
        </p:nvSpPr>
        <p:spPr>
          <a:xfrm>
            <a:off x="457200" y="277813"/>
            <a:ext cx="8229600" cy="919162"/>
          </a:xfrm>
        </p:spPr>
        <p:txBody>
          <a:bodyPr vert="horz" wrap="square" lIns="0" tIns="45720" rIns="0" bIns="0" anchor="b" anchorCtr="0"/>
          <a:p>
            <a:r>
              <a:rPr>
                <a:latin typeface="Constantia" panose="02030602050306030303" pitchFamily="18" charset="0"/>
              </a:rPr>
              <a:t>ÖNERİLERİM</a:t>
            </a:r>
            <a:endParaRPr>
              <a:latin typeface="Constantia" panose="02030602050306030303" pitchFamily="18" charset="0"/>
            </a:endParaRPr>
          </a:p>
        </p:txBody>
      </p:sp>
      <p:sp>
        <p:nvSpPr>
          <p:cNvPr id="31747" name="Rectangle 3"/>
          <p:cNvSpPr>
            <a:spLocks noGrp="1"/>
          </p:cNvSpPr>
          <p:nvPr>
            <p:ph type="body" idx="4294967295"/>
          </p:nvPr>
        </p:nvSpPr>
        <p:spPr>
          <a:xfrm>
            <a:off x="457200" y="1412875"/>
            <a:ext cx="8229600" cy="4718050"/>
          </a:xfrm>
        </p:spPr>
        <p:txBody>
          <a:bodyPr vert="horz" wrap="square" lIns="91440" tIns="45720" rIns="91440" bIns="45720" anchor="t" anchorCtr="0"/>
          <a:p>
            <a:pPr marL="273050" indent="-273050">
              <a:lnSpc>
                <a:spcPct val="90000"/>
              </a:lnSpc>
              <a:buNone/>
            </a:pPr>
            <a:r>
              <a:rPr sz="2800">
                <a:latin typeface="Constantia" panose="02030602050306030303" pitchFamily="18" charset="0"/>
              </a:rPr>
              <a:t>	Kadınlar olarak toplumsal cinsiyet bilincimizi geliştirerek </a:t>
            </a:r>
            <a:endParaRPr sz="2800">
              <a:latin typeface="Constantia" panose="02030602050306030303" pitchFamily="18" charset="0"/>
            </a:endParaRPr>
          </a:p>
          <a:p>
            <a:pPr lvl="1">
              <a:lnSpc>
                <a:spcPct val="90000"/>
              </a:lnSpc>
            </a:pPr>
            <a:r>
              <a:rPr sz="2400">
                <a:latin typeface="Constantia" panose="02030602050306030303" pitchFamily="18" charset="0"/>
              </a:rPr>
              <a:t>Liderlik pozisyonları için </a:t>
            </a:r>
            <a:r>
              <a:rPr sz="2400">
                <a:solidFill>
                  <a:srgbClr val="FF0066"/>
                </a:solidFill>
                <a:latin typeface="Constantia" panose="02030602050306030303" pitchFamily="18" charset="0"/>
              </a:rPr>
              <a:t>özgüvenimizi güçlendirerek</a:t>
            </a:r>
            <a:r>
              <a:rPr sz="2400">
                <a:latin typeface="Constantia" panose="02030602050306030303" pitchFamily="18" charset="0"/>
              </a:rPr>
              <a:t> aday olmalı</a:t>
            </a:r>
            <a:endParaRPr sz="2400">
              <a:latin typeface="Constantia" panose="02030602050306030303" pitchFamily="18" charset="0"/>
            </a:endParaRPr>
          </a:p>
          <a:p>
            <a:pPr lvl="1">
              <a:lnSpc>
                <a:spcPct val="90000"/>
              </a:lnSpc>
            </a:pPr>
            <a:r>
              <a:rPr sz="2400">
                <a:latin typeface="Constantia" panose="02030602050306030303" pitchFamily="18" charset="0"/>
              </a:rPr>
              <a:t>Kadın liderliği önündeki </a:t>
            </a:r>
            <a:r>
              <a:rPr sz="2400">
                <a:solidFill>
                  <a:srgbClr val="FF0066"/>
                </a:solidFill>
                <a:latin typeface="Constantia" panose="02030602050306030303" pitchFamily="18" charset="0"/>
              </a:rPr>
              <a:t>engellere karşı mücadele</a:t>
            </a:r>
            <a:r>
              <a:rPr sz="2400">
                <a:latin typeface="Constantia" panose="02030602050306030303" pitchFamily="18" charset="0"/>
              </a:rPr>
              <a:t> etmeli</a:t>
            </a:r>
            <a:endParaRPr sz="2400">
              <a:latin typeface="Constantia" panose="02030602050306030303" pitchFamily="18" charset="0"/>
            </a:endParaRPr>
          </a:p>
          <a:p>
            <a:pPr lvl="1">
              <a:lnSpc>
                <a:spcPct val="90000"/>
              </a:lnSpc>
            </a:pPr>
            <a:r>
              <a:rPr sz="2400">
                <a:latin typeface="Constantia" panose="02030602050306030303" pitchFamily="18" charset="0"/>
              </a:rPr>
              <a:t>Bunun bir takım çalışması gerektirdiği bilinciyle</a:t>
            </a:r>
            <a:r>
              <a:rPr sz="2400">
                <a:solidFill>
                  <a:srgbClr val="FF0066"/>
                </a:solidFill>
                <a:latin typeface="Constantia" panose="02030602050306030303" pitchFamily="18" charset="0"/>
              </a:rPr>
              <a:t> birbirimizi liderlik pozisyonları için teşvik etmeli</a:t>
            </a:r>
            <a:r>
              <a:rPr sz="2400">
                <a:latin typeface="Constantia" panose="02030602050306030303" pitchFamily="18" charset="0"/>
              </a:rPr>
              <a:t> ve destekleyici olmalıyız.</a:t>
            </a:r>
            <a:endParaRPr sz="2400">
              <a:latin typeface="Constantia" panose="02030602050306030303" pitchFamily="18" charset="0"/>
            </a:endParaRPr>
          </a:p>
          <a:p>
            <a:pPr marL="273050" indent="-273050">
              <a:lnSpc>
                <a:spcPct val="90000"/>
              </a:lnSpc>
              <a:buNone/>
            </a:pPr>
            <a:r>
              <a:rPr sz="2800">
                <a:latin typeface="Constantia" panose="02030602050306030303" pitchFamily="18" charset="0"/>
              </a:rPr>
              <a:t>				</a:t>
            </a:r>
            <a:endParaRPr sz="2800" i="1">
              <a:solidFill>
                <a:srgbClr val="FF0066"/>
              </a:solidFill>
              <a:latin typeface="Constantia" panose="02030602050306030303" pitchFamily="18" charset="0"/>
            </a:endParaRPr>
          </a:p>
        </p:txBody>
      </p:sp>
    </p:spTree>
  </p:cSld>
  <p:clrMapOvr>
    <a:masterClrMapping/>
  </p:clrMapOvr>
  <p:transition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Footer Placeholder 1"/>
          <p:cNvSpPr/>
          <p:nvPr>
            <p:ph type="ftr" sz="quarter" idx="11"/>
          </p:nvPr>
        </p:nvSpPr>
        <p:spPr/>
        <p:txBody>
          <a:bodyPr/>
          <a:p>
            <a:pPr lvl="0"/>
            <a:r>
              <a:rPr lang="tr-TR">
                <a:effectLst>
                  <a:outerShdw blurRad="38100" dist="38100" dir="2700000">
                    <a:srgbClr val="C0C0C0"/>
                  </a:outerShdw>
                </a:effectLst>
              </a:rPr>
              <a:t>Fulya Sarvan, Akdeniz Üniversitesi</a:t>
            </a:r>
            <a:endParaRPr lang="tr-TR">
              <a:effectLst>
                <a:outerShdw blurRad="38100" dist="38100" dir="2700000">
                  <a:srgbClr val="C0C0C0"/>
                </a:outerShdw>
              </a:effectLst>
            </a:endParaRPr>
          </a:p>
        </p:txBody>
      </p:sp>
      <p:sp>
        <p:nvSpPr>
          <p:cNvPr id="66562" name="Title 66561"/>
          <p:cNvSpPr>
            <a:spLocks noGrp="1"/>
          </p:cNvSpPr>
          <p:nvPr>
            <p:ph type="title"/>
          </p:nvPr>
        </p:nvSpPr>
        <p:spPr/>
        <p:txBody>
          <a:bodyPr anchor="ctr" anchorCtr="1"/>
          <a:p>
            <a:r>
              <a:rPr>
                <a:latin typeface="Constantia" panose="02030602050306030303" pitchFamily="18" charset="0"/>
              </a:rPr>
              <a:t>SONUÇ OLARAK</a:t>
            </a:r>
            <a:endParaRPr>
              <a:latin typeface="Constantia" panose="02030602050306030303" pitchFamily="18" charset="0"/>
            </a:endParaRPr>
          </a:p>
        </p:txBody>
      </p:sp>
      <p:sp>
        <p:nvSpPr>
          <p:cNvPr id="66563" name="Text Placeholder 66562"/>
          <p:cNvSpPr>
            <a:spLocks noGrp="1"/>
          </p:cNvSpPr>
          <p:nvPr>
            <p:ph type="body" idx="1"/>
          </p:nvPr>
        </p:nvSpPr>
        <p:spPr>
          <a:xfrm>
            <a:off x="457200" y="1341438"/>
            <a:ext cx="8229600" cy="4789487"/>
          </a:xfrm>
        </p:spPr>
        <p:txBody>
          <a:bodyPr/>
          <a:p>
            <a:pPr>
              <a:lnSpc>
                <a:spcPct val="90000"/>
              </a:lnSpc>
            </a:pPr>
            <a:r>
              <a:rPr>
                <a:latin typeface="Constantia" panose="02030602050306030303" pitchFamily="18" charset="0"/>
              </a:rPr>
              <a:t>	</a:t>
            </a:r>
            <a:r>
              <a:rPr i="1">
                <a:solidFill>
                  <a:schemeClr val="folHlink"/>
                </a:solidFill>
                <a:latin typeface="Constantia" panose="02030602050306030303" pitchFamily="18" charset="0"/>
              </a:rPr>
              <a:t>Kadın-erkek eşitsizliğinden daha az şikayet ederek, </a:t>
            </a:r>
            <a:endParaRPr i="1">
              <a:solidFill>
                <a:schemeClr val="folHlink"/>
              </a:solidFill>
              <a:latin typeface="Constantia" panose="02030602050306030303" pitchFamily="18" charset="0"/>
            </a:endParaRPr>
          </a:p>
          <a:p>
            <a:pPr>
              <a:lnSpc>
                <a:spcPct val="90000"/>
              </a:lnSpc>
            </a:pPr>
            <a:r>
              <a:rPr i="1">
                <a:solidFill>
                  <a:schemeClr val="folHlink"/>
                </a:solidFill>
                <a:latin typeface="Constantia" panose="02030602050306030303" pitchFamily="18" charset="0"/>
              </a:rPr>
              <a:t>	Önümüze çıkan liderlik fırsatlarını cesaretle değerlendirerek ve </a:t>
            </a:r>
            <a:endParaRPr i="1">
              <a:solidFill>
                <a:schemeClr val="folHlink"/>
              </a:solidFill>
              <a:latin typeface="Constantia" panose="02030602050306030303" pitchFamily="18" charset="0"/>
            </a:endParaRPr>
          </a:p>
          <a:p>
            <a:pPr>
              <a:lnSpc>
                <a:spcPct val="90000"/>
              </a:lnSpc>
            </a:pPr>
            <a:r>
              <a:rPr i="1">
                <a:solidFill>
                  <a:schemeClr val="folHlink"/>
                </a:solidFill>
                <a:latin typeface="Constantia" panose="02030602050306030303" pitchFamily="18" charset="0"/>
              </a:rPr>
              <a:t>	Birbirimizi liderlik rollerine erişimde daha fazla teşvik ederek, kolaylaştırıcı ve destekleyici olarak </a:t>
            </a:r>
            <a:endParaRPr i="1">
              <a:solidFill>
                <a:schemeClr val="folHlink"/>
              </a:solidFill>
              <a:latin typeface="Constantia" panose="02030602050306030303" pitchFamily="18" charset="0"/>
            </a:endParaRPr>
          </a:p>
          <a:p>
            <a:pPr lvl="1">
              <a:lnSpc>
                <a:spcPct val="90000"/>
              </a:lnSpc>
              <a:buNone/>
            </a:pPr>
            <a:r>
              <a:rPr i="1">
                <a:solidFill>
                  <a:srgbClr val="FF0066"/>
                </a:solidFill>
                <a:latin typeface="Constantia" panose="02030602050306030303" pitchFamily="18" charset="0"/>
              </a:rPr>
              <a:t>				İŞE BAŞLAYABİLİR VE ATATÜRK’ÜN GÜVENİNE DAHA BAŞARIYLA</a:t>
            </a:r>
            <a:endParaRPr i="1">
              <a:solidFill>
                <a:srgbClr val="FF0066"/>
              </a:solidFill>
              <a:latin typeface="Constantia" panose="02030602050306030303" pitchFamily="18" charset="0"/>
            </a:endParaRPr>
          </a:p>
          <a:p>
            <a:pPr lvl="1" algn="ctr">
              <a:lnSpc>
                <a:spcPct val="90000"/>
              </a:lnSpc>
              <a:buNone/>
            </a:pPr>
            <a:r>
              <a:rPr i="1">
                <a:solidFill>
                  <a:srgbClr val="FF0066"/>
                </a:solidFill>
                <a:latin typeface="Constantia" panose="02030602050306030303" pitchFamily="18" charset="0"/>
              </a:rPr>
              <a:t>LAYIK OLABİLİRİZ </a:t>
            </a:r>
            <a:endParaRPr i="1">
              <a:solidFill>
                <a:srgbClr val="FF0066"/>
              </a:solidFill>
              <a:latin typeface="Constantia" panose="02030602050306030303" pitchFamily="18" charset="0"/>
            </a:endParaRPr>
          </a:p>
          <a:p>
            <a:pPr>
              <a:lnSpc>
                <a:spcPct val="90000"/>
              </a:lnSpc>
            </a:pPr>
            <a:endParaRPr>
              <a:latin typeface="Constantia" panose="02030602050306030303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Footer Placeholder 1"/>
          <p:cNvSpPr/>
          <p:nvPr>
            <p:ph type="ftr" sz="quarter" idx="11"/>
          </p:nvPr>
        </p:nvSpPr>
        <p:spPr/>
        <p:txBody>
          <a:bodyPr/>
          <a:p>
            <a:pPr lvl="0"/>
            <a:r>
              <a:rPr lang="tr-TR">
                <a:effectLst>
                  <a:outerShdw blurRad="38100" dist="38100" dir="2700000">
                    <a:srgbClr val="C0C0C0"/>
                  </a:outerShdw>
                </a:effectLst>
              </a:rPr>
              <a:t>Fulya Sarvan, Akdeniz Üniversitesi</a:t>
            </a:r>
            <a:endParaRPr lang="tr-TR">
              <a:effectLst>
                <a:outerShdw blurRad="38100" dist="38100" dir="2700000">
                  <a:srgbClr val="C0C0C0"/>
                </a:outerShdw>
              </a:effectLst>
            </a:endParaRPr>
          </a:p>
        </p:txBody>
      </p:sp>
      <p:sp>
        <p:nvSpPr>
          <p:cNvPr id="6146" name="Rectangle 2"/>
          <p:cNvSpPr>
            <a:spLocks noGrp="1"/>
          </p:cNvSpPr>
          <p:nvPr>
            <p:ph type="title" idx="4294967295"/>
          </p:nvPr>
        </p:nvSpPr>
        <p:spPr>
          <a:xfrm>
            <a:off x="457200" y="277813"/>
            <a:ext cx="8229600" cy="1279525"/>
          </a:xfrm>
        </p:spPr>
        <p:txBody>
          <a:bodyPr vert="horz" wrap="square" lIns="0" tIns="45720" rIns="0" bIns="0" anchor="b" anchorCtr="0"/>
          <a:p>
            <a:r>
              <a:rPr sz="4300">
                <a:solidFill>
                  <a:schemeClr val="accent1"/>
                </a:solidFill>
                <a:latin typeface="Constantia" panose="02030602050306030303" pitchFamily="18" charset="0"/>
                <a:cs typeface="Times New Roman" panose="02020603050405020304" pitchFamily="18" charset="0"/>
              </a:rPr>
              <a:t>TÜİK 2011 verilerine göre</a:t>
            </a:r>
            <a:br>
              <a:rPr sz="4300">
                <a:solidFill>
                  <a:schemeClr val="accent1"/>
                </a:solidFill>
                <a:latin typeface="Constantia" panose="02030602050306030303" pitchFamily="18" charset="0"/>
                <a:cs typeface="Times New Roman" panose="02020603050405020304" pitchFamily="18" charset="0"/>
              </a:rPr>
            </a:br>
            <a:endParaRPr sz="4300">
              <a:solidFill>
                <a:schemeClr val="accent1"/>
              </a:solidFill>
              <a:latin typeface="Constantia" panose="02030602050306030303" pitchFamily="18" charset="0"/>
              <a:ea typeface="Times New Roman" panose="02020603050405020304" pitchFamily="18" charset="0"/>
            </a:endParaRPr>
          </a:p>
        </p:txBody>
      </p:sp>
      <p:sp>
        <p:nvSpPr>
          <p:cNvPr id="6147" name="Rectangle 3"/>
          <p:cNvSpPr>
            <a:spLocks noGrp="1"/>
          </p:cNvSpPr>
          <p:nvPr>
            <p:ph type="body" idx="4294967295"/>
          </p:nvPr>
        </p:nvSpPr>
        <p:spPr>
          <a:xfrm>
            <a:off x="457200" y="1268413"/>
            <a:ext cx="8229600" cy="4862512"/>
          </a:xfrm>
        </p:spPr>
        <p:txBody>
          <a:bodyPr vert="horz" wrap="square" lIns="91440" tIns="45720" rIns="91440" bIns="45720" anchor="t" anchorCtr="0"/>
          <a:p>
            <a:pPr marL="640080" lvl="1" indent="-246380">
              <a:lnSpc>
                <a:spcPct val="80000"/>
              </a:lnSpc>
              <a:buNone/>
            </a:pPr>
            <a:r>
              <a:rPr sz="2400">
                <a:latin typeface="Constantia" panose="02030602050306030303" pitchFamily="18" charset="0"/>
                <a:cs typeface="Times New Roman" panose="02020603050405020304" pitchFamily="18" charset="0"/>
              </a:rPr>
              <a:t>Adrese Dayalı Nüfus Kayıt Sistemi (ADNKS) 2011 yılı sonuçlarına göre </a:t>
            </a:r>
            <a:r>
              <a:rPr sz="2400">
                <a:solidFill>
                  <a:srgbClr val="FF0066"/>
                </a:solidFill>
                <a:latin typeface="Constantia" panose="02030602050306030303" pitchFamily="18" charset="0"/>
                <a:cs typeface="Times New Roman" panose="02020603050405020304" pitchFamily="18" charset="0"/>
              </a:rPr>
              <a:t>33.443.008</a:t>
            </a:r>
            <a:r>
              <a:rPr sz="2400">
                <a:latin typeface="Constantia" panose="02030602050306030303" pitchFamily="18" charset="0"/>
                <a:cs typeface="Times New Roman" panose="02020603050405020304" pitchFamily="18" charset="0"/>
              </a:rPr>
              <a:t> kadın nüfusunda: </a:t>
            </a:r>
            <a:endParaRPr sz="2400">
              <a:latin typeface="Constantia" panose="02030602050306030303" pitchFamily="18" charset="0"/>
              <a:cs typeface="Times New Roman" panose="02020603050405020304" pitchFamily="18" charset="0"/>
            </a:endParaRPr>
          </a:p>
          <a:p>
            <a:pPr marL="914400" lvl="2" indent="-245745">
              <a:lnSpc>
                <a:spcPct val="80000"/>
              </a:lnSpc>
            </a:pPr>
            <a:r>
              <a:rPr>
                <a:latin typeface="Constantia" panose="02030602050306030303" pitchFamily="18" charset="0"/>
                <a:cs typeface="Times New Roman" panose="02020603050405020304" pitchFamily="18" charset="0"/>
              </a:rPr>
              <a:t>3.171.270 okuma-yazma bilmeyen kişinin  </a:t>
            </a:r>
            <a:r>
              <a:rPr>
                <a:solidFill>
                  <a:srgbClr val="FF0066"/>
                </a:solidFill>
                <a:latin typeface="Constantia" panose="02030602050306030303" pitchFamily="18" charset="0"/>
                <a:cs typeface="Times New Roman" panose="02020603050405020304" pitchFamily="18" charset="0"/>
              </a:rPr>
              <a:t>2.617.566’sını kadınlar</a:t>
            </a:r>
            <a:r>
              <a:rPr>
                <a:latin typeface="Constantia" panose="02030602050306030303" pitchFamily="18" charset="0"/>
                <a:cs typeface="Times New Roman" panose="02020603050405020304" pitchFamily="18" charset="0"/>
              </a:rPr>
              <a:t> oluşturmaktadır </a:t>
            </a:r>
            <a:r>
              <a:rPr>
                <a:solidFill>
                  <a:srgbClr val="FF0066"/>
                </a:solidFill>
                <a:latin typeface="Constantia" panose="02030602050306030303" pitchFamily="18" charset="0"/>
                <a:cs typeface="Times New Roman" panose="02020603050405020304" pitchFamily="18" charset="0"/>
              </a:rPr>
              <a:t>(erkeklerin beş katı)</a:t>
            </a:r>
            <a:endParaRPr>
              <a:solidFill>
                <a:srgbClr val="FF0066"/>
              </a:solidFill>
              <a:latin typeface="Constantia" panose="02030602050306030303" pitchFamily="18" charset="0"/>
              <a:cs typeface="Times New Roman" panose="02020603050405020304" pitchFamily="18" charset="0"/>
            </a:endParaRPr>
          </a:p>
          <a:p>
            <a:pPr marL="914400" lvl="2" indent="-245745">
              <a:lnSpc>
                <a:spcPct val="80000"/>
              </a:lnSpc>
            </a:pPr>
            <a:r>
              <a:rPr>
                <a:latin typeface="Constantia" panose="02030602050306030303" pitchFamily="18" charset="0"/>
                <a:cs typeface="Times New Roman" panose="02020603050405020304" pitchFamily="18" charset="0"/>
              </a:rPr>
              <a:t>Okuma yazma bilmeyen kadınların </a:t>
            </a:r>
            <a:r>
              <a:rPr>
                <a:solidFill>
                  <a:srgbClr val="FF0066"/>
                </a:solidFill>
                <a:latin typeface="Constantia" panose="02030602050306030303" pitchFamily="18" charset="0"/>
                <a:cs typeface="Times New Roman" panose="02020603050405020304" pitchFamily="18" charset="0"/>
              </a:rPr>
              <a:t>2 milyonu 50 ve üzeri yaş grubundadır. </a:t>
            </a:r>
            <a:endParaRPr>
              <a:solidFill>
                <a:srgbClr val="FF0066"/>
              </a:solidFill>
              <a:latin typeface="Constantia" panose="02030602050306030303" pitchFamily="18" charset="0"/>
              <a:cs typeface="Times New Roman" panose="02020603050405020304" pitchFamily="18" charset="0"/>
            </a:endParaRPr>
          </a:p>
          <a:p>
            <a:pPr marL="914400" lvl="2" indent="-245745">
              <a:lnSpc>
                <a:spcPct val="80000"/>
              </a:lnSpc>
            </a:pPr>
            <a:r>
              <a:rPr>
                <a:solidFill>
                  <a:srgbClr val="FF0066"/>
                </a:solidFill>
                <a:latin typeface="Constantia" panose="02030602050306030303" pitchFamily="18" charset="0"/>
                <a:cs typeface="Times New Roman" panose="02020603050405020304" pitchFamily="18" charset="0"/>
              </a:rPr>
              <a:t>6-24 yaş grubunda</a:t>
            </a:r>
            <a:r>
              <a:rPr>
                <a:latin typeface="Constantia" panose="02030602050306030303" pitchFamily="18" charset="0"/>
                <a:cs typeface="Times New Roman" panose="02020603050405020304" pitchFamily="18" charset="0"/>
              </a:rPr>
              <a:t> ise okuma yazma bilmeyen </a:t>
            </a:r>
            <a:r>
              <a:rPr>
                <a:solidFill>
                  <a:srgbClr val="FF0066"/>
                </a:solidFill>
                <a:latin typeface="Constantia" panose="02030602050306030303" pitchFamily="18" charset="0"/>
                <a:cs typeface="Times New Roman" panose="02020603050405020304" pitchFamily="18" charset="0"/>
              </a:rPr>
              <a:t>72 bin kadın</a:t>
            </a:r>
            <a:r>
              <a:rPr>
                <a:latin typeface="Constantia" panose="02030602050306030303" pitchFamily="18" charset="0"/>
                <a:cs typeface="Times New Roman" panose="02020603050405020304" pitchFamily="18" charset="0"/>
              </a:rPr>
              <a:t> bulunmaktadır. </a:t>
            </a:r>
            <a:endParaRPr>
              <a:latin typeface="Constantia" panose="02030602050306030303" pitchFamily="18" charset="0"/>
              <a:cs typeface="Times New Roman" panose="02020603050405020304" pitchFamily="18" charset="0"/>
            </a:endParaRPr>
          </a:p>
          <a:p>
            <a:pPr marL="914400" lvl="2" indent="-245745">
              <a:lnSpc>
                <a:spcPct val="80000"/>
              </a:lnSpc>
            </a:pPr>
            <a:r>
              <a:rPr>
                <a:latin typeface="Constantia" panose="02030602050306030303" pitchFamily="18" charset="0"/>
                <a:cs typeface="Times New Roman" panose="02020603050405020304" pitchFamily="18" charset="0"/>
              </a:rPr>
              <a:t>Ayrıca, okuma yazması olan ancak ilkokul bitirmemiş </a:t>
            </a:r>
            <a:r>
              <a:rPr>
                <a:solidFill>
                  <a:srgbClr val="FF0066"/>
                </a:solidFill>
                <a:latin typeface="Constantia" panose="02030602050306030303" pitchFamily="18" charset="0"/>
                <a:cs typeface="Times New Roman" panose="02020603050405020304" pitchFamily="18" charset="0"/>
              </a:rPr>
              <a:t>7.342.881 kadın</a:t>
            </a:r>
            <a:r>
              <a:rPr>
                <a:latin typeface="Constantia" panose="02030602050306030303" pitchFamily="18" charset="0"/>
                <a:cs typeface="Times New Roman" panose="02020603050405020304" pitchFamily="18" charset="0"/>
              </a:rPr>
              <a:t> vardır (erkeklerden %13 fazla)</a:t>
            </a:r>
            <a:endParaRPr>
              <a:latin typeface="Constantia" panose="02030602050306030303" pitchFamily="18" charset="0"/>
              <a:cs typeface="Times New Roman" panose="02020603050405020304" pitchFamily="18" charset="0"/>
            </a:endParaRPr>
          </a:p>
          <a:p>
            <a:pPr marL="914400" lvl="2" indent="-245745">
              <a:lnSpc>
                <a:spcPct val="80000"/>
              </a:lnSpc>
            </a:pPr>
            <a:r>
              <a:rPr>
                <a:latin typeface="Constantia" panose="02030602050306030303" pitchFamily="18" charset="0"/>
                <a:cs typeface="Times New Roman" panose="02020603050405020304" pitchFamily="18" charset="0"/>
              </a:rPr>
              <a:t>İlkokul mezunu </a:t>
            </a:r>
            <a:r>
              <a:rPr>
                <a:solidFill>
                  <a:srgbClr val="FF0066"/>
                </a:solidFill>
                <a:latin typeface="Constantia" panose="02030602050306030303" pitchFamily="18" charset="0"/>
                <a:cs typeface="Times New Roman" panose="02020603050405020304" pitchFamily="18" charset="0"/>
              </a:rPr>
              <a:t>8.627.741 kadın</a:t>
            </a:r>
            <a:r>
              <a:rPr>
                <a:latin typeface="Constantia" panose="02030602050306030303" pitchFamily="18" charset="0"/>
                <a:cs typeface="Times New Roman" panose="02020603050405020304" pitchFamily="18" charset="0"/>
              </a:rPr>
              <a:t> vardır (erkeklerden % 28 fazla)</a:t>
            </a:r>
            <a:endParaRPr>
              <a:latin typeface="Constantia" panose="02030602050306030303" pitchFamily="18" charset="0"/>
              <a:cs typeface="Times New Roman" panose="02020603050405020304" pitchFamily="18" charset="0"/>
            </a:endParaRPr>
          </a:p>
          <a:p>
            <a:pPr marL="914400" lvl="2" indent="-245745" algn="ctr">
              <a:lnSpc>
                <a:spcPct val="80000"/>
              </a:lnSpc>
              <a:buNone/>
            </a:pPr>
            <a:r>
              <a:rPr i="1">
                <a:solidFill>
                  <a:srgbClr val="FF0066"/>
                </a:solidFill>
                <a:latin typeface="Constantia" panose="02030602050306030303" pitchFamily="18" charset="0"/>
                <a:cs typeface="Times New Roman" panose="02020603050405020304" pitchFamily="18" charset="0"/>
              </a:rPr>
              <a:t>BU KATEGORİLERDEKİ KADIN SAYISI  18.588.188 </a:t>
            </a:r>
            <a:endParaRPr i="1">
              <a:solidFill>
                <a:srgbClr val="FF0066"/>
              </a:solidFill>
              <a:latin typeface="Constantia" panose="02030602050306030303" pitchFamily="18" charset="0"/>
              <a:cs typeface="Times New Roman" panose="02020603050405020304" pitchFamily="18" charset="0"/>
            </a:endParaRPr>
          </a:p>
          <a:p>
            <a:pPr marL="914400" lvl="2" indent="-245745" algn="ctr">
              <a:lnSpc>
                <a:spcPct val="80000"/>
              </a:lnSpc>
              <a:buNone/>
            </a:pPr>
            <a:r>
              <a:rPr i="1">
                <a:solidFill>
                  <a:srgbClr val="FF0066"/>
                </a:solidFill>
                <a:latin typeface="Constantia" panose="02030602050306030303" pitchFamily="18" charset="0"/>
                <a:cs typeface="Times New Roman" panose="02020603050405020304" pitchFamily="18" charset="0"/>
              </a:rPr>
              <a:t>(Kadın nüfusun %55’i)</a:t>
            </a:r>
            <a:endParaRPr i="1">
              <a:solidFill>
                <a:srgbClr val="FF0066"/>
              </a:solidFill>
              <a:latin typeface="Constantia" panose="02030602050306030303" pitchFamily="18" charset="0"/>
              <a:cs typeface="Times New Roman" panose="02020603050405020304" pitchFamily="18" charset="0"/>
            </a:endParaRPr>
          </a:p>
          <a:p>
            <a:pPr marL="273050" indent="-273050">
              <a:lnSpc>
                <a:spcPct val="90000"/>
              </a:lnSpc>
              <a:buNone/>
            </a:pPr>
            <a:endParaRPr sz="2400">
              <a:latin typeface="Constantia" panose="02030602050306030303" pitchFamily="18" charset="0"/>
            </a:endParaRPr>
          </a:p>
        </p:txBody>
      </p:sp>
    </p:spTree>
  </p:cSld>
  <p:clrMapOvr>
    <a:masterClrMapping/>
  </p:clrMapOvr>
  <p:transition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Footer Placeholder 1"/>
          <p:cNvSpPr/>
          <p:nvPr>
            <p:ph type="ftr" sz="quarter" idx="11"/>
          </p:nvPr>
        </p:nvSpPr>
        <p:spPr/>
        <p:txBody>
          <a:bodyPr/>
          <a:p>
            <a:pPr lvl="0"/>
            <a:r>
              <a:rPr lang="tr-TR">
                <a:effectLst>
                  <a:outerShdw blurRad="38100" dist="38100" dir="2700000">
                    <a:srgbClr val="C0C0C0"/>
                  </a:outerShdw>
                </a:effectLst>
              </a:rPr>
              <a:t>Fulya Sarvan, Akdeniz Üniversitesi</a:t>
            </a:r>
            <a:endParaRPr lang="tr-TR">
              <a:effectLst>
                <a:outerShdw blurRad="38100" dist="38100" dir="2700000">
                  <a:srgbClr val="C0C0C0"/>
                </a:outerShdw>
              </a:effectLst>
            </a:endParaRPr>
          </a:p>
        </p:txBody>
      </p:sp>
      <p:sp>
        <p:nvSpPr>
          <p:cNvPr id="34818" name="Rectangle 4"/>
          <p:cNvSpPr>
            <a:spLocks noGrp="1"/>
          </p:cNvSpPr>
          <p:nvPr>
            <p:ph type="ctrTitle" idx="4294967295"/>
          </p:nvPr>
        </p:nvSpPr>
        <p:spPr>
          <a:xfrm>
            <a:off x="685800" y="2130425"/>
            <a:ext cx="7772400" cy="1470025"/>
          </a:xfrm>
        </p:spPr>
        <p:txBody>
          <a:bodyPr vert="horz" wrap="square" lIns="0" tIns="45720" rIns="0" bIns="0" anchor="b" anchorCtr="0"/>
          <a:lstStyle>
            <a:lvl1pPr lvl="0">
              <a:buClrTx/>
              <a:buSzTx/>
              <a:buFontTx/>
              <a:defRPr sz="5400"/>
            </a:lvl1pPr>
          </a:lstStyle>
          <a:p>
            <a:pPr lvl="0"/>
            <a:r>
              <a:rPr>
                <a:latin typeface="Constantia" panose="02030602050306030303" pitchFamily="18" charset="0"/>
              </a:rPr>
              <a:t>İlginiz için teşekkürler</a:t>
            </a:r>
            <a:endParaRPr>
              <a:latin typeface="Constantia" panose="02030602050306030303" pitchFamily="18" charset="0"/>
            </a:endParaRPr>
          </a:p>
        </p:txBody>
      </p:sp>
      <p:sp>
        <p:nvSpPr>
          <p:cNvPr id="34819" name="Rectangle 5"/>
          <p:cNvSpPr>
            <a:spLocks noGrp="1"/>
          </p:cNvSpPr>
          <p:nvPr>
            <p:ph type="subTitle" idx="4294967295"/>
          </p:nvPr>
        </p:nvSpPr>
        <p:spPr>
          <a:xfrm>
            <a:off x="1371600" y="3613150"/>
            <a:ext cx="6400800" cy="1809750"/>
          </a:xfrm>
        </p:spPr>
        <p:txBody>
          <a:bodyPr vert="horz" wrap="square" lIns="91440" tIns="45720" rIns="91440" bIns="45720" anchor="t" anchorCtr="0"/>
          <a:lstStyle>
            <a:lvl1pPr marL="0" lvl="0" indent="0" algn="ctr">
              <a:buClr>
                <a:schemeClr val="hlink"/>
              </a:buClr>
              <a:buSzPct val="60000"/>
              <a:buFont typeface="Wingdings" panose="05000000000000000000" pitchFamily="2" charset="2"/>
              <a:buNone/>
              <a:defRPr/>
            </a:lvl1pPr>
            <a:lvl2pPr marL="457200" lvl="1" indent="0" algn="ctr">
              <a:buClr>
                <a:schemeClr val="tx1"/>
              </a:buClr>
              <a:buSzTx/>
              <a:buFontTx/>
              <a:buNone/>
              <a:defRPr/>
            </a:lvl2pPr>
            <a:lvl3pPr marL="914400" lvl="2" indent="0" algn="ctr">
              <a:buClr>
                <a:schemeClr val="accent2"/>
              </a:buClr>
              <a:buSzPct val="60000"/>
              <a:buFont typeface="Wingdings" panose="05000000000000000000" pitchFamily="2" charset="2"/>
              <a:buNone/>
              <a:defRPr/>
            </a:lvl3pPr>
            <a:lvl4pPr marL="1371600" lvl="3" indent="0" algn="ctr">
              <a:buClr>
                <a:schemeClr val="tx2"/>
              </a:buClr>
              <a:buSzTx/>
              <a:buFontTx/>
              <a:buNone/>
              <a:defRPr/>
            </a:lvl4pPr>
            <a:lvl5pPr marL="1828800" lvl="4" indent="0" algn="ctr">
              <a:buClr>
                <a:schemeClr val="folHlink"/>
              </a:buClr>
              <a:buSzPct val="60000"/>
              <a:buFont typeface="Wingdings" panose="05000000000000000000" pitchFamily="2" charset="2"/>
              <a:buNone/>
              <a:defRPr/>
            </a:lvl5pPr>
          </a:lstStyle>
          <a:p>
            <a:pPr lvl="0"/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Footer Placeholder 1"/>
          <p:cNvSpPr/>
          <p:nvPr>
            <p:ph type="ftr" sz="quarter" idx="11"/>
          </p:nvPr>
        </p:nvSpPr>
        <p:spPr/>
        <p:txBody>
          <a:bodyPr/>
          <a:p>
            <a:pPr lvl="0"/>
            <a:r>
              <a:rPr lang="tr-TR">
                <a:effectLst>
                  <a:outerShdw blurRad="38100" dist="38100" dir="2700000">
                    <a:srgbClr val="C0C0C0"/>
                  </a:outerShdw>
                </a:effectLst>
              </a:rPr>
              <a:t>Fulya Sarvan, Akdeniz Üniversitesi</a:t>
            </a:r>
            <a:endParaRPr lang="tr-TR">
              <a:effectLst>
                <a:outerShdw blurRad="38100" dist="38100" dir="2700000">
                  <a:srgbClr val="C0C0C0"/>
                </a:outerShdw>
              </a:effectLst>
            </a:endParaRPr>
          </a:p>
        </p:txBody>
      </p:sp>
      <p:sp>
        <p:nvSpPr>
          <p:cNvPr id="43010" name="Title 43009"/>
          <p:cNvSpPr>
            <a:spLocks noGrp="1"/>
          </p:cNvSpPr>
          <p:nvPr>
            <p:ph type="title"/>
          </p:nvPr>
        </p:nvSpPr>
        <p:spPr/>
        <p:txBody>
          <a:bodyPr anchor="ctr" anchorCtr="1"/>
          <a:p>
            <a:r>
              <a:rPr sz="4300">
                <a:solidFill>
                  <a:schemeClr val="accent1"/>
                </a:solidFill>
                <a:latin typeface="Constantia" panose="02030602050306030303" pitchFamily="18" charset="0"/>
                <a:cs typeface="Times New Roman" panose="02020603050405020304" pitchFamily="18" charset="0"/>
              </a:rPr>
              <a:t>TÜİK 2011 verilerine göre</a:t>
            </a:r>
            <a:br>
              <a:rPr sz="4300">
                <a:solidFill>
                  <a:schemeClr val="accent1"/>
                </a:solidFill>
                <a:latin typeface="Constantia" panose="02030602050306030303" pitchFamily="18" charset="0"/>
                <a:cs typeface="Times New Roman" panose="02020603050405020304" pitchFamily="18" charset="0"/>
              </a:rPr>
            </a:br>
            <a:endParaRPr sz="4300">
              <a:solidFill>
                <a:schemeClr val="accent1"/>
              </a:solidFill>
              <a:latin typeface="Constantia" panose="02030602050306030303" pitchFamily="18" charset="0"/>
              <a:ea typeface="Times New Roman" panose="02020603050405020304" pitchFamily="18" charset="0"/>
            </a:endParaRPr>
          </a:p>
        </p:txBody>
      </p:sp>
      <p:sp>
        <p:nvSpPr>
          <p:cNvPr id="43011" name="Text Placeholder 43010"/>
          <p:cNvSpPr>
            <a:spLocks noGrp="1"/>
          </p:cNvSpPr>
          <p:nvPr>
            <p:ph type="body" idx="1"/>
          </p:nvPr>
        </p:nvSpPr>
        <p:spPr>
          <a:xfrm>
            <a:off x="457200" y="1052513"/>
            <a:ext cx="8229600" cy="5078412"/>
          </a:xfrm>
        </p:spPr>
        <p:txBody>
          <a:bodyPr/>
          <a:p>
            <a:pPr>
              <a:lnSpc>
                <a:spcPct val="80000"/>
              </a:lnSpc>
            </a:pPr>
            <a:r>
              <a:rPr sz="2400">
                <a:latin typeface="Constantia" panose="02030602050306030303" pitchFamily="18" charset="0"/>
              </a:rPr>
              <a:t>İlköğretim mezunu </a:t>
            </a:r>
            <a:r>
              <a:rPr sz="2400">
                <a:solidFill>
                  <a:srgbClr val="FF0066"/>
                </a:solidFill>
                <a:latin typeface="Constantia" panose="02030602050306030303" pitchFamily="18" charset="0"/>
              </a:rPr>
              <a:t>5.256.806 kadın</a:t>
            </a:r>
            <a:r>
              <a:rPr sz="2400">
                <a:latin typeface="Constantia" panose="02030602050306030303" pitchFamily="18" charset="0"/>
              </a:rPr>
              <a:t> vardır (erkeklerden </a:t>
            </a:r>
            <a:r>
              <a:rPr sz="2400">
                <a:solidFill>
                  <a:srgbClr val="FF0066"/>
                </a:solidFill>
                <a:latin typeface="Constantia" panose="02030602050306030303" pitchFamily="18" charset="0"/>
              </a:rPr>
              <a:t>%28 az</a:t>
            </a:r>
            <a:r>
              <a:rPr sz="2400">
                <a:latin typeface="Constantia" panose="02030602050306030303" pitchFamily="18" charset="0"/>
              </a:rPr>
              <a:t>)</a:t>
            </a:r>
            <a:endParaRPr sz="2400">
              <a:latin typeface="Constantia" panose="02030602050306030303" pitchFamily="18" charset="0"/>
            </a:endParaRPr>
          </a:p>
          <a:p>
            <a:pPr>
              <a:lnSpc>
                <a:spcPct val="80000"/>
              </a:lnSpc>
            </a:pPr>
            <a:r>
              <a:rPr sz="2400">
                <a:latin typeface="Constantia" panose="02030602050306030303" pitchFamily="18" charset="0"/>
              </a:rPr>
              <a:t>Ortaokul veya dengi mezunu </a:t>
            </a:r>
            <a:r>
              <a:rPr sz="2400">
                <a:solidFill>
                  <a:srgbClr val="FF0066"/>
                </a:solidFill>
                <a:latin typeface="Constantia" panose="02030602050306030303" pitchFamily="18" charset="0"/>
              </a:rPr>
              <a:t>1.115.612 kadın</a:t>
            </a:r>
            <a:r>
              <a:rPr sz="2400">
                <a:latin typeface="Constantia" panose="02030602050306030303" pitchFamily="18" charset="0"/>
              </a:rPr>
              <a:t> vardır (erkeklerden </a:t>
            </a:r>
            <a:r>
              <a:rPr sz="2400">
                <a:solidFill>
                  <a:srgbClr val="FF0066"/>
                </a:solidFill>
                <a:latin typeface="Constantia" panose="02030602050306030303" pitchFamily="18" charset="0"/>
              </a:rPr>
              <a:t>%56 az</a:t>
            </a:r>
            <a:r>
              <a:rPr sz="2400">
                <a:latin typeface="Constantia" panose="02030602050306030303" pitchFamily="18" charset="0"/>
              </a:rPr>
              <a:t>)</a:t>
            </a:r>
            <a:endParaRPr sz="2400">
              <a:latin typeface="Constantia" panose="02030602050306030303" pitchFamily="18" charset="0"/>
            </a:endParaRPr>
          </a:p>
          <a:p>
            <a:pPr>
              <a:lnSpc>
                <a:spcPct val="80000"/>
              </a:lnSpc>
            </a:pPr>
            <a:r>
              <a:rPr sz="2400">
                <a:latin typeface="Constantia" panose="02030602050306030303" pitchFamily="18" charset="0"/>
              </a:rPr>
              <a:t>Lise veya dengi mezunu </a:t>
            </a:r>
            <a:r>
              <a:rPr sz="2400">
                <a:solidFill>
                  <a:srgbClr val="FF0066"/>
                </a:solidFill>
                <a:latin typeface="Constantia" panose="02030602050306030303" pitchFamily="18" charset="0"/>
              </a:rPr>
              <a:t>5.024.315 kadın</a:t>
            </a:r>
            <a:r>
              <a:rPr sz="2400">
                <a:latin typeface="Constantia" panose="02030602050306030303" pitchFamily="18" charset="0"/>
              </a:rPr>
              <a:t> vardır (erkeklerden </a:t>
            </a:r>
            <a:r>
              <a:rPr sz="2400">
                <a:solidFill>
                  <a:srgbClr val="FF0066"/>
                </a:solidFill>
                <a:latin typeface="Constantia" panose="02030602050306030303" pitchFamily="18" charset="0"/>
              </a:rPr>
              <a:t>%36 az</a:t>
            </a:r>
            <a:r>
              <a:rPr sz="2400">
                <a:latin typeface="Constantia" panose="02030602050306030303" pitchFamily="18" charset="0"/>
              </a:rPr>
              <a:t>)</a:t>
            </a:r>
            <a:endParaRPr sz="2400">
              <a:latin typeface="Constantia" panose="02030602050306030303" pitchFamily="18" charset="0"/>
            </a:endParaRPr>
          </a:p>
          <a:p>
            <a:pPr>
              <a:lnSpc>
                <a:spcPct val="80000"/>
              </a:lnSpc>
            </a:pPr>
            <a:r>
              <a:rPr sz="2400">
                <a:latin typeface="Constantia" panose="02030602050306030303" pitchFamily="18" charset="0"/>
              </a:rPr>
              <a:t>Yüksekokul/fakülte mezunu </a:t>
            </a:r>
            <a:r>
              <a:rPr sz="2400">
                <a:solidFill>
                  <a:srgbClr val="FF0066"/>
                </a:solidFill>
                <a:latin typeface="Constantia" panose="02030602050306030303" pitchFamily="18" charset="0"/>
              </a:rPr>
              <a:t>2.299.487 kadın</a:t>
            </a:r>
            <a:r>
              <a:rPr sz="2400">
                <a:latin typeface="Constantia" panose="02030602050306030303" pitchFamily="18" charset="0"/>
              </a:rPr>
              <a:t> vardır (erkeklerden </a:t>
            </a:r>
            <a:r>
              <a:rPr sz="2400">
                <a:solidFill>
                  <a:srgbClr val="FF0066"/>
                </a:solidFill>
                <a:latin typeface="Constantia" panose="02030602050306030303" pitchFamily="18" charset="0"/>
              </a:rPr>
              <a:t>%38 az</a:t>
            </a:r>
            <a:r>
              <a:rPr sz="2400">
                <a:latin typeface="Constantia" panose="02030602050306030303" pitchFamily="18" charset="0"/>
              </a:rPr>
              <a:t>)</a:t>
            </a:r>
            <a:endParaRPr sz="2400">
              <a:latin typeface="Constantia" panose="02030602050306030303" pitchFamily="18" charset="0"/>
            </a:endParaRPr>
          </a:p>
          <a:p>
            <a:pPr>
              <a:lnSpc>
                <a:spcPct val="80000"/>
              </a:lnSpc>
            </a:pPr>
            <a:r>
              <a:rPr sz="2400">
                <a:latin typeface="Constantia" panose="02030602050306030303" pitchFamily="18" charset="0"/>
              </a:rPr>
              <a:t>Yüksek lisans mezunu </a:t>
            </a:r>
            <a:r>
              <a:rPr sz="2400">
                <a:solidFill>
                  <a:srgbClr val="FF0066"/>
                </a:solidFill>
                <a:latin typeface="Constantia" panose="02030602050306030303" pitchFamily="18" charset="0"/>
              </a:rPr>
              <a:t>163.414 kadın</a:t>
            </a:r>
            <a:r>
              <a:rPr sz="2400">
                <a:latin typeface="Constantia" panose="02030602050306030303" pitchFamily="18" charset="0"/>
              </a:rPr>
              <a:t> vardır (erkeklerden </a:t>
            </a:r>
            <a:r>
              <a:rPr sz="2400">
                <a:solidFill>
                  <a:srgbClr val="FF0066"/>
                </a:solidFill>
                <a:latin typeface="Constantia" panose="02030602050306030303" pitchFamily="18" charset="0"/>
              </a:rPr>
              <a:t>%45 az</a:t>
            </a:r>
            <a:r>
              <a:rPr sz="2400">
                <a:latin typeface="Constantia" panose="02030602050306030303" pitchFamily="18" charset="0"/>
              </a:rPr>
              <a:t>)</a:t>
            </a:r>
            <a:endParaRPr sz="2400">
              <a:latin typeface="Constantia" panose="02030602050306030303" pitchFamily="18" charset="0"/>
            </a:endParaRPr>
          </a:p>
          <a:p>
            <a:pPr>
              <a:lnSpc>
                <a:spcPct val="80000"/>
              </a:lnSpc>
            </a:pPr>
            <a:r>
              <a:rPr sz="2400">
                <a:latin typeface="Constantia" panose="02030602050306030303" pitchFamily="18" charset="0"/>
              </a:rPr>
              <a:t>Doktora mezunu </a:t>
            </a:r>
            <a:r>
              <a:rPr sz="2400">
                <a:solidFill>
                  <a:srgbClr val="FF0066"/>
                </a:solidFill>
                <a:latin typeface="Constantia" panose="02030602050306030303" pitchFamily="18" charset="0"/>
              </a:rPr>
              <a:t>46.450 kadın</a:t>
            </a:r>
            <a:r>
              <a:rPr sz="2400">
                <a:latin typeface="Constantia" panose="02030602050306030303" pitchFamily="18" charset="0"/>
              </a:rPr>
              <a:t> vardır (erkeklerden </a:t>
            </a:r>
            <a:r>
              <a:rPr sz="2400">
                <a:solidFill>
                  <a:srgbClr val="FF0066"/>
                </a:solidFill>
                <a:latin typeface="Constantia" panose="02030602050306030303" pitchFamily="18" charset="0"/>
              </a:rPr>
              <a:t>%62</a:t>
            </a:r>
            <a:r>
              <a:rPr sz="2400">
                <a:latin typeface="Constantia" panose="02030602050306030303" pitchFamily="18" charset="0"/>
              </a:rPr>
              <a:t> </a:t>
            </a:r>
            <a:r>
              <a:rPr sz="2400">
                <a:solidFill>
                  <a:srgbClr val="FF0066"/>
                </a:solidFill>
                <a:latin typeface="Constantia" panose="02030602050306030303" pitchFamily="18" charset="0"/>
              </a:rPr>
              <a:t>az</a:t>
            </a:r>
            <a:r>
              <a:rPr sz="2400">
                <a:latin typeface="Constantia" panose="02030602050306030303" pitchFamily="18" charset="0"/>
              </a:rPr>
              <a:t>)</a:t>
            </a:r>
            <a:endParaRPr sz="2400">
              <a:latin typeface="Constantia" panose="02030602050306030303" pitchFamily="18" charset="0"/>
            </a:endParaRPr>
          </a:p>
          <a:p>
            <a:pPr algn="ctr">
              <a:lnSpc>
                <a:spcPct val="80000"/>
              </a:lnSpc>
              <a:buNone/>
            </a:pPr>
            <a:r>
              <a:rPr sz="2400" i="1">
                <a:solidFill>
                  <a:srgbClr val="FF0066"/>
                </a:solidFill>
                <a:latin typeface="Constantia" panose="02030602050306030303" pitchFamily="18" charset="0"/>
              </a:rPr>
              <a:t>LİSE VE ÜZERİ EĞİTİMLİ KADIN  7.533.666’dır.</a:t>
            </a:r>
            <a:endParaRPr sz="2400" i="1">
              <a:solidFill>
                <a:srgbClr val="FF0066"/>
              </a:solidFill>
              <a:latin typeface="Constantia" panose="02030602050306030303" pitchFamily="18" charset="0"/>
            </a:endParaRPr>
          </a:p>
          <a:p>
            <a:pPr algn="ctr">
              <a:lnSpc>
                <a:spcPct val="80000"/>
              </a:lnSpc>
              <a:buNone/>
            </a:pPr>
            <a:r>
              <a:rPr sz="2000">
                <a:solidFill>
                  <a:srgbClr val="FF0066"/>
                </a:solidFill>
                <a:latin typeface="Constantia" panose="02030602050306030303" pitchFamily="18" charset="0"/>
              </a:rPr>
              <a:t>(Kadın nüfusun % 22’si)</a:t>
            </a:r>
            <a:endParaRPr sz="2000">
              <a:latin typeface="Constantia" panose="02030602050306030303" pitchFamily="18" charset="0"/>
            </a:endParaRPr>
          </a:p>
          <a:p>
            <a:pPr>
              <a:lnSpc>
                <a:spcPct val="80000"/>
              </a:lnSpc>
            </a:pPr>
            <a:endParaRPr sz="2800">
              <a:latin typeface="Constantia" panose="02030602050306030303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Footer Placeholder 1"/>
          <p:cNvSpPr/>
          <p:nvPr>
            <p:ph type="ftr" sz="quarter" idx="11"/>
          </p:nvPr>
        </p:nvSpPr>
        <p:spPr/>
        <p:txBody>
          <a:bodyPr/>
          <a:p>
            <a:pPr lvl="0"/>
            <a:r>
              <a:rPr lang="tr-TR">
                <a:effectLst>
                  <a:outerShdw blurRad="38100" dist="38100" dir="2700000">
                    <a:srgbClr val="C0C0C0"/>
                  </a:outerShdw>
                </a:effectLst>
              </a:rPr>
              <a:t>Fulya Sarvan, Akdeniz Üniversitesi</a:t>
            </a:r>
            <a:endParaRPr lang="tr-TR">
              <a:effectLst>
                <a:outerShdw blurRad="38100" dist="38100" dir="2700000">
                  <a:srgbClr val="C0C0C0"/>
                </a:outerShdw>
              </a:effectLst>
            </a:endParaRPr>
          </a:p>
        </p:txBody>
      </p:sp>
      <p:sp>
        <p:nvSpPr>
          <p:cNvPr id="44034" name="Title 44033"/>
          <p:cNvSpPr>
            <a:spLocks noGrp="1"/>
          </p:cNvSpPr>
          <p:nvPr>
            <p:ph type="title"/>
          </p:nvPr>
        </p:nvSpPr>
        <p:spPr/>
        <p:txBody>
          <a:bodyPr anchor="ctr" anchorCtr="1"/>
          <a:p>
            <a:r>
              <a:rPr>
                <a:latin typeface="Constantia" panose="02030602050306030303" pitchFamily="18" charset="0"/>
                <a:cs typeface="Times New Roman" panose="02020603050405020304" pitchFamily="18" charset="0"/>
              </a:rPr>
              <a:t>2011/2012 öğretim yılı verileri</a:t>
            </a:r>
            <a:endParaRPr>
              <a:latin typeface="Constantia" panose="02030602050306030303" pitchFamily="18" charset="0"/>
              <a:ea typeface="Times New Roman" panose="02020603050405020304" pitchFamily="18" charset="0"/>
            </a:endParaRPr>
          </a:p>
        </p:txBody>
      </p:sp>
      <p:sp>
        <p:nvSpPr>
          <p:cNvPr id="44035" name="Text Placeholder 44034"/>
          <p:cNvSpPr>
            <a:spLocks noGrp="1"/>
          </p:cNvSpPr>
          <p:nvPr>
            <p:ph type="body" idx="1"/>
          </p:nvPr>
        </p:nvSpPr>
        <p:spPr>
          <a:xfrm>
            <a:off x="457200" y="1412875"/>
            <a:ext cx="8229600" cy="4968875"/>
          </a:xfrm>
        </p:spPr>
        <p:txBody>
          <a:bodyPr/>
          <a:p>
            <a:pPr lvl="1">
              <a:lnSpc>
                <a:spcPct val="80000"/>
              </a:lnSpc>
            </a:pPr>
            <a:r>
              <a:rPr sz="2400">
                <a:solidFill>
                  <a:srgbClr val="FF0066"/>
                </a:solidFill>
                <a:latin typeface="Constantia" panose="02030602050306030303" pitchFamily="18" charset="0"/>
                <a:cs typeface="Times New Roman" panose="02020603050405020304" pitchFamily="18" charset="0"/>
              </a:rPr>
              <a:t>Okul öncesi eğitime</a:t>
            </a:r>
            <a:r>
              <a:rPr sz="2400">
                <a:latin typeface="Constantia" panose="02030602050306030303" pitchFamily="18" charset="0"/>
                <a:cs typeface="Times New Roman" panose="02020603050405020304" pitchFamily="18" charset="0"/>
              </a:rPr>
              <a:t> devam eden çocukların </a:t>
            </a:r>
            <a:r>
              <a:rPr sz="2400">
                <a:solidFill>
                  <a:srgbClr val="FF0066"/>
                </a:solidFill>
                <a:latin typeface="Constantia" panose="02030602050306030303" pitchFamily="18" charset="0"/>
                <a:cs typeface="Times New Roman" panose="02020603050405020304" pitchFamily="18" charset="0"/>
              </a:rPr>
              <a:t>% 48’i</a:t>
            </a:r>
            <a:r>
              <a:rPr sz="2400">
                <a:latin typeface="Constantia" panose="02030602050306030303" pitchFamily="18" charset="0"/>
                <a:cs typeface="Times New Roman" panose="02020603050405020304" pitchFamily="18" charset="0"/>
              </a:rPr>
              <a:t> (562.504) </a:t>
            </a:r>
            <a:r>
              <a:rPr sz="2400">
                <a:solidFill>
                  <a:srgbClr val="FF0066"/>
                </a:solidFill>
                <a:latin typeface="Constantia" panose="02030602050306030303" pitchFamily="18" charset="0"/>
                <a:cs typeface="Times New Roman" panose="02020603050405020304" pitchFamily="18" charset="0"/>
              </a:rPr>
              <a:t>kız </a:t>
            </a:r>
            <a:r>
              <a:rPr sz="2400">
                <a:latin typeface="Constantia" panose="02030602050306030303" pitchFamily="18" charset="0"/>
                <a:cs typeface="Times New Roman" panose="02020603050405020304" pitchFamily="18" charset="0"/>
              </a:rPr>
              <a:t>(okullaşma oranı % 30,49)</a:t>
            </a:r>
            <a:endParaRPr sz="2400">
              <a:latin typeface="Constantia" panose="02030602050306030303" pitchFamily="18" charset="0"/>
              <a:cs typeface="Times New Roman" panose="02020603050405020304" pitchFamily="18" charset="0"/>
            </a:endParaRPr>
          </a:p>
          <a:p>
            <a:pPr lvl="1">
              <a:lnSpc>
                <a:spcPct val="80000"/>
              </a:lnSpc>
            </a:pPr>
            <a:r>
              <a:rPr sz="2400">
                <a:solidFill>
                  <a:srgbClr val="FF0066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İ</a:t>
            </a:r>
            <a:r>
              <a:rPr sz="2400">
                <a:solidFill>
                  <a:srgbClr val="FF0066"/>
                </a:solidFill>
                <a:latin typeface="Constantia" panose="02030602050306030303" pitchFamily="18" charset="0"/>
                <a:cs typeface="Times New Roman" panose="02020603050405020304" pitchFamily="18" charset="0"/>
              </a:rPr>
              <a:t>lköğretim kademesinde</a:t>
            </a:r>
            <a:r>
              <a:rPr sz="2400">
                <a:latin typeface="Constantia" panose="02030602050306030303" pitchFamily="18" charset="0"/>
                <a:cs typeface="Times New Roman" panose="02020603050405020304" pitchFamily="18" charset="0"/>
              </a:rPr>
              <a:t> net okullaşma oranı erkek ve kız çocukları için sırasıyla </a:t>
            </a:r>
            <a:r>
              <a:rPr sz="2400">
                <a:solidFill>
                  <a:srgbClr val="FF0066"/>
                </a:solidFill>
                <a:latin typeface="Constantia" panose="02030602050306030303" pitchFamily="18" charset="0"/>
                <a:cs typeface="Times New Roman" panose="02020603050405020304" pitchFamily="18" charset="0"/>
              </a:rPr>
              <a:t>% 98,77</a:t>
            </a:r>
            <a:r>
              <a:rPr sz="2400">
                <a:latin typeface="Constantia" panose="02030602050306030303" pitchFamily="18" charset="0"/>
                <a:cs typeface="Times New Roman" panose="02020603050405020304" pitchFamily="18" charset="0"/>
              </a:rPr>
              <a:t> ve </a:t>
            </a:r>
            <a:r>
              <a:rPr sz="2400">
                <a:solidFill>
                  <a:srgbClr val="FF0066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%</a:t>
            </a:r>
            <a:r>
              <a:rPr sz="2400">
                <a:solidFill>
                  <a:srgbClr val="FF0066"/>
                </a:solidFill>
                <a:latin typeface="Constantia" panose="02030602050306030303" pitchFamily="18" charset="0"/>
                <a:cs typeface="Times New Roman" panose="02020603050405020304" pitchFamily="18" charset="0"/>
              </a:rPr>
              <a:t>98,56</a:t>
            </a:r>
            <a:r>
              <a:rPr sz="2400">
                <a:latin typeface="Constantia" panose="02030602050306030303" pitchFamily="18" charset="0"/>
                <a:cs typeface="Times New Roman" panose="02020603050405020304" pitchFamily="18" charset="0"/>
              </a:rPr>
              <a:t> </a:t>
            </a:r>
            <a:endParaRPr sz="2400">
              <a:latin typeface="Constantia" panose="02030602050306030303" pitchFamily="18" charset="0"/>
              <a:cs typeface="Times New Roman" panose="02020603050405020304" pitchFamily="18" charset="0"/>
            </a:endParaRPr>
          </a:p>
          <a:p>
            <a:pPr lvl="1">
              <a:lnSpc>
                <a:spcPct val="90000"/>
              </a:lnSpc>
            </a:pPr>
            <a:r>
              <a:rPr sz="2400">
                <a:solidFill>
                  <a:srgbClr val="FF0066"/>
                </a:solidFill>
                <a:latin typeface="Constantia" panose="02030602050306030303" pitchFamily="18" charset="0"/>
                <a:cs typeface="Times New Roman" panose="02020603050405020304" pitchFamily="18" charset="0"/>
              </a:rPr>
              <a:t>Ortaöğretim kademesinde</a:t>
            </a:r>
            <a:r>
              <a:rPr sz="2400">
                <a:latin typeface="Constantia" panose="02030602050306030303" pitchFamily="18" charset="0"/>
                <a:cs typeface="Times New Roman" panose="02020603050405020304" pitchFamily="18" charset="0"/>
              </a:rPr>
              <a:t> erkek ve kız çocukları için net okullaşma oranı sırasıyla </a:t>
            </a:r>
            <a:r>
              <a:rPr sz="2400">
                <a:solidFill>
                  <a:srgbClr val="FF0066"/>
                </a:solidFill>
                <a:latin typeface="Constantia" panose="02030602050306030303" pitchFamily="18" charset="0"/>
                <a:cs typeface="Times New Roman" panose="02020603050405020304" pitchFamily="18" charset="0"/>
              </a:rPr>
              <a:t>% 68,53</a:t>
            </a:r>
            <a:r>
              <a:rPr sz="2400">
                <a:latin typeface="Constantia" panose="02030602050306030303" pitchFamily="18" charset="0"/>
                <a:cs typeface="Times New Roman" panose="02020603050405020304" pitchFamily="18" charset="0"/>
              </a:rPr>
              <a:t> ve </a:t>
            </a:r>
            <a:r>
              <a:rPr sz="2400">
                <a:solidFill>
                  <a:srgbClr val="FF0066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%</a:t>
            </a:r>
            <a:r>
              <a:rPr sz="2400">
                <a:solidFill>
                  <a:srgbClr val="FF0066"/>
                </a:solidFill>
                <a:latin typeface="Constantia" panose="02030602050306030303" pitchFamily="18" charset="0"/>
                <a:cs typeface="Times New Roman" panose="02020603050405020304" pitchFamily="18" charset="0"/>
              </a:rPr>
              <a:t>66,14</a:t>
            </a:r>
            <a:endParaRPr sz="2400">
              <a:solidFill>
                <a:srgbClr val="FF0066"/>
              </a:solidFill>
              <a:latin typeface="Constantia" panose="02030602050306030303" pitchFamily="18" charset="0"/>
              <a:cs typeface="Times New Roman" panose="02020603050405020304" pitchFamily="18" charset="0"/>
            </a:endParaRPr>
          </a:p>
          <a:p>
            <a:pPr lvl="1">
              <a:lnSpc>
                <a:spcPct val="80000"/>
              </a:lnSpc>
            </a:pPr>
            <a:r>
              <a:rPr sz="2400">
                <a:latin typeface="Constantia" panose="02030602050306030303" pitchFamily="18" charset="0"/>
                <a:cs typeface="Times New Roman" panose="02020603050405020304" pitchFamily="18" charset="0"/>
              </a:rPr>
              <a:t>2010/11 öğretim yılında kadınların </a:t>
            </a:r>
            <a:r>
              <a:rPr sz="2400">
                <a:solidFill>
                  <a:srgbClr val="FF0066"/>
                </a:solidFill>
                <a:latin typeface="Constantia" panose="02030602050306030303" pitchFamily="18" charset="0"/>
                <a:cs typeface="Times New Roman" panose="02020603050405020304" pitchFamily="18" charset="0"/>
              </a:rPr>
              <a:t>yüksek öğretimde</a:t>
            </a:r>
            <a:r>
              <a:rPr sz="2400">
                <a:latin typeface="Constantia" panose="02030602050306030303" pitchFamily="18" charset="0"/>
                <a:cs typeface="Times New Roman" panose="02020603050405020304" pitchFamily="18" charset="0"/>
              </a:rPr>
              <a:t> okullaşma oranı </a:t>
            </a:r>
            <a:r>
              <a:rPr sz="2400">
                <a:solidFill>
                  <a:srgbClr val="FF0066"/>
                </a:solidFill>
                <a:latin typeface="Constantia" panose="02030602050306030303" pitchFamily="18" charset="0"/>
                <a:cs typeface="Times New Roman" panose="02020603050405020304" pitchFamily="18" charset="0"/>
              </a:rPr>
              <a:t>% 32,65’e</a:t>
            </a:r>
            <a:r>
              <a:rPr sz="2400">
                <a:latin typeface="Constantia" panose="02030602050306030303" pitchFamily="18" charset="0"/>
                <a:cs typeface="Times New Roman" panose="02020603050405020304" pitchFamily="18" charset="0"/>
              </a:rPr>
              <a:t> yükselmiştir</a:t>
            </a:r>
            <a:endParaRPr sz="2400">
              <a:latin typeface="Constantia" panose="02030602050306030303" pitchFamily="18" charset="0"/>
              <a:cs typeface="Times New Roman" panose="02020603050405020304" pitchFamily="18" charset="0"/>
            </a:endParaRPr>
          </a:p>
          <a:p>
            <a:pPr lvl="1">
              <a:lnSpc>
                <a:spcPct val="80000"/>
              </a:lnSpc>
            </a:pPr>
            <a:r>
              <a:rPr sz="2400">
                <a:latin typeface="Constantia" panose="02030602050306030303" pitchFamily="18" charset="0"/>
                <a:cs typeface="Times New Roman" panose="02020603050405020304" pitchFamily="18" charset="0"/>
              </a:rPr>
              <a:t>2011/12 yılı itibariyle </a:t>
            </a:r>
            <a:r>
              <a:rPr sz="2400">
                <a:solidFill>
                  <a:srgbClr val="FF0066"/>
                </a:solidFill>
                <a:latin typeface="Constantia" panose="02030602050306030303" pitchFamily="18" charset="0"/>
                <a:cs typeface="Times New Roman" panose="02020603050405020304" pitchFamily="18" charset="0"/>
              </a:rPr>
              <a:t>üniversitede eğitimini sürdüren</a:t>
            </a:r>
            <a:r>
              <a:rPr sz="2400">
                <a:latin typeface="Constantia" panose="02030602050306030303" pitchFamily="18" charset="0"/>
                <a:cs typeface="Times New Roman" panose="02020603050405020304" pitchFamily="18" charset="0"/>
              </a:rPr>
              <a:t> 4.315.836 öğrencinin </a:t>
            </a:r>
            <a:r>
              <a:rPr sz="2400">
                <a:solidFill>
                  <a:srgbClr val="FF0066"/>
                </a:solidFill>
                <a:latin typeface="Constantia" panose="02030602050306030303" pitchFamily="18" charset="0"/>
                <a:cs typeface="Times New Roman" panose="02020603050405020304" pitchFamily="18" charset="0"/>
              </a:rPr>
              <a:t>% 45’ini</a:t>
            </a:r>
            <a:r>
              <a:rPr sz="2400">
                <a:latin typeface="Constantia" panose="02030602050306030303" pitchFamily="18" charset="0"/>
                <a:cs typeface="Times New Roman" panose="02020603050405020304" pitchFamily="18" charset="0"/>
              </a:rPr>
              <a:t> (1.973.303) kadınlar oluşturmaktadır.</a:t>
            </a:r>
            <a:endParaRPr sz="2400">
              <a:latin typeface="Constantia" panose="02030602050306030303" pitchFamily="18" charset="0"/>
              <a:cs typeface="Times New Roman" panose="02020603050405020304" pitchFamily="18" charset="0"/>
            </a:endParaRPr>
          </a:p>
          <a:p>
            <a:pPr lvl="1">
              <a:lnSpc>
                <a:spcPct val="80000"/>
              </a:lnSpc>
            </a:pPr>
            <a:r>
              <a:rPr sz="2400">
                <a:solidFill>
                  <a:srgbClr val="FF0066"/>
                </a:solidFill>
                <a:latin typeface="Constantia" panose="02030602050306030303" pitchFamily="18" charset="0"/>
                <a:cs typeface="Times New Roman" panose="02020603050405020304" pitchFamily="18" charset="0"/>
              </a:rPr>
              <a:t>Lisansüstü düzeyde</a:t>
            </a:r>
            <a:r>
              <a:rPr sz="2400">
                <a:latin typeface="Constantia" panose="02030602050306030303" pitchFamily="18" charset="0"/>
                <a:cs typeface="Times New Roman" panose="02020603050405020304" pitchFamily="18" charset="0"/>
              </a:rPr>
              <a:t> yüksek lisans ve doktora programlarına devam eden öğrencilerin ise </a:t>
            </a:r>
            <a:r>
              <a:rPr sz="2400">
                <a:solidFill>
                  <a:srgbClr val="FF0066"/>
                </a:solidFill>
                <a:latin typeface="Constantia" panose="02030602050306030303" pitchFamily="18" charset="0"/>
                <a:cs typeface="Times New Roman" panose="02020603050405020304" pitchFamily="18" charset="0"/>
              </a:rPr>
              <a:t>% 43,4’ünü kadınlar</a:t>
            </a:r>
            <a:r>
              <a:rPr sz="2400">
                <a:latin typeface="Constantia" panose="02030602050306030303" pitchFamily="18" charset="0"/>
                <a:cs typeface="Times New Roman" panose="02020603050405020304" pitchFamily="18" charset="0"/>
              </a:rPr>
              <a:t> oluşturmaktadır</a:t>
            </a:r>
            <a:r>
              <a:rPr sz="2000">
                <a:latin typeface="Constantia" panose="02030602050306030303" pitchFamily="18" charset="0"/>
                <a:cs typeface="Times New Roman" panose="02020603050405020304" pitchFamily="18" charset="0"/>
              </a:rPr>
              <a:t>.  </a:t>
            </a:r>
            <a:endParaRPr sz="2000">
              <a:latin typeface="Constantia" panose="02030602050306030303" pitchFamily="18" charset="0"/>
              <a:cs typeface="Times New Roman" panose="02020603050405020304" pitchFamily="18" charset="0"/>
            </a:endParaRPr>
          </a:p>
          <a:p>
            <a:pPr lvl="1">
              <a:lnSpc>
                <a:spcPct val="80000"/>
              </a:lnSpc>
            </a:pPr>
            <a:endParaRPr sz="2000">
              <a:latin typeface="Constantia" panose="02030602050306030303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Footer Placeholder 1"/>
          <p:cNvSpPr/>
          <p:nvPr>
            <p:ph type="ftr" sz="quarter" idx="11"/>
          </p:nvPr>
        </p:nvSpPr>
        <p:spPr/>
        <p:txBody>
          <a:bodyPr/>
          <a:p>
            <a:pPr lvl="0"/>
            <a:r>
              <a:rPr lang="tr-TR">
                <a:effectLst>
                  <a:outerShdw blurRad="38100" dist="38100" dir="2700000">
                    <a:srgbClr val="C0C0C0"/>
                  </a:outerShdw>
                </a:effectLst>
              </a:rPr>
              <a:t>Fulya Sarvan, Akdeniz Üniversitesi</a:t>
            </a:r>
            <a:endParaRPr lang="tr-TR">
              <a:effectLst>
                <a:outerShdw blurRad="38100" dist="38100" dir="2700000">
                  <a:srgbClr val="C0C0C0"/>
                </a:outerShdw>
              </a:effectLst>
            </a:endParaRPr>
          </a:p>
        </p:txBody>
      </p:sp>
      <p:sp>
        <p:nvSpPr>
          <p:cNvPr id="45058" name="Title 45057"/>
          <p:cNvSpPr>
            <a:spLocks noGrp="1"/>
          </p:cNvSpPr>
          <p:nvPr>
            <p:ph type="title"/>
          </p:nvPr>
        </p:nvSpPr>
        <p:spPr/>
        <p:txBody>
          <a:bodyPr anchor="ctr" anchorCtr="1"/>
          <a:p>
            <a:r>
              <a:rPr>
                <a:latin typeface="Constantia" panose="02030602050306030303" pitchFamily="18" charset="0"/>
              </a:rPr>
              <a:t>KADIN İSTİHDAMI VERİLERİ</a:t>
            </a:r>
            <a:endParaRPr>
              <a:latin typeface="Constantia" panose="02030602050306030303" pitchFamily="18" charset="0"/>
            </a:endParaRPr>
          </a:p>
        </p:txBody>
      </p:sp>
      <p:sp>
        <p:nvSpPr>
          <p:cNvPr id="45059" name="Text Placeholder 45058"/>
          <p:cNvSpPr>
            <a:spLocks noGrp="1"/>
          </p:cNvSpPr>
          <p:nvPr>
            <p:ph type="body" idx="1"/>
          </p:nvPr>
        </p:nvSpPr>
        <p:spPr>
          <a:xfrm>
            <a:off x="457200" y="1341438"/>
            <a:ext cx="8229600" cy="4789487"/>
          </a:xfrm>
        </p:spPr>
        <p:txBody>
          <a:bodyPr/>
          <a:p>
            <a:r>
              <a:rPr>
                <a:latin typeface="Constantia" panose="02030602050306030303" pitchFamily="18" charset="0"/>
              </a:rPr>
              <a:t>Kadının işgücüne katılım oranı:</a:t>
            </a:r>
            <a:endParaRPr>
              <a:latin typeface="Constantia" panose="02030602050306030303" pitchFamily="18" charset="0"/>
            </a:endParaRPr>
          </a:p>
          <a:p>
            <a:pPr lvl="1"/>
            <a:r>
              <a:rPr>
                <a:latin typeface="Constantia" panose="02030602050306030303" pitchFamily="18" charset="0"/>
              </a:rPr>
              <a:t>1990’da %34,1</a:t>
            </a:r>
            <a:endParaRPr>
              <a:latin typeface="Constantia" panose="02030602050306030303" pitchFamily="18" charset="0"/>
            </a:endParaRPr>
          </a:p>
          <a:p>
            <a:pPr lvl="1"/>
            <a:r>
              <a:rPr>
                <a:latin typeface="Constantia" panose="02030602050306030303" pitchFamily="18" charset="0"/>
              </a:rPr>
              <a:t>2002’de %26,9</a:t>
            </a:r>
            <a:endParaRPr>
              <a:latin typeface="Constantia" panose="02030602050306030303" pitchFamily="18" charset="0"/>
            </a:endParaRPr>
          </a:p>
          <a:p>
            <a:pPr lvl="1"/>
            <a:r>
              <a:rPr>
                <a:latin typeface="Constantia" panose="02030602050306030303" pitchFamily="18" charset="0"/>
              </a:rPr>
              <a:t>2004’de %25,4</a:t>
            </a:r>
            <a:endParaRPr>
              <a:latin typeface="Constantia" panose="02030602050306030303" pitchFamily="18" charset="0"/>
            </a:endParaRPr>
          </a:p>
          <a:p>
            <a:pPr lvl="1"/>
            <a:r>
              <a:rPr>
                <a:latin typeface="Constantia" panose="02030602050306030303" pitchFamily="18" charset="0"/>
              </a:rPr>
              <a:t>2008’de %24,5</a:t>
            </a:r>
            <a:endParaRPr>
              <a:latin typeface="Constantia" panose="02030602050306030303" pitchFamily="18" charset="0"/>
            </a:endParaRPr>
          </a:p>
          <a:p>
            <a:pPr lvl="1"/>
            <a:r>
              <a:rPr>
                <a:latin typeface="Constantia" panose="02030602050306030303" pitchFamily="18" charset="0"/>
              </a:rPr>
              <a:t>2011’de %25,6</a:t>
            </a:r>
            <a:endParaRPr>
              <a:latin typeface="Constantia" panose="02030602050306030303" pitchFamily="18" charset="0"/>
            </a:endParaRPr>
          </a:p>
          <a:p>
            <a:pPr lvl="1">
              <a:buNone/>
            </a:pPr>
            <a:r>
              <a:rPr>
                <a:solidFill>
                  <a:schemeClr val="folHlink"/>
                </a:solidFill>
                <a:latin typeface="Constantia" panose="02030602050306030303" pitchFamily="18" charset="0"/>
              </a:rPr>
              <a:t>(AB-15’de %63,4/ AB-27’de %62,3 )</a:t>
            </a:r>
            <a:endParaRPr>
              <a:solidFill>
                <a:schemeClr val="folHlink"/>
              </a:solidFill>
              <a:latin typeface="Constantia" panose="02030602050306030303" pitchFamily="18" charset="0"/>
            </a:endParaRPr>
          </a:p>
          <a:p>
            <a:pPr lvl="1">
              <a:buNone/>
            </a:pPr>
            <a:r>
              <a:rPr i="1">
                <a:solidFill>
                  <a:srgbClr val="FF0066"/>
                </a:solidFill>
                <a:latin typeface="Constantia" panose="02030602050306030303" pitchFamily="18" charset="0"/>
              </a:rPr>
              <a:t>ÇALIŞMA ÇAĞINDAKİ DÖRT TÜRK KADININDAN ÜÇÜ İSTİHDAM DIŞI</a:t>
            </a:r>
            <a:endParaRPr i="1">
              <a:solidFill>
                <a:srgbClr val="FF0066"/>
              </a:solidFill>
              <a:latin typeface="Constantia" panose="02030602050306030303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Footer Placeholder 1"/>
          <p:cNvSpPr/>
          <p:nvPr>
            <p:ph type="ftr" sz="quarter" idx="11"/>
          </p:nvPr>
        </p:nvSpPr>
        <p:spPr/>
        <p:txBody>
          <a:bodyPr/>
          <a:p>
            <a:pPr lvl="0"/>
            <a:r>
              <a:rPr lang="tr-TR">
                <a:effectLst>
                  <a:outerShdw blurRad="38100" dist="38100" dir="2700000">
                    <a:srgbClr val="C0C0C0"/>
                  </a:outerShdw>
                </a:effectLst>
              </a:rPr>
              <a:t>Fulya Sarvan, Akdeniz Üniversitesi</a:t>
            </a:r>
            <a:endParaRPr lang="tr-TR">
              <a:effectLst>
                <a:outerShdw blurRad="38100" dist="38100" dir="2700000">
                  <a:srgbClr val="C0C0C0"/>
                </a:outerShdw>
              </a:effectLst>
            </a:endParaRPr>
          </a:p>
        </p:txBody>
      </p:sp>
      <p:sp>
        <p:nvSpPr>
          <p:cNvPr id="46082" name="Title 46081"/>
          <p:cNvSpPr>
            <a:spLocks noGrp="1"/>
          </p:cNvSpPr>
          <p:nvPr>
            <p:ph type="title"/>
          </p:nvPr>
        </p:nvSpPr>
        <p:spPr/>
        <p:txBody>
          <a:bodyPr anchor="ctr" anchorCtr="1"/>
          <a:p>
            <a:r>
              <a:rPr>
                <a:latin typeface="Constantia" panose="02030602050306030303" pitchFamily="18" charset="0"/>
              </a:rPr>
              <a:t>KADIN İSTİHDAMI VERİLERİ</a:t>
            </a:r>
            <a:endParaRPr>
              <a:latin typeface="Constantia" panose="02030602050306030303" pitchFamily="18" charset="0"/>
            </a:endParaRPr>
          </a:p>
        </p:txBody>
      </p:sp>
      <p:sp>
        <p:nvSpPr>
          <p:cNvPr id="46083" name="Text Placeholder 46082"/>
          <p:cNvSpPr>
            <a:spLocks noGrp="1"/>
          </p:cNvSpPr>
          <p:nvPr>
            <p:ph type="body" idx="1"/>
          </p:nvPr>
        </p:nvSpPr>
        <p:spPr/>
        <p:txBody>
          <a:bodyPr/>
          <a:p>
            <a:pPr>
              <a:lnSpc>
                <a:spcPct val="90000"/>
              </a:lnSpc>
            </a:pPr>
            <a:r>
              <a:rPr sz="2400">
                <a:solidFill>
                  <a:srgbClr val="FF0066"/>
                </a:solidFill>
                <a:latin typeface="Constantia" panose="02030602050306030303" pitchFamily="18" charset="0"/>
              </a:rPr>
              <a:t>Kadının işgücüne katılımının sektörlere dağılımı (2011):</a:t>
            </a:r>
            <a:endParaRPr sz="2400">
              <a:solidFill>
                <a:srgbClr val="FF0066"/>
              </a:solidFill>
              <a:latin typeface="Constantia" panose="02030602050306030303" pitchFamily="18" charset="0"/>
            </a:endParaRPr>
          </a:p>
          <a:p>
            <a:pPr lvl="1">
              <a:lnSpc>
                <a:spcPct val="90000"/>
              </a:lnSpc>
            </a:pPr>
            <a:r>
              <a:rPr sz="2000">
                <a:latin typeface="Constantia" panose="02030602050306030303" pitchFamily="18" charset="0"/>
              </a:rPr>
              <a:t>%42,2 tarım sektöründe</a:t>
            </a:r>
            <a:endParaRPr sz="2000">
              <a:latin typeface="Constantia" panose="02030602050306030303" pitchFamily="18" charset="0"/>
            </a:endParaRPr>
          </a:p>
          <a:p>
            <a:pPr lvl="1">
              <a:lnSpc>
                <a:spcPct val="90000"/>
              </a:lnSpc>
            </a:pPr>
            <a:r>
              <a:rPr sz="2000">
                <a:latin typeface="Constantia" panose="02030602050306030303" pitchFamily="18" charset="0"/>
              </a:rPr>
              <a:t>%15,2 sanayi sektöründe</a:t>
            </a:r>
            <a:endParaRPr sz="2000">
              <a:latin typeface="Constantia" panose="02030602050306030303" pitchFamily="18" charset="0"/>
            </a:endParaRPr>
          </a:p>
          <a:p>
            <a:pPr lvl="1">
              <a:lnSpc>
                <a:spcPct val="90000"/>
              </a:lnSpc>
            </a:pPr>
            <a:r>
              <a:rPr sz="2000">
                <a:latin typeface="Constantia" panose="02030602050306030303" pitchFamily="18" charset="0"/>
              </a:rPr>
              <a:t>% 42,6 hizmetler sektöründe</a:t>
            </a:r>
            <a:endParaRPr sz="2000">
              <a:latin typeface="Constantia" panose="02030602050306030303" pitchFamily="18" charset="0"/>
            </a:endParaRPr>
          </a:p>
          <a:p>
            <a:pPr>
              <a:lnSpc>
                <a:spcPct val="90000"/>
              </a:lnSpc>
            </a:pPr>
            <a:r>
              <a:rPr sz="2400">
                <a:solidFill>
                  <a:srgbClr val="FF0066"/>
                </a:solidFill>
                <a:latin typeface="Constantia" panose="02030602050306030303" pitchFamily="18" charset="0"/>
              </a:rPr>
              <a:t>Kadının işteki durumunun dağılımı (2008):</a:t>
            </a:r>
            <a:endParaRPr sz="2400">
              <a:solidFill>
                <a:srgbClr val="FF0066"/>
              </a:solidFill>
              <a:latin typeface="Constantia" panose="02030602050306030303" pitchFamily="18" charset="0"/>
            </a:endParaRPr>
          </a:p>
          <a:p>
            <a:pPr lvl="1">
              <a:lnSpc>
                <a:spcPct val="90000"/>
              </a:lnSpc>
            </a:pPr>
            <a:r>
              <a:rPr sz="2000">
                <a:latin typeface="Constantia" panose="02030602050306030303" pitchFamily="18" charset="0"/>
              </a:rPr>
              <a:t>%12,9 kendi hesabına (işveren)</a:t>
            </a:r>
            <a:endParaRPr sz="2000">
              <a:latin typeface="Constantia" panose="02030602050306030303" pitchFamily="18" charset="0"/>
            </a:endParaRPr>
          </a:p>
          <a:p>
            <a:pPr lvl="1">
              <a:lnSpc>
                <a:spcPct val="90000"/>
              </a:lnSpc>
            </a:pPr>
            <a:r>
              <a:rPr sz="2000">
                <a:latin typeface="Constantia" panose="02030602050306030303" pitchFamily="18" charset="0"/>
              </a:rPr>
              <a:t>% 51,6 ücret ya da gündelikli</a:t>
            </a:r>
            <a:endParaRPr sz="2000">
              <a:latin typeface="Constantia" panose="02030602050306030303" pitchFamily="18" charset="0"/>
            </a:endParaRPr>
          </a:p>
          <a:p>
            <a:pPr lvl="1">
              <a:lnSpc>
                <a:spcPct val="90000"/>
              </a:lnSpc>
            </a:pPr>
            <a:r>
              <a:rPr sz="2000">
                <a:latin typeface="Constantia" panose="02030602050306030303" pitchFamily="18" charset="0"/>
              </a:rPr>
              <a:t>%35,5’i ücretsiz aile işçisi</a:t>
            </a:r>
            <a:endParaRPr sz="2000">
              <a:latin typeface="Constantia" panose="02030602050306030303" pitchFamily="18" charset="0"/>
            </a:endParaRPr>
          </a:p>
          <a:p>
            <a:pPr>
              <a:lnSpc>
                <a:spcPct val="90000"/>
              </a:lnSpc>
            </a:pPr>
            <a:r>
              <a:rPr sz="2400">
                <a:solidFill>
                  <a:srgbClr val="FF0066"/>
                </a:solidFill>
                <a:latin typeface="Constantia" panose="02030602050306030303" pitchFamily="18" charset="0"/>
              </a:rPr>
              <a:t>Çalışan kadınların sosyal güvenlik kurumuna kayıt durumunun dağılımı:</a:t>
            </a:r>
            <a:endParaRPr sz="2400">
              <a:solidFill>
                <a:srgbClr val="FF0066"/>
              </a:solidFill>
              <a:latin typeface="Constantia" panose="02030602050306030303" pitchFamily="18" charset="0"/>
            </a:endParaRPr>
          </a:p>
          <a:p>
            <a:pPr lvl="1">
              <a:lnSpc>
                <a:spcPct val="90000"/>
              </a:lnSpc>
            </a:pPr>
            <a:r>
              <a:rPr sz="2000">
                <a:latin typeface="Constantia" panose="02030602050306030303" pitchFamily="18" charset="0"/>
              </a:rPr>
              <a:t>%57,8’i sosyal güvenlik kurumuna kayıtlı değil</a:t>
            </a:r>
            <a:endParaRPr sz="2000">
              <a:latin typeface="Constantia" panose="02030602050306030303" pitchFamily="18" charset="0"/>
            </a:endParaRPr>
          </a:p>
          <a:p>
            <a:pPr lvl="1">
              <a:lnSpc>
                <a:spcPct val="90000"/>
              </a:lnSpc>
            </a:pPr>
            <a:r>
              <a:rPr sz="2000">
                <a:latin typeface="Constantia" panose="02030602050306030303" pitchFamily="18" charset="0"/>
              </a:rPr>
              <a:t>Kayıtsızların %57,9’u ücretsiz aile işçisi </a:t>
            </a:r>
            <a:endParaRPr sz="2000">
              <a:latin typeface="Constantia" panose="02030602050306030303" pitchFamily="18" charset="0"/>
            </a:endParaRPr>
          </a:p>
          <a:p>
            <a:pPr lvl="1">
              <a:lnSpc>
                <a:spcPct val="90000"/>
              </a:lnSpc>
              <a:buNone/>
            </a:pPr>
            <a:endParaRPr sz="2000">
              <a:latin typeface="Constantia" panose="02030602050306030303" pitchFamily="18" charset="0"/>
            </a:endParaRPr>
          </a:p>
          <a:p>
            <a:pPr>
              <a:lnSpc>
                <a:spcPct val="90000"/>
              </a:lnSpc>
            </a:pPr>
            <a:endParaRPr sz="2400">
              <a:latin typeface="Constantia" panose="02030602050306030303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Footer Placeholder 1"/>
          <p:cNvSpPr/>
          <p:nvPr>
            <p:ph type="ftr" sz="quarter" idx="11"/>
          </p:nvPr>
        </p:nvSpPr>
        <p:spPr/>
        <p:txBody>
          <a:bodyPr/>
          <a:p>
            <a:pPr lvl="0"/>
            <a:r>
              <a:rPr lang="tr-TR">
                <a:effectLst>
                  <a:outerShdw blurRad="38100" dist="38100" dir="2700000">
                    <a:srgbClr val="C0C0C0"/>
                  </a:outerShdw>
                </a:effectLst>
              </a:rPr>
              <a:t>Fulya Sarvan, Akdeniz Üniversitesi</a:t>
            </a:r>
            <a:endParaRPr lang="tr-TR">
              <a:effectLst>
                <a:outerShdw blurRad="38100" dist="38100" dir="2700000">
                  <a:srgbClr val="C0C0C0"/>
                </a:outerShdw>
              </a:effectLst>
            </a:endParaRPr>
          </a:p>
        </p:txBody>
      </p:sp>
      <p:sp>
        <p:nvSpPr>
          <p:cNvPr id="50178" name="Title 50177"/>
          <p:cNvSpPr>
            <a:spLocks noGrp="1"/>
          </p:cNvSpPr>
          <p:nvPr>
            <p:ph type="title"/>
          </p:nvPr>
        </p:nvSpPr>
        <p:spPr/>
        <p:txBody>
          <a:bodyPr anchor="ctr" anchorCtr="1"/>
          <a:p>
            <a:r>
              <a:rPr sz="4000">
                <a:latin typeface="Constantia" panose="02030602050306030303" pitchFamily="18" charset="0"/>
              </a:rPr>
              <a:t>KADIN YOKSULLUĞU VERİLERİ</a:t>
            </a:r>
            <a:endParaRPr sz="4000">
              <a:latin typeface="Constantia" panose="02030602050306030303" pitchFamily="18" charset="0"/>
            </a:endParaRPr>
          </a:p>
        </p:txBody>
      </p:sp>
      <p:sp>
        <p:nvSpPr>
          <p:cNvPr id="50179" name="Text Placeholder 50178"/>
          <p:cNvSpPr>
            <a:spLocks noGrp="1"/>
          </p:cNvSpPr>
          <p:nvPr>
            <p:ph type="body" idx="1"/>
          </p:nvPr>
        </p:nvSpPr>
        <p:spPr/>
        <p:txBody>
          <a:bodyPr/>
          <a:p>
            <a:pPr>
              <a:lnSpc>
                <a:spcPct val="90000"/>
              </a:lnSpc>
            </a:pPr>
            <a:r>
              <a:rPr sz="2600">
                <a:latin typeface="Constantia" panose="02030602050306030303" pitchFamily="18" charset="0"/>
              </a:rPr>
              <a:t>Bugün dünyada </a:t>
            </a:r>
            <a:r>
              <a:rPr sz="2600">
                <a:solidFill>
                  <a:srgbClr val="FF0066"/>
                </a:solidFill>
                <a:latin typeface="Constantia" panose="02030602050306030303" pitchFamily="18" charset="0"/>
              </a:rPr>
              <a:t>1,3 milyar insan mutlak yoksulluk</a:t>
            </a:r>
            <a:r>
              <a:rPr sz="2600">
                <a:latin typeface="Constantia" panose="02030602050306030303" pitchFamily="18" charset="0"/>
              </a:rPr>
              <a:t> sınırının altında yaşıyor ve bunun </a:t>
            </a:r>
            <a:r>
              <a:rPr sz="2600">
                <a:solidFill>
                  <a:srgbClr val="FF0000"/>
                </a:solidFill>
                <a:latin typeface="Constantia" panose="02030602050306030303" pitchFamily="18" charset="0"/>
              </a:rPr>
              <a:t>% 70’i kadın </a:t>
            </a:r>
            <a:r>
              <a:rPr sz="2600">
                <a:latin typeface="Constantia" panose="02030602050306030303" pitchFamily="18" charset="0"/>
              </a:rPr>
              <a:t>(Balkır ve Apaydın, 2011:13).</a:t>
            </a:r>
            <a:endParaRPr sz="2600">
              <a:latin typeface="Constantia" panose="02030602050306030303" pitchFamily="18" charset="0"/>
            </a:endParaRPr>
          </a:p>
          <a:p>
            <a:pPr>
              <a:lnSpc>
                <a:spcPct val="90000"/>
              </a:lnSpc>
              <a:buNone/>
            </a:pPr>
            <a:endParaRPr sz="2600">
              <a:latin typeface="Constantia" panose="02030602050306030303" pitchFamily="18" charset="0"/>
            </a:endParaRPr>
          </a:p>
          <a:p>
            <a:pPr>
              <a:lnSpc>
                <a:spcPct val="90000"/>
              </a:lnSpc>
            </a:pPr>
            <a:r>
              <a:rPr sz="2600">
                <a:solidFill>
                  <a:srgbClr val="FF0000"/>
                </a:solidFill>
                <a:latin typeface="Constantia" panose="02030602050306030303" pitchFamily="18" charset="0"/>
              </a:rPr>
              <a:t>Türkiye’de</a:t>
            </a:r>
            <a:r>
              <a:rPr sz="2600">
                <a:latin typeface="Constantia" panose="02030602050306030303" pitchFamily="18" charset="0"/>
              </a:rPr>
              <a:t> nüfusun </a:t>
            </a:r>
            <a:r>
              <a:rPr sz="2600">
                <a:solidFill>
                  <a:srgbClr val="FF0066"/>
                </a:solidFill>
                <a:latin typeface="Constantia" panose="02030602050306030303" pitchFamily="18" charset="0"/>
              </a:rPr>
              <a:t>%43’ü</a:t>
            </a:r>
            <a:r>
              <a:rPr sz="2600">
                <a:latin typeface="Constantia" panose="02030602050306030303" pitchFamily="18" charset="0"/>
              </a:rPr>
              <a:t> temel beslenme ve diğer asgari ihtiyaçların karşılanması için gerekli gelirin altında yaşamaktadır  ve </a:t>
            </a:r>
            <a:endParaRPr sz="2600">
              <a:latin typeface="Constantia" panose="02030602050306030303" pitchFamily="18" charset="0"/>
            </a:endParaRPr>
          </a:p>
          <a:p>
            <a:pPr>
              <a:lnSpc>
                <a:spcPct val="90000"/>
              </a:lnSpc>
            </a:pPr>
            <a:r>
              <a:rPr sz="2600">
                <a:latin typeface="Constantia" panose="02030602050306030303" pitchFamily="18" charset="0"/>
              </a:rPr>
              <a:t>Göreli yoksulluk içinde yaşayan 27 milyon nüfusun </a:t>
            </a:r>
            <a:r>
              <a:rPr sz="2600">
                <a:solidFill>
                  <a:srgbClr val="FF0000"/>
                </a:solidFill>
                <a:latin typeface="Constantia" panose="02030602050306030303" pitchFamily="18" charset="0"/>
              </a:rPr>
              <a:t>üçte ikisi kadın</a:t>
            </a:r>
            <a:r>
              <a:rPr sz="2600">
                <a:latin typeface="Constantia" panose="02030602050306030303" pitchFamily="18" charset="0"/>
              </a:rPr>
              <a:t>dır (Balkır ve Apaydın, 2011:14).</a:t>
            </a:r>
            <a:endParaRPr sz="2600">
              <a:latin typeface="Constantia" panose="02030602050306030303" pitchFamily="18" charset="0"/>
            </a:endParaRPr>
          </a:p>
          <a:p>
            <a:pPr>
              <a:lnSpc>
                <a:spcPct val="90000"/>
              </a:lnSpc>
              <a:buNone/>
            </a:pPr>
            <a:endParaRPr sz="2600">
              <a:latin typeface="Constantia" panose="02030602050306030303" pitchFamily="18" charset="0"/>
            </a:endParaRPr>
          </a:p>
          <a:p>
            <a:pPr algn="ctr">
              <a:lnSpc>
                <a:spcPct val="90000"/>
              </a:lnSpc>
              <a:buNone/>
            </a:pPr>
            <a:r>
              <a:rPr sz="2600">
                <a:latin typeface="Constantia" panose="02030602050306030303" pitchFamily="18" charset="0"/>
              </a:rPr>
              <a:t>Bu olguya </a:t>
            </a:r>
            <a:r>
              <a:rPr sz="2600">
                <a:solidFill>
                  <a:srgbClr val="FF0000"/>
                </a:solidFill>
                <a:latin typeface="Constantia" panose="02030602050306030303" pitchFamily="18" charset="0"/>
              </a:rPr>
              <a:t>yoksulluğun kadınlaşması </a:t>
            </a:r>
            <a:r>
              <a:rPr sz="2600">
                <a:latin typeface="Constantia" panose="02030602050306030303" pitchFamily="18" charset="0"/>
              </a:rPr>
              <a:t>adı veriliyor.</a:t>
            </a:r>
            <a:endParaRPr sz="2600">
              <a:latin typeface="Constantia" panose="02030602050306030303" pitchFamily="18" charset="0"/>
            </a:endParaRPr>
          </a:p>
          <a:p>
            <a:pPr>
              <a:lnSpc>
                <a:spcPct val="90000"/>
              </a:lnSpc>
            </a:pPr>
            <a:endParaRPr sz="3600">
              <a:latin typeface="Constantia" panose="02030602050306030303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Footer Placeholder 1"/>
          <p:cNvSpPr/>
          <p:nvPr>
            <p:ph type="ftr" sz="quarter" idx="11"/>
          </p:nvPr>
        </p:nvSpPr>
        <p:spPr/>
        <p:txBody>
          <a:bodyPr/>
          <a:p>
            <a:pPr lvl="0"/>
            <a:r>
              <a:rPr lang="tr-TR">
                <a:effectLst>
                  <a:outerShdw blurRad="38100" dist="38100" dir="2700000">
                    <a:srgbClr val="C0C0C0"/>
                  </a:outerShdw>
                </a:effectLst>
              </a:rPr>
              <a:t>Fulya Sarvan, Akdeniz Üniversitesi</a:t>
            </a:r>
            <a:endParaRPr lang="tr-TR">
              <a:effectLst>
                <a:outerShdw blurRad="38100" dist="38100" dir="2700000">
                  <a:srgbClr val="C0C0C0"/>
                </a:outerShdw>
              </a:effectLst>
            </a:endParaRPr>
          </a:p>
        </p:txBody>
      </p:sp>
      <p:sp>
        <p:nvSpPr>
          <p:cNvPr id="65538" name="Title 65537"/>
          <p:cNvSpPr>
            <a:spLocks noGrp="1"/>
          </p:cNvSpPr>
          <p:nvPr>
            <p:ph type="title"/>
          </p:nvPr>
        </p:nvSpPr>
        <p:spPr/>
        <p:txBody>
          <a:bodyPr anchor="ctr" anchorCtr="1"/>
          <a:p>
            <a:r>
              <a:rPr sz="4000">
                <a:latin typeface="Constantia" panose="02030602050306030303" pitchFamily="18" charset="0"/>
              </a:rPr>
              <a:t>UZMANLIK GEREKTİREN MESLEKLERDE KADIN</a:t>
            </a:r>
            <a:endParaRPr sz="4000">
              <a:latin typeface="Constantia" panose="02030602050306030303" pitchFamily="18" charset="0"/>
            </a:endParaRPr>
          </a:p>
        </p:txBody>
      </p:sp>
      <p:sp>
        <p:nvSpPr>
          <p:cNvPr id="65539" name="Text Placeholder 65538"/>
          <p:cNvSpPr>
            <a:spLocks noGrp="1"/>
          </p:cNvSpPr>
          <p:nvPr>
            <p:ph type="body" idx="1"/>
          </p:nvPr>
        </p:nvSpPr>
        <p:spPr/>
        <p:txBody>
          <a:bodyPr/>
          <a:p>
            <a:r>
              <a:rPr>
                <a:latin typeface="Constantia" panose="02030602050306030303" pitchFamily="18" charset="0"/>
              </a:rPr>
              <a:t>Öğretim elemanlarının </a:t>
            </a:r>
            <a:r>
              <a:rPr>
                <a:solidFill>
                  <a:srgbClr val="FF0066"/>
                </a:solidFill>
                <a:latin typeface="Constantia" panose="02030602050306030303" pitchFamily="18" charset="0"/>
              </a:rPr>
              <a:t>%41’i</a:t>
            </a:r>
            <a:endParaRPr>
              <a:solidFill>
                <a:srgbClr val="FF0066"/>
              </a:solidFill>
              <a:latin typeface="Constantia" panose="02030602050306030303" pitchFamily="18" charset="0"/>
            </a:endParaRPr>
          </a:p>
          <a:p>
            <a:r>
              <a:rPr>
                <a:latin typeface="Constantia" panose="02030602050306030303" pitchFamily="18" charset="0"/>
              </a:rPr>
              <a:t>Profesörlerin </a:t>
            </a:r>
            <a:r>
              <a:rPr>
                <a:solidFill>
                  <a:srgbClr val="FF0066"/>
                </a:solidFill>
                <a:latin typeface="Constantia" panose="02030602050306030303" pitchFamily="18" charset="0"/>
              </a:rPr>
              <a:t>% 27.6’sı</a:t>
            </a:r>
            <a:endParaRPr>
              <a:solidFill>
                <a:srgbClr val="FF0066"/>
              </a:solidFill>
              <a:latin typeface="Constantia" panose="02030602050306030303" pitchFamily="18" charset="0"/>
            </a:endParaRPr>
          </a:p>
          <a:p>
            <a:r>
              <a:rPr>
                <a:latin typeface="Constantia" panose="02030602050306030303" pitchFamily="18" charset="0"/>
              </a:rPr>
              <a:t>Doçentlerin </a:t>
            </a:r>
            <a:r>
              <a:rPr>
                <a:solidFill>
                  <a:srgbClr val="FF0066"/>
                </a:solidFill>
                <a:latin typeface="Constantia" panose="02030602050306030303" pitchFamily="18" charset="0"/>
              </a:rPr>
              <a:t>% 32.2’si</a:t>
            </a:r>
            <a:endParaRPr>
              <a:solidFill>
                <a:srgbClr val="FF0066"/>
              </a:solidFill>
              <a:latin typeface="Constantia" panose="02030602050306030303" pitchFamily="18" charset="0"/>
            </a:endParaRPr>
          </a:p>
          <a:p>
            <a:r>
              <a:rPr>
                <a:latin typeface="Constantia" panose="02030602050306030303" pitchFamily="18" charset="0"/>
              </a:rPr>
              <a:t>Mimarların </a:t>
            </a:r>
            <a:r>
              <a:rPr>
                <a:solidFill>
                  <a:srgbClr val="FF0066"/>
                </a:solidFill>
                <a:latin typeface="Constantia" panose="02030602050306030303" pitchFamily="18" charset="0"/>
              </a:rPr>
              <a:t>% 39’u</a:t>
            </a:r>
            <a:endParaRPr>
              <a:solidFill>
                <a:srgbClr val="FF0066"/>
              </a:solidFill>
              <a:latin typeface="Constantia" panose="02030602050306030303" pitchFamily="18" charset="0"/>
            </a:endParaRPr>
          </a:p>
          <a:p>
            <a:r>
              <a:rPr>
                <a:latin typeface="Constantia" panose="02030602050306030303" pitchFamily="18" charset="0"/>
              </a:rPr>
              <a:t>Avukatların </a:t>
            </a:r>
            <a:r>
              <a:rPr>
                <a:solidFill>
                  <a:srgbClr val="FF0066"/>
                </a:solidFill>
                <a:latin typeface="Constantia" panose="02030602050306030303" pitchFamily="18" charset="0"/>
              </a:rPr>
              <a:t>% 38’i</a:t>
            </a:r>
            <a:endParaRPr>
              <a:solidFill>
                <a:srgbClr val="FF0066"/>
              </a:solidFill>
              <a:latin typeface="Constantia" panose="02030602050306030303" pitchFamily="18" charset="0"/>
            </a:endParaRPr>
          </a:p>
          <a:p>
            <a:r>
              <a:rPr>
                <a:latin typeface="Constantia" panose="02030602050306030303" pitchFamily="18" charset="0"/>
              </a:rPr>
              <a:t>Bankacıların </a:t>
            </a:r>
            <a:r>
              <a:rPr>
                <a:solidFill>
                  <a:srgbClr val="FF0066"/>
                </a:solidFill>
                <a:latin typeface="Constantia" panose="02030602050306030303" pitchFamily="18" charset="0"/>
              </a:rPr>
              <a:t>% 49.8’i</a:t>
            </a:r>
            <a:endParaRPr>
              <a:solidFill>
                <a:srgbClr val="FF0066"/>
              </a:solidFill>
              <a:latin typeface="Constantia" panose="02030602050306030303" pitchFamily="18" charset="0"/>
            </a:endParaRPr>
          </a:p>
          <a:p>
            <a:r>
              <a:rPr>
                <a:latin typeface="Constantia" panose="02030602050306030303" pitchFamily="18" charset="0"/>
              </a:rPr>
              <a:t>Kamu personelinin </a:t>
            </a:r>
            <a:r>
              <a:rPr>
                <a:solidFill>
                  <a:srgbClr val="FF0066"/>
                </a:solidFill>
                <a:latin typeface="Constantia" panose="02030602050306030303" pitchFamily="18" charset="0"/>
              </a:rPr>
              <a:t>%37’si</a:t>
            </a:r>
            <a:r>
              <a:rPr>
                <a:latin typeface="Constantia" panose="02030602050306030303" pitchFamily="18" charset="0"/>
              </a:rPr>
              <a:t> kadındır</a:t>
            </a:r>
            <a:endParaRPr>
              <a:latin typeface="Constantia" panose="02030602050306030303" pitchFamily="18" charset="0"/>
            </a:endParaRPr>
          </a:p>
          <a:p>
            <a:endParaRPr>
              <a:latin typeface="Constantia" panose="02030602050306030303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Küre">
  <a:themeElements>
    <a:clrScheme name="">
      <a:dk1>
        <a:srgbClr val="FFFFFF"/>
      </a:dk1>
      <a:lt1>
        <a:srgbClr val="0066CC"/>
      </a:lt1>
      <a:dk2>
        <a:srgbClr val="CCECFF"/>
      </a:dk2>
      <a:lt2>
        <a:srgbClr val="003B76"/>
      </a:lt2>
      <a:accent1>
        <a:srgbClr val="33CCCC"/>
      </a:accent1>
      <a:accent2>
        <a:srgbClr val="66CCFF"/>
      </a:accent2>
      <a:accent3>
        <a:srgbClr val="AAB9E2"/>
      </a:accent3>
      <a:accent4>
        <a:srgbClr val="DCDCDC"/>
      </a:accent4>
      <a:accent5>
        <a:srgbClr val="ADE2E2"/>
      </a:accent5>
      <a:accent6>
        <a:srgbClr val="5BB7E5"/>
      </a:accent6>
      <a:hlink>
        <a:srgbClr val="FFFFCC"/>
      </a:hlink>
      <a:folHlink>
        <a:srgbClr val="FFCC66"/>
      </a:folHlink>
    </a:clrScheme>
    <a:fontScheme name="">
      <a:majorFont>
        <a:latin typeface="Arial"/>
        <a:ea typeface="Arial"/>
        <a:cs typeface=""/>
      </a:majorFont>
      <a:minorFont>
        <a:latin typeface="Verdana"/>
        <a:ea typeface="Arial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FFFFFF"/>
        </a:dk1>
        <a:lt1>
          <a:srgbClr val="800000"/>
        </a:lt1>
        <a:dk2>
          <a:srgbClr val="FFFFCC"/>
        </a:dk2>
        <a:lt2>
          <a:srgbClr val="622100"/>
        </a:lt2>
        <a:accent1>
          <a:srgbClr val="E42B00"/>
        </a:accent1>
        <a:accent2>
          <a:srgbClr val="996600"/>
        </a:accent2>
        <a:accent3>
          <a:srgbClr val="C1AAAA"/>
        </a:accent3>
        <a:accent4>
          <a:srgbClr val="DCDCDC"/>
        </a:accent4>
        <a:accent5>
          <a:srgbClr val="EFACAA"/>
        </a:accent5>
        <a:accent6>
          <a:srgbClr val="895B00"/>
        </a:accent6>
        <a:hlink>
          <a:srgbClr val="FADF6C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F6969"/>
        </a:lt1>
        <a:dk2>
          <a:srgbClr val="FFFFCC"/>
        </a:dk2>
        <a:lt2>
          <a:srgbClr val="5F4545"/>
        </a:lt2>
        <a:accent1>
          <a:srgbClr val="CC6600"/>
        </a:accent1>
        <a:accent2>
          <a:srgbClr val="924C0C"/>
        </a:accent2>
        <a:accent3>
          <a:srgbClr val="C6B9B9"/>
        </a:accent3>
        <a:accent4>
          <a:srgbClr val="DCDCDC"/>
        </a:accent4>
        <a:accent5>
          <a:srgbClr val="E2B9AA"/>
        </a:accent5>
        <a:accent6>
          <a:srgbClr val="82430A"/>
        </a:accent6>
        <a:hlink>
          <a:srgbClr val="CFD375"/>
        </a:hlink>
        <a:folHlink>
          <a:srgbClr val="98BB9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66CC"/>
        </a:lt1>
        <a:dk2>
          <a:srgbClr val="CCECFF"/>
        </a:dk2>
        <a:lt2>
          <a:srgbClr val="003B76"/>
        </a:lt2>
        <a:accent1>
          <a:srgbClr val="33CCCC"/>
        </a:accent1>
        <a:accent2>
          <a:srgbClr val="66CCFF"/>
        </a:accent2>
        <a:accent3>
          <a:srgbClr val="AAB9E2"/>
        </a:accent3>
        <a:accent4>
          <a:srgbClr val="DCDCDC"/>
        </a:accent4>
        <a:accent5>
          <a:srgbClr val="ADE2E2"/>
        </a:accent5>
        <a:accent6>
          <a:srgbClr val="5BB7E5"/>
        </a:accent6>
        <a:hlink>
          <a:srgbClr val="FFFF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CC"/>
        </a:dk2>
        <a:lt2>
          <a:srgbClr val="005856"/>
        </a:lt2>
        <a:accent1>
          <a:srgbClr val="0099CC"/>
        </a:accent1>
        <a:accent2>
          <a:srgbClr val="00CCFF"/>
        </a:accent2>
        <a:accent3>
          <a:srgbClr val="AAC1C1"/>
        </a:accent3>
        <a:accent4>
          <a:srgbClr val="DCDCDC"/>
        </a:accent4>
        <a:accent5>
          <a:srgbClr val="AACAE2"/>
        </a:accent5>
        <a:accent6>
          <a:srgbClr val="00B7E5"/>
        </a:accent6>
        <a:hlink>
          <a:srgbClr val="1ACE9F"/>
        </a:hlink>
        <a:folHlink>
          <a:srgbClr val="948CC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F8656"/>
        </a:lt1>
        <a:dk2>
          <a:srgbClr val="D6D8C0"/>
        </a:dk2>
        <a:lt2>
          <a:srgbClr val="3C5436"/>
        </a:lt2>
        <a:accent1>
          <a:srgbClr val="61733D"/>
        </a:accent1>
        <a:accent2>
          <a:srgbClr val="324A39"/>
        </a:accent2>
        <a:accent3>
          <a:srgbClr val="B7C3B4"/>
        </a:accent3>
        <a:accent4>
          <a:srgbClr val="DCDCDC"/>
        </a:accent4>
        <a:accent5>
          <a:srgbClr val="B7BDAF"/>
        </a:accent5>
        <a:accent6>
          <a:srgbClr val="2C4232"/>
        </a:accent6>
        <a:hlink>
          <a:srgbClr val="73D588"/>
        </a:hlink>
        <a:folHlink>
          <a:srgbClr val="6F99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9ABE9D"/>
        </a:lt1>
        <a:dk2>
          <a:srgbClr val="336600"/>
        </a:dk2>
        <a:lt2>
          <a:srgbClr val="5B7B65"/>
        </a:lt2>
        <a:accent1>
          <a:srgbClr val="00CC66"/>
        </a:accent1>
        <a:accent2>
          <a:srgbClr val="4E7050"/>
        </a:accent2>
        <a:accent3>
          <a:srgbClr val="CADBCC"/>
        </a:accent3>
        <a:accent4>
          <a:srgbClr val="DCDCDC"/>
        </a:accent4>
        <a:accent5>
          <a:srgbClr val="AAE2B9"/>
        </a:accent5>
        <a:accent6>
          <a:srgbClr val="456447"/>
        </a:accent6>
        <a:hlink>
          <a:srgbClr val="FFFFCC"/>
        </a:hlink>
        <a:folHlink>
          <a:srgbClr val="9CE8A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6D5C6"/>
        </a:dk2>
        <a:lt2>
          <a:srgbClr val="4C4E44"/>
        </a:lt2>
        <a:accent1>
          <a:srgbClr val="898D79"/>
        </a:accent1>
        <a:accent2>
          <a:srgbClr val="4D4F45"/>
        </a:accent2>
        <a:accent3>
          <a:srgbClr val="B9BAB6"/>
        </a:accent3>
        <a:accent4>
          <a:srgbClr val="DCDCDC"/>
        </a:accent4>
        <a:accent5>
          <a:srgbClr val="C4C5BE"/>
        </a:accent5>
        <a:accent6>
          <a:srgbClr val="44463D"/>
        </a:accent6>
        <a:hlink>
          <a:srgbClr val="58BE67"/>
        </a:hlink>
        <a:folHlink>
          <a:srgbClr val="C0C64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D"/>
        </a:lt1>
        <a:dk2>
          <a:srgbClr val="000000"/>
        </a:dk2>
        <a:lt2>
          <a:srgbClr val="98977A"/>
        </a:lt2>
        <a:accent1>
          <a:srgbClr val="BDCDA7"/>
        </a:accent1>
        <a:accent2>
          <a:srgbClr val="A0D060"/>
        </a:accent2>
        <a:accent3>
          <a:srgbClr val="FFFFEB"/>
        </a:accent3>
        <a:accent4>
          <a:srgbClr val="000000"/>
        </a:accent4>
        <a:accent5>
          <a:srgbClr val="DAE2D0"/>
        </a:accent5>
        <a:accent6>
          <a:srgbClr val="8FBA55"/>
        </a:accent6>
        <a:hlink>
          <a:srgbClr val="FADD4E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Cambria-Calibri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atMod val="350000"/>
                <a:shade val="99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Globe</Template>
  <TotalTime>0</TotalTime>
  <Words>11119</Words>
  <Application>WPS Presentation</Application>
  <PresentationFormat>Ekran Gösterisi</PresentationFormat>
  <Paragraphs>340</Paragraphs>
  <Slides>30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30</vt:i4>
      </vt:variant>
    </vt:vector>
  </HeadingPairs>
  <TitlesOfParts>
    <vt:vector size="39" baseType="lpstr">
      <vt:lpstr>Arial</vt:lpstr>
      <vt:lpstr>SimSun</vt:lpstr>
      <vt:lpstr>Wingdings</vt:lpstr>
      <vt:lpstr>Verdana</vt:lpstr>
      <vt:lpstr>Constantia</vt:lpstr>
      <vt:lpstr>Times New Roman</vt:lpstr>
      <vt:lpstr>Microsoft YaHei</vt:lpstr>
      <vt:lpstr>Arial Unicode MS</vt:lpstr>
      <vt:lpstr>Küre</vt:lpstr>
      <vt:lpstr>Seçme ve seçilme hakkının 79. yıldönümünde Türk kadınının liderlik sınavı</vt:lpstr>
      <vt:lpstr>TÜRK KADINI OLARAK NEREDEYİZ?</vt:lpstr>
      <vt:lpstr>TÜİK 2011 verilerine göre </vt:lpstr>
      <vt:lpstr>TÜİK 2011 verilerine göre </vt:lpstr>
      <vt:lpstr>2011/2012 öğretim yılı verileri</vt:lpstr>
      <vt:lpstr>KADIN İSTİHDAMI VERİLERİ</vt:lpstr>
      <vt:lpstr>KADIN İSTİHDAMI VERİLERİ</vt:lpstr>
      <vt:lpstr>KADIN YOKSULLUĞU VERİLERİ</vt:lpstr>
      <vt:lpstr>UZMANLIK GEREKTİREN MESLEKLERDE KADIN</vt:lpstr>
      <vt:lpstr>YÖNETİMDE TÜRK KADINI</vt:lpstr>
      <vt:lpstr>TÜRK KADINININ SİYASAL YAŞAMA KATILIMI</vt:lpstr>
      <vt:lpstr>2011 TOPLUMSAL CİNSİYET EŞİTSİZLİĞİ ENDEKSİ </vt:lpstr>
      <vt:lpstr>Bu çelişkili durumu nasıl düzeltebiliriz?</vt:lpstr>
      <vt:lpstr>Bu panelde savunacağım görüş</vt:lpstr>
      <vt:lpstr>KADINLARIN LİDERLİK YAPABİLECEĞİ MESELELER</vt:lpstr>
      <vt:lpstr>İHTİYAÇ DUYULAN LİDERLİK ANLAYIŞI</vt:lpstr>
      <vt:lpstr>KADIN LİDERLİĞİ ÜZERİNE ARAŞTIRMA SONUÇLARI</vt:lpstr>
      <vt:lpstr>KADIN LİDERLİĞİ ÜZERİNE ARAŞTIRMA SONUÇLARI</vt:lpstr>
      <vt:lpstr>KADIN LİDERLİĞİ İLE İLGİLİ KENDİ GÖZLEMLERİM</vt:lpstr>
      <vt:lpstr>KADIN LİDERLİĞİ İLE İLGİLİ KENDİ GÖZLEMLERİM</vt:lpstr>
      <vt:lpstr>SİYAHLI KADIN</vt:lpstr>
      <vt:lpstr>KIRMIZILI KADIN</vt:lpstr>
      <vt:lpstr>BARIŞ ZİNCİRİ KURMUŞ ANNELER</vt:lpstr>
      <vt:lpstr>BARIŞ ZİNCİRİ KURMUŞ ANNELER</vt:lpstr>
      <vt:lpstr>BARIŞ ZİNCİRİ KURMUŞ ANNELER</vt:lpstr>
      <vt:lpstr>BARIŞ ZİNCİRİ KURMUŞ ANNELER/ KIZLAR</vt:lpstr>
      <vt:lpstr>Ancak </vt:lpstr>
      <vt:lpstr>ÖNERİLERİM</vt:lpstr>
      <vt:lpstr>SONUÇ OLARAK</vt:lpstr>
      <vt:lpstr>İlginiz için teşekkürler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Seçme ve seçilme hakkının 79. yıldönümünde Türk kadınının liderlik sınavı</dc:title>
  <dc:creator>vista</dc:creator>
  <cp:lastModifiedBy>tukd antalya</cp:lastModifiedBy>
  <cp:revision>9</cp:revision>
  <dcterms:created xsi:type="dcterms:W3CDTF">2013-12-06T15:43:00Z</dcterms:created>
  <dcterms:modified xsi:type="dcterms:W3CDTF">2024-08-26T14:50:25Z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7AAE5ECFDF0C47DE978E94EA9D8AB44A_13</vt:lpwstr>
  </property>
  <property fmtid="{D5CDD505-2E9C-101B-9397-08002B2CF9AE}" pid="3" name="KSOProductBuildVer">
    <vt:lpwstr>1033-12.2.0.17562</vt:lpwstr>
  </property>
</Properties>
</file>