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96" r:id="rId5"/>
    <p:sldId id="297" r:id="rId6"/>
    <p:sldId id="295" r:id="rId7"/>
    <p:sldId id="269" r:id="rId8"/>
    <p:sldId id="273" r:id="rId9"/>
    <p:sldId id="270" r:id="rId10"/>
    <p:sldId id="298" r:id="rId11"/>
    <p:sldId id="271" r:id="rId12"/>
    <p:sldId id="272" r:id="rId13"/>
    <p:sldId id="259" r:id="rId14"/>
    <p:sldId id="260" r:id="rId15"/>
    <p:sldId id="264" r:id="rId16"/>
    <p:sldId id="265" r:id="rId17"/>
    <p:sldId id="266" r:id="rId18"/>
    <p:sldId id="261" r:id="rId19"/>
    <p:sldId id="290" r:id="rId20"/>
    <p:sldId id="267" r:id="rId21"/>
    <p:sldId id="314" r:id="rId22"/>
    <p:sldId id="262" r:id="rId23"/>
    <p:sldId id="268" r:id="rId24"/>
    <p:sldId id="282" r:id="rId25"/>
    <p:sldId id="283" r:id="rId26"/>
    <p:sldId id="284" r:id="rId27"/>
    <p:sldId id="285" r:id="rId28"/>
    <p:sldId id="299" r:id="rId29"/>
    <p:sldId id="287" r:id="rId30"/>
    <p:sldId id="311" r:id="rId31"/>
    <p:sldId id="300" r:id="rId32"/>
    <p:sldId id="301" r:id="rId33"/>
    <p:sldId id="302" r:id="rId34"/>
    <p:sldId id="303" r:id="rId35"/>
    <p:sldId id="304" r:id="rId36"/>
    <p:sldId id="305" r:id="rId37"/>
    <p:sldId id="306" r:id="rId38"/>
    <p:sldId id="312" r:id="rId39"/>
    <p:sldId id="313" r:id="rId40"/>
    <p:sldId id="307" r:id="rId41"/>
    <p:sldId id="309" r:id="rId42"/>
    <p:sldId id="310"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13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tr-TR" dirty="0"/>
              <a:t>KADIN CİNAYETLERİNİ DURDURACAĞIZ PLATFORMU </a:t>
            </a:r>
            <a:endParaRPr lang="tr-TR" dirty="0"/>
          </a:p>
          <a:p>
            <a:pPr>
              <a:defRPr lang="en-US" sz="213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tr-TR" dirty="0"/>
              <a:t>ANIT SAYAÇ VERİLERİ </a:t>
            </a:r>
            <a:endParaRPr lang="tr-TR" dirty="0"/>
          </a:p>
        </c:rich>
      </c:tx>
      <c:layout/>
      <c:overlay val="0"/>
      <c:spPr>
        <a:noFill/>
        <a:ln>
          <a:noFill/>
        </a:ln>
        <a:effectLst/>
      </c:spPr>
    </c:title>
    <c:autoTitleDeleted val="0"/>
    <c:plotArea>
      <c:layout/>
      <c:barChart>
        <c:barDir val="col"/>
        <c:grouping val="stacked"/>
        <c:varyColors val="0"/>
        <c:ser>
          <c:idx val="0"/>
          <c:order val="0"/>
          <c:tx>
            <c:strRef>
              <c:f>Sayfa1!$B$1</c:f>
              <c:strCache>
                <c:ptCount val="1"/>
                <c:pt idx="0">
                  <c:v>Seri 1</c:v>
                </c:pt>
              </c:strCache>
            </c:strRef>
          </c:tx>
          <c:spPr>
            <a:gradFill rotWithShape="1">
              <a:gsLst>
                <a:gs pos="0">
                  <a:schemeClr val="accent1">
                    <a:tint val="98000"/>
                    <a:lumMod val="114000"/>
                  </a:schemeClr>
                </a:gs>
                <a:gs pos="100000">
                  <a:schemeClr val="accent1">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dLbl>
              <c:idx val="0"/>
              <c:layout/>
              <c:dLblPos val="ctr"/>
              <c:showLegendKey val="0"/>
              <c:showVal val="1"/>
              <c:showCatName val="0"/>
              <c:showSerName val="0"/>
              <c:showPercent val="0"/>
              <c:showBubbleSize val="0"/>
              <c:extLst>
                <c:ext xmlns:c15="http://schemas.microsoft.com/office/drawing/2012/chart" uri="{CE6537A1-D6FC-4f65-9D91-7224C49458BB}"/>
              </c:extLst>
            </c:dLbl>
            <c:dLbl>
              <c:idx val="1"/>
              <c:layout/>
              <c:dLblPos val="ctr"/>
              <c:showLegendKey val="0"/>
              <c:showVal val="1"/>
              <c:showCatName val="0"/>
              <c:showSerName val="0"/>
              <c:showPercent val="0"/>
              <c:showBubbleSize val="0"/>
              <c:extLst>
                <c:ext xmlns:c15="http://schemas.microsoft.com/office/drawing/2012/chart" uri="{CE6537A1-D6FC-4f65-9D91-7224C49458BB}"/>
              </c:extLst>
            </c:dLbl>
            <c:dLbl>
              <c:idx val="2"/>
              <c:layout/>
              <c:dLblPos val="ctr"/>
              <c:showLegendKey val="0"/>
              <c:showVal val="1"/>
              <c:showCatName val="0"/>
              <c:showSerName val="0"/>
              <c:showPercent val="0"/>
              <c:showBubbleSize val="0"/>
              <c:extLst>
                <c:ext xmlns:c15="http://schemas.microsoft.com/office/drawing/2012/chart" uri="{CE6537A1-D6FC-4f65-9D91-7224C49458BB}"/>
              </c:extLst>
            </c:dLbl>
            <c:dLbl>
              <c:idx val="3"/>
              <c:layout/>
              <c:dLblPos val="ctr"/>
              <c:showLegendKey val="0"/>
              <c:showVal val="1"/>
              <c:showCatName val="0"/>
              <c:showSerName val="0"/>
              <c:showPercent val="0"/>
              <c:showBubbleSize val="0"/>
              <c:extLst>
                <c:ext xmlns:c15="http://schemas.microsoft.com/office/drawing/2012/chart" uri="{CE6537A1-D6FC-4f65-9D91-7224C49458BB}"/>
              </c:extLst>
            </c:dLbl>
            <c:dLbl>
              <c:idx val="4"/>
              <c:layout/>
              <c:dLblPos val="ctr"/>
              <c:showLegendKey val="0"/>
              <c:showVal val="1"/>
              <c:showCatName val="0"/>
              <c:showSerName val="0"/>
              <c:showPercent val="0"/>
              <c:showBubbleSize val="0"/>
              <c:extLst>
                <c:ext xmlns:c15="http://schemas.microsoft.com/office/drawing/2012/chart" uri="{CE6537A1-D6FC-4f65-9D91-7224C49458BB}"/>
              </c:extLst>
            </c:dLbl>
            <c:dLbl>
              <c:idx val="5"/>
              <c:layout/>
              <c:dLblPos val="ctr"/>
              <c:showLegendKey val="0"/>
              <c:showVal val="1"/>
              <c:showCatName val="0"/>
              <c:showSerName val="0"/>
              <c:showPercent val="0"/>
              <c:showBubbleSize val="0"/>
              <c:extLst>
                <c:ext xmlns:c15="http://schemas.microsoft.com/office/drawing/2012/chart" uri="{CE6537A1-D6FC-4f65-9D91-7224C49458BB}"/>
              </c:extLst>
            </c:dLbl>
            <c:dLbl>
              <c:idx val="6"/>
              <c:layout/>
              <c:dLblPos val="ctr"/>
              <c:showLegendKey val="0"/>
              <c:showVal val="1"/>
              <c:showCatName val="0"/>
              <c:showSerName val="0"/>
              <c:showPercent val="0"/>
              <c:showBubbleSize val="0"/>
              <c:extLst>
                <c:ext xmlns:c15="http://schemas.microsoft.com/office/drawing/2012/chart" uri="{CE6537A1-D6FC-4f65-9D91-7224C49458BB}"/>
              </c:extLst>
            </c:dLbl>
            <c:dLbl>
              <c:idx val="7"/>
              <c:layout/>
              <c:dLblPos val="ctr"/>
              <c:showLegendKey val="0"/>
              <c:showVal val="1"/>
              <c:showCatName val="0"/>
              <c:showSerName val="0"/>
              <c:showPercent val="0"/>
              <c:showBubbleSize val="0"/>
              <c:extLst>
                <c:ext xmlns:c15="http://schemas.microsoft.com/office/drawing/2012/chart" uri="{CE6537A1-D6FC-4f65-9D91-7224C49458BB}"/>
              </c:extLst>
            </c:dLbl>
            <c:dLbl>
              <c:idx val="8"/>
              <c:layout/>
              <c:dLblPos val="ctr"/>
              <c:showLegendKey val="0"/>
              <c:showVal val="1"/>
              <c:showCatName val="0"/>
              <c:showSerName val="0"/>
              <c:showPercent val="0"/>
              <c:showBubbleSize val="0"/>
              <c:extLst>
                <c:ext xmlns:c15="http://schemas.microsoft.com/office/drawing/2012/chart" uri="{CE6537A1-D6FC-4f65-9D91-7224C49458BB}"/>
              </c:extLst>
            </c:dLbl>
            <c:dLbl>
              <c:idx val="9"/>
              <c:layout/>
              <c:dLblPos val="ctr"/>
              <c:showLegendKey val="0"/>
              <c:showVal val="1"/>
              <c:showCatName val="0"/>
              <c:showSerName val="0"/>
              <c:showPercent val="0"/>
              <c:showBubbleSize val="0"/>
              <c:extLst>
                <c:ext xmlns:c15="http://schemas.microsoft.com/office/drawing/2012/chart" uri="{CE6537A1-D6FC-4f65-9D91-7224C49458BB}"/>
              </c:extLst>
            </c:dLbl>
            <c:dLbl>
              <c:idx val="10"/>
              <c:layout/>
              <c:dLblPos val="ctr"/>
              <c:showLegendKey val="0"/>
              <c:showVal val="1"/>
              <c:showCatName val="0"/>
              <c:showSerName val="0"/>
              <c:showPercent val="0"/>
              <c:showBubbleSize val="0"/>
              <c:extLst>
                <c:ext xmlns:c15="http://schemas.microsoft.com/office/drawing/2012/chart" uri="{CE6537A1-D6FC-4f65-9D91-7224C49458BB}"/>
              </c:extLst>
            </c:dLbl>
            <c:dLbl>
              <c:idx val="11"/>
              <c:layout/>
              <c:dLblPos val="ctr"/>
              <c:showLegendKey val="0"/>
              <c:showVal val="1"/>
              <c:showCatName val="0"/>
              <c:showSerName val="0"/>
              <c:showPercent val="0"/>
              <c:showBubbleSize val="0"/>
              <c:extLst>
                <c:ext xmlns:c15="http://schemas.microsoft.com/office/drawing/2012/chart" uri="{CE6537A1-D6FC-4f65-9D91-7224C49458BB}"/>
              </c:extLst>
            </c:dLbl>
            <c:dLbl>
              <c:idx val="12"/>
              <c:layout/>
              <c:dLblPos val="ctr"/>
              <c:showLegendKey val="0"/>
              <c:showVal val="1"/>
              <c:showCatName val="0"/>
              <c:showSerName val="0"/>
              <c:showPercent val="0"/>
              <c:showBubbleSize val="0"/>
              <c:extLst>
                <c:ext xmlns:c15="http://schemas.microsoft.com/office/drawing/2012/chart" uri="{CE6537A1-D6FC-4f65-9D91-7224C49458BB}"/>
              </c:extLst>
            </c:dLbl>
            <c:dLbl>
              <c:idx val="13"/>
              <c:layout/>
              <c:dLblPos val="ctr"/>
              <c:showLegendKey val="0"/>
              <c:showVal val="1"/>
              <c:showCatName val="0"/>
              <c:showSerName val="0"/>
              <c:showPercent val="0"/>
              <c:showBubbleSize val="0"/>
              <c:extLst>
                <c:ext xmlns:c15="http://schemas.microsoft.com/office/drawing/2012/chart" uri="{CE6537A1-D6FC-4f65-9D91-7224C49458BB}"/>
              </c:extLst>
            </c:dLbl>
            <c:dLbl>
              <c:idx val="14"/>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en-US" sz="1195" b="0" i="0" u="none" strike="noStrike" kern="1200" baseline="0">
                    <a:solidFill>
                      <a:schemeClr val="lt1">
                        <a:lumMod val="85000"/>
                      </a:schemeClr>
                    </a:solidFill>
                    <a:latin typeface="+mn-lt"/>
                    <a:ea typeface="+mn-ea"/>
                    <a:cs typeface="+mn-cs"/>
                  </a:defRPr>
                </a:pPr>
              </a:p>
            </c:txPr>
            <c:dLblPos val="ctr"/>
            <c:showLegendKey val="0"/>
            <c:showVal val="0"/>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Sayfa1!$A$2:$A$16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Sayfa1!$B$2:$B$16</c:f>
              <c:numCache>
                <c:formatCode>General</c:formatCode>
                <c:ptCount val="15"/>
                <c:pt idx="0">
                  <c:v>66</c:v>
                </c:pt>
                <c:pt idx="1">
                  <c:v>125</c:v>
                </c:pt>
                <c:pt idx="2">
                  <c:v>203</c:v>
                </c:pt>
                <c:pt idx="3">
                  <c:v>130</c:v>
                </c:pt>
                <c:pt idx="4">
                  <c:v>147</c:v>
                </c:pt>
                <c:pt idx="5">
                  <c:v>232</c:v>
                </c:pt>
                <c:pt idx="6">
                  <c:v>290</c:v>
                </c:pt>
                <c:pt idx="7">
                  <c:v>294</c:v>
                </c:pt>
                <c:pt idx="8">
                  <c:v>292</c:v>
                </c:pt>
                <c:pt idx="9">
                  <c:v>351</c:v>
                </c:pt>
                <c:pt idx="10">
                  <c:v>407</c:v>
                </c:pt>
                <c:pt idx="11">
                  <c:v>424</c:v>
                </c:pt>
                <c:pt idx="12">
                  <c:v>414</c:v>
                </c:pt>
                <c:pt idx="13">
                  <c:v>425</c:v>
                </c:pt>
                <c:pt idx="14">
                  <c:v>330</c:v>
                </c:pt>
              </c:numCache>
            </c:numRef>
          </c:val>
        </c:ser>
        <c:ser>
          <c:idx val="1"/>
          <c:order val="1"/>
          <c:tx>
            <c:strRef>
              <c:f>Sayfa1!$C$1</c:f>
              <c:strCache>
                <c:ptCount val="1"/>
                <c:pt idx="0">
                  <c:v>Sütun1</c:v>
                </c:pt>
              </c:strCache>
            </c:strRef>
          </c:tx>
          <c:spPr>
            <a:gradFill rotWithShape="1">
              <a:gsLst>
                <a:gs pos="0">
                  <a:schemeClr val="accent2">
                    <a:tint val="98000"/>
                    <a:lumMod val="114000"/>
                  </a:schemeClr>
                </a:gs>
                <a:gs pos="100000">
                  <a:schemeClr val="accent2">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delete val="1"/>
          </c:dLbls>
          <c:cat>
            <c:numRef>
              <c:f>Sayfa1!$A$2:$A$16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Sayfa1!$C$2:$C$16</c:f>
              <c:numCache>
                <c:formatCode>General</c:formatCode>
                <c:ptCount val="15"/>
              </c:numCache>
            </c:numRef>
          </c:val>
        </c:ser>
        <c:ser>
          <c:idx val="2"/>
          <c:order val="2"/>
          <c:tx>
            <c:strRef>
              <c:f>Sayfa1!$D$1</c:f>
              <c:strCache>
                <c:ptCount val="1"/>
                <c:pt idx="0">
                  <c:v>Seri 3</c:v>
                </c:pt>
              </c:strCache>
            </c:strRef>
          </c:tx>
          <c:spPr>
            <a:gradFill rotWithShape="1">
              <a:gsLst>
                <a:gs pos="0">
                  <a:schemeClr val="accent3">
                    <a:tint val="98000"/>
                    <a:lumMod val="114000"/>
                  </a:schemeClr>
                </a:gs>
                <a:gs pos="100000">
                  <a:schemeClr val="accent3">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delete val="1"/>
          </c:dLbls>
          <c:cat>
            <c:numRef>
              <c:f>Sayfa1!$A$2:$A$16</c:f>
              <c:numCache>
                <c:formatCode>General</c:formatCode>
                <c:ptCount val="15"/>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numCache>
            </c:numRef>
          </c:cat>
          <c:val>
            <c:numRef>
              <c:f>Sayfa1!$D$2:$D$16</c:f>
              <c:numCache>
                <c:formatCode>General</c:formatCode>
                <c:ptCount val="15"/>
                <c:pt idx="0">
                  <c:v>2</c:v>
                </c:pt>
                <c:pt idx="1">
                  <c:v>2</c:v>
                </c:pt>
                <c:pt idx="2">
                  <c:v>3</c:v>
                </c:pt>
                <c:pt idx="3">
                  <c:v>5</c:v>
                </c:pt>
              </c:numCache>
            </c:numRef>
          </c:val>
        </c:ser>
        <c:dLbls>
          <c:showLegendKey val="0"/>
          <c:showVal val="0"/>
          <c:showCatName val="0"/>
          <c:showSerName val="0"/>
          <c:showPercent val="0"/>
          <c:showBubbleSize val="0"/>
        </c:dLbls>
        <c:gapWidth val="150"/>
        <c:overlap val="100"/>
        <c:axId val="538994024"/>
        <c:axId val="538993040"/>
      </c:barChart>
      <c:catAx>
        <c:axId val="538994024"/>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lang="en-US" sz="1195" b="0" i="0" u="none" strike="noStrike" kern="1200" baseline="0">
                <a:solidFill>
                  <a:schemeClr val="lt1">
                    <a:lumMod val="85000"/>
                  </a:schemeClr>
                </a:solidFill>
                <a:latin typeface="+mn-lt"/>
                <a:ea typeface="+mn-ea"/>
                <a:cs typeface="+mn-cs"/>
              </a:defRPr>
            </a:pPr>
          </a:p>
        </c:txPr>
        <c:crossAx val="538993040"/>
        <c:crosses val="autoZero"/>
        <c:auto val="1"/>
        <c:lblAlgn val="ctr"/>
        <c:lblOffset val="100"/>
        <c:noMultiLvlLbl val="0"/>
      </c:catAx>
      <c:valAx>
        <c:axId val="538993040"/>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195" b="0" i="0" u="none" strike="noStrike" kern="1200" baseline="0">
                <a:solidFill>
                  <a:schemeClr val="lt1">
                    <a:lumMod val="85000"/>
                  </a:schemeClr>
                </a:solidFill>
                <a:latin typeface="+mn-lt"/>
                <a:ea typeface="+mn-ea"/>
                <a:cs typeface="+mn-cs"/>
              </a:defRPr>
            </a:pPr>
          </a:p>
        </c:txPr>
        <c:crossAx val="5389940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195" b="0" i="0" u="none" strike="noStrike" kern="1200" baseline="0">
              <a:solidFill>
                <a:schemeClr val="lt1">
                  <a:lumMod val="85000"/>
                </a:schemeClr>
              </a:solidFill>
              <a:latin typeface="+mn-lt"/>
              <a:ea typeface="+mn-ea"/>
              <a:cs typeface="+mn-cs"/>
            </a:defRPr>
          </a:pPr>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4">
  <cs:axisTitle>
    <cs:lnRef idx="0"/>
    <cs:fillRef idx="0"/>
    <cs:effectRef idx="0"/>
    <cs:fontRef idx="minor">
      <a:schemeClr val="lt1">
        <a:lumMod val="85000"/>
      </a:schemeClr>
    </cs:fontRef>
    <cs:defRPr sz="1195"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5"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5" kern="1200"/>
  </cs:dataLabel>
  <cs:dataLabelCallout>
    <cs:lnRef idx="0"/>
    <cs:fillRef idx="0"/>
    <cs:effectRef idx="0"/>
    <cs:fontRef idx="minor">
      <a:schemeClr val="dk1">
        <a:lumMod val="65000"/>
        <a:lumOff val="35000"/>
      </a:schemeClr>
    </cs:fontRef>
    <cs:spPr>
      <a:solidFill>
        <a:schemeClr val="lt1"/>
      </a:solidFill>
    </cs:spPr>
    <cs:defRPr sz="1195"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5"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5"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5"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3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5"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5"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hasCustomPrompt="1"/>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hasCustomPrompt="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26F6738-BAF3-491A-9B38-41D5AB76BFFB}" type="datetimeFigureOut">
              <a:rPr lang="tr-TR" smtClean="0"/>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63A5070-F249-42C2-B728-0ED8099ED38E}"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hasCustomPrompt="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hasCustomPrompt="1"/>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lstStyle/>
          <a:p>
            <a:fld id="{626F6738-BAF3-491A-9B38-41D5AB76BFF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hasCustomPrompt="1"/>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4" name="Date Placeholder 3"/>
          <p:cNvSpPr>
            <a:spLocks noGrp="1"/>
          </p:cNvSpPr>
          <p:nvPr>
            <p:ph type="dt" sz="half" idx="10"/>
          </p:nvPr>
        </p:nvSpPr>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panose="020B0604020202020204"/>
                <a:cs typeface="Arial" panose="020B0604020202020204"/>
              </a:rPr>
              <a:t>“</a:t>
            </a:r>
            <a:endParaRPr lang="en-US" sz="9600" b="0" i="0" dirty="0">
              <a:solidFill>
                <a:schemeClr val="accent1">
                  <a:lumMod val="60000"/>
                  <a:lumOff val="40000"/>
                </a:schemeClr>
              </a:solidFill>
              <a:latin typeface="Arial" panose="020B0604020202020204"/>
              <a:cs typeface="Arial" panose="020B0604020202020204"/>
            </a:endParaRP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panose="020B0604020202020204"/>
                <a:cs typeface="Arial" panose="020B0604020202020204"/>
              </a:rPr>
              <a:t>”</a:t>
            </a:r>
            <a:endParaRPr lang="en-US" sz="9600" b="0" i="0" dirty="0">
              <a:solidFill>
                <a:schemeClr val="accent1">
                  <a:lumMod val="60000"/>
                  <a:lumOff val="40000"/>
                </a:schemeClr>
              </a:solidFill>
              <a:latin typeface="Arial" panose="020B0604020202020204"/>
              <a:cs typeface="Arial" panose="020B0604020202020204"/>
            </a:endParaRPr>
          </a:p>
        </p:txBody>
      </p:sp>
      <p:sp>
        <p:nvSpPr>
          <p:cNvPr id="2" name="Title 1"/>
          <p:cNvSpPr>
            <a:spLocks noGrp="1"/>
          </p:cNvSpPr>
          <p:nvPr>
            <p:ph type="title" hasCustomPrompt="1"/>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hasCustomPrompt="1"/>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10" name="Text Placeholder 3"/>
          <p:cNvSpPr>
            <a:spLocks noGrp="1"/>
          </p:cNvSpPr>
          <p:nvPr>
            <p:ph type="body" sz="half" idx="2" hasCustomPrompt="1"/>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4" name="Date Placeholder 3"/>
          <p:cNvSpPr>
            <a:spLocks noGrp="1"/>
          </p:cNvSpPr>
          <p:nvPr>
            <p:ph type="dt" sz="half" idx="10"/>
          </p:nvPr>
        </p:nvSpPr>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endParaRPr lang="tr-TR"/>
          </a:p>
        </p:txBody>
      </p:sp>
      <p:sp>
        <p:nvSpPr>
          <p:cNvPr id="4" name="Date Placeholder 3"/>
          <p:cNvSpPr>
            <a:spLocks noGrp="1"/>
          </p:cNvSpPr>
          <p:nvPr>
            <p:ph type="dt" sz="half" idx="10"/>
          </p:nvPr>
        </p:nvSpPr>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16" name="Text Placeholder 3"/>
          <p:cNvSpPr>
            <a:spLocks noGrp="1"/>
          </p:cNvSpPr>
          <p:nvPr>
            <p:ph type="body" sz="half" idx="15" hasCustomPrompt="1"/>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Text Placeholder 4"/>
          <p:cNvSpPr>
            <a:spLocks noGrp="1"/>
          </p:cNvSpPr>
          <p:nvPr>
            <p:ph type="body" sz="quarter" idx="3" hasCustomPrompt="1"/>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19" name="Text Placeholder 3"/>
          <p:cNvSpPr>
            <a:spLocks noGrp="1"/>
          </p:cNvSpPr>
          <p:nvPr>
            <p:ph type="body" sz="half" idx="16" hasCustomPrompt="1"/>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14" name="Text Placeholder 4"/>
          <p:cNvSpPr>
            <a:spLocks noGrp="1"/>
          </p:cNvSpPr>
          <p:nvPr>
            <p:ph type="body" sz="quarter" idx="13" hasCustomPrompt="1"/>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20" name="Text Placeholder 3"/>
          <p:cNvSpPr>
            <a:spLocks noGrp="1"/>
          </p:cNvSpPr>
          <p:nvPr>
            <p:ph type="body" sz="half" idx="17" hasCustomPrompt="1"/>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26F6738-BAF3-491A-9B38-41D5AB76BFFB}"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19" name="Picture Placeholder 2"/>
          <p:cNvSpPr>
            <a:spLocks noGrp="1" noChangeAspect="1"/>
          </p:cNvSpPr>
          <p:nvPr>
            <p:ph type="pic" idx="15" hasCustomPrompt="1"/>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hasCustomPrompt="1"/>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Text Placeholder 4"/>
          <p:cNvSpPr>
            <a:spLocks noGrp="1"/>
          </p:cNvSpPr>
          <p:nvPr>
            <p:ph type="body" sz="quarter" idx="3" hasCustomPrompt="1"/>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1" name="Picture Placeholder 2"/>
          <p:cNvSpPr>
            <a:spLocks noGrp="1" noChangeAspect="1"/>
          </p:cNvSpPr>
          <p:nvPr>
            <p:ph type="pic" idx="21" hasCustomPrompt="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hasCustomPrompt="1"/>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14" name="Text Placeholder 4"/>
          <p:cNvSpPr>
            <a:spLocks noGrp="1"/>
          </p:cNvSpPr>
          <p:nvPr>
            <p:ph type="body" sz="quarter" idx="13" hasCustomPrompt="1"/>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2" name="Picture Placeholder 2"/>
          <p:cNvSpPr>
            <a:spLocks noGrp="1" noChangeAspect="1"/>
          </p:cNvSpPr>
          <p:nvPr>
            <p:ph type="pic" idx="22" hasCustomPrompt="1"/>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hasCustomPrompt="1"/>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26F6738-BAF3-491A-9B38-41D5AB76BFFB}" type="datetimeFigureOut">
              <a:rPr lang="tr-TR" smtClean="0"/>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a:xfrm>
            <a:off x="1154954" y="2603500"/>
            <a:ext cx="8825659" cy="3416300"/>
          </a:xfrm>
        </p:spPr>
        <p:txBody>
          <a:bodyPr vert="eaVert" anchor="t" anchorCtr="0"/>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hasCustomPrompt="1"/>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a:xfrm>
            <a:off x="1154954" y="1278467"/>
            <a:ext cx="6256025" cy="4748590"/>
          </a:xfrm>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idx="1" hasCustomPrompt="1"/>
          </p:nvPr>
        </p:nvSpPr>
        <p:spPr>
          <a:xfrm>
            <a:off x="1154954" y="2603500"/>
            <a:ext cx="8825659" cy="3416300"/>
          </a:xfrm>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endParaRPr lang="tr-TR"/>
          </a:p>
        </p:txBody>
      </p:sp>
      <p:sp>
        <p:nvSpPr>
          <p:cNvPr id="4" name="Date Placeholder 3"/>
          <p:cNvSpPr>
            <a:spLocks noGrp="1"/>
          </p:cNvSpPr>
          <p:nvPr>
            <p:ph type="dt" sz="half" idx="10"/>
          </p:nvPr>
        </p:nvSpPr>
        <p:spPr/>
        <p:txBody>
          <a:bodyPr/>
          <a:lstStyle/>
          <a:p>
            <a:fld id="{626F6738-BAF3-491A-9B38-41D5AB76BFFB}"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sz="half" idx="1" hasCustomPrompt="1"/>
          </p:nvPr>
        </p:nvSpPr>
        <p:spPr>
          <a:xfrm>
            <a:off x="1154954" y="2603500"/>
            <a:ext cx="4825158" cy="3416301"/>
          </a:xfrm>
        </p:spPr>
        <p:txBody>
          <a:bodyPr>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6208712" y="2603500"/>
            <a:ext cx="4825159" cy="3416300"/>
          </a:xfrm>
        </p:spPr>
        <p:txBody>
          <a:bodyPr>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Date Placeholder 4"/>
          <p:cNvSpPr>
            <a:spLocks noGrp="1"/>
          </p:cNvSpPr>
          <p:nvPr>
            <p:ph type="dt" sz="half" idx="10"/>
          </p:nvPr>
        </p:nvSpPr>
        <p:spPr/>
        <p:txBody>
          <a:bodyPr/>
          <a:lstStyle/>
          <a:p>
            <a:fld id="{626F6738-BAF3-491A-9B38-41D5AB76BFF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 name="Content Placeholder 3"/>
          <p:cNvSpPr>
            <a:spLocks noGrp="1"/>
          </p:cNvSpPr>
          <p:nvPr>
            <p:ph sz="half" idx="2" hasCustomPrompt="1"/>
          </p:nvPr>
        </p:nvSpPr>
        <p:spPr>
          <a:xfrm>
            <a:off x="1154954" y="3179762"/>
            <a:ext cx="4825158" cy="2840039"/>
          </a:xfrm>
        </p:spPr>
        <p:txBody>
          <a:bodyPr>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Text Placeholder 4"/>
          <p:cNvSpPr>
            <a:spLocks noGrp="1"/>
          </p:cNvSpPr>
          <p:nvPr>
            <p:ph type="body" sz="quarter" idx="3" hasCustomPrompt="1"/>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6" name="Content Placeholder 5"/>
          <p:cNvSpPr>
            <a:spLocks noGrp="1"/>
          </p:cNvSpPr>
          <p:nvPr>
            <p:ph sz="quarter" idx="4" hasCustomPrompt="1"/>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fld id="{626F6738-BAF3-491A-9B38-41D5AB76BFFB}"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26F6738-BAF3-491A-9B38-41D5AB76BFFB}"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F6738-BAF3-491A-9B38-41D5AB76BFFB}"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hasCustomPrompt="1"/>
          </p:nvPr>
        </p:nvSpPr>
        <p:spPr>
          <a:xfrm>
            <a:off x="5781146" y="1447800"/>
            <a:ext cx="5190066" cy="4572000"/>
          </a:xfrm>
        </p:spPr>
        <p:txBody>
          <a:bodyPr anchor="ctr">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lstStyle/>
          <a:p>
            <a:fld id="{626F6738-BAF3-491A-9B38-41D5AB76BFF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hasCustomPrompt="1"/>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hasCustomPrompt="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hasCustomPrompt="1"/>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lstStyle/>
          <a:p>
            <a:fld id="{626F6738-BAF3-491A-9B38-41D5AB76BFFB}"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3A5070-F249-42C2-B728-0ED8099ED38E}"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jpe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8">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26F6738-BAF3-491A-9B38-41D5AB76BFFB}" type="datetimeFigureOut">
              <a:rPr lang="tr-TR" smtClean="0"/>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63A5070-F249-42C2-B728-0ED8099ED38E}"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895599" y="1443318"/>
            <a:ext cx="7085013" cy="2303929"/>
          </a:xfrm>
        </p:spPr>
        <p:txBody>
          <a:bodyPr/>
          <a:lstStyle/>
          <a:p>
            <a:r>
              <a:rPr lang="tr-TR" sz="3600" b="1" dirty="0"/>
              <a:t>KADIN HAKLARI VE BELEDİYELERİN EŞİTLİK EYLEM PLANI SORUMLULUKLARI</a:t>
            </a:r>
            <a:endParaRPr lang="tr-TR" sz="3600" b="1" dirty="0"/>
          </a:p>
        </p:txBody>
      </p:sp>
      <p:sp>
        <p:nvSpPr>
          <p:cNvPr id="3" name="Alt Başlık 2"/>
          <p:cNvSpPr>
            <a:spLocks noGrp="1"/>
          </p:cNvSpPr>
          <p:nvPr>
            <p:ph type="subTitle" idx="1"/>
          </p:nvPr>
        </p:nvSpPr>
        <p:spPr>
          <a:xfrm>
            <a:off x="1154955" y="3962400"/>
            <a:ext cx="8825658" cy="1676400"/>
          </a:xfrm>
        </p:spPr>
        <p:txBody>
          <a:bodyPr>
            <a:normAutofit fontScale="92500" lnSpcReduction="20000"/>
          </a:bodyPr>
          <a:lstStyle/>
          <a:p>
            <a:pPr algn="ctr"/>
            <a:r>
              <a:rPr lang="tr-TR" b="1" dirty="0"/>
              <a:t>MURATPAŞA BELEDİYESİ İNSAN KAYNAKLARI AKADEMİSİ</a:t>
            </a:r>
            <a:endParaRPr lang="tr-TR" b="1" dirty="0"/>
          </a:p>
          <a:p>
            <a:pPr algn="ctr"/>
            <a:r>
              <a:rPr lang="tr-TR" b="1" dirty="0"/>
              <a:t>ÜST YÖNETİM SEMİNERLERİ </a:t>
            </a:r>
            <a:endParaRPr lang="tr-TR" b="1" dirty="0"/>
          </a:p>
          <a:p>
            <a:pPr algn="ctr"/>
            <a:r>
              <a:rPr lang="tr-TR" dirty="0"/>
              <a:t>PROF. DR. FULYA SARVAN</a:t>
            </a:r>
            <a:endParaRPr lang="tr-TR" dirty="0"/>
          </a:p>
          <a:p>
            <a:pPr algn="ctr"/>
            <a:r>
              <a:rPr lang="tr-TR" dirty="0"/>
              <a:t>TÜKD ANTALYA ŞUBESİ BAŞKANI</a:t>
            </a:r>
            <a:endParaRPr lang="tr-TR" dirty="0"/>
          </a:p>
          <a:p>
            <a:pPr algn="ctr"/>
            <a:r>
              <a:rPr lang="tr-TR" dirty="0"/>
              <a:t>22 KASIM 2022 </a:t>
            </a:r>
            <a:endParaRPr lang="tr-TR" dirty="0"/>
          </a:p>
          <a:p>
            <a:endParaRPr lang="tr-TR" dirty="0"/>
          </a:p>
        </p:txBody>
      </p:sp>
      <p:pic>
        <p:nvPicPr>
          <p:cNvPr id="4" name="Resim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065059" y="783380"/>
            <a:ext cx="1258047" cy="1104723"/>
          </a:xfrm>
          <a:prstGeom prst="rect">
            <a:avLst/>
          </a:prstGeom>
        </p:spPr>
      </p:pic>
      <p:pic>
        <p:nvPicPr>
          <p:cNvPr id="5" name="Resim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065059" y="783379"/>
            <a:ext cx="1258047" cy="11047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8957234" cy="706964"/>
          </a:xfrm>
        </p:spPr>
        <p:txBody>
          <a:bodyPr/>
          <a:lstStyle/>
          <a:p>
            <a:r>
              <a:rPr lang="tr-TR" sz="3200" b="1" dirty="0"/>
              <a:t>ÜLKEMİZİN KADIN CİNAYETLERİ KARNESİ</a:t>
            </a:r>
            <a:endParaRPr lang="tr-TR" sz="3200" b="1" dirty="0"/>
          </a:p>
        </p:txBody>
      </p:sp>
      <p:graphicFrame>
        <p:nvGraphicFramePr>
          <p:cNvPr id="8" name="İçerik Yer Tutucusu 7"/>
          <p:cNvGraphicFramePr>
            <a:graphicFrameLocks noGrp="1"/>
          </p:cNvGraphicFramePr>
          <p:nvPr>
            <p:ph idx="1"/>
          </p:nvPr>
        </p:nvGraphicFramePr>
        <p:xfrm>
          <a:off x="1154954" y="2662518"/>
          <a:ext cx="10230222" cy="3460376"/>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50259"/>
            <a:ext cx="8761413" cy="730373"/>
          </a:xfrm>
        </p:spPr>
        <p:txBody>
          <a:bodyPr/>
          <a:lstStyle/>
          <a:p>
            <a:r>
              <a:rPr lang="tr-TR" sz="3200" b="1" dirty="0"/>
              <a:t>EĞİTİM DIŞINDA KALAN KIZ ÇOCUKLARI KARNEMİZ</a:t>
            </a:r>
            <a:endParaRPr lang="tr-TR" sz="3200" b="1" dirty="0"/>
          </a:p>
        </p:txBody>
      </p:sp>
      <p:sp>
        <p:nvSpPr>
          <p:cNvPr id="3" name="İçerik Yer Tutucusu 2"/>
          <p:cNvSpPr>
            <a:spLocks noGrp="1"/>
          </p:cNvSpPr>
          <p:nvPr>
            <p:ph idx="1"/>
          </p:nvPr>
        </p:nvSpPr>
        <p:spPr>
          <a:xfrm>
            <a:off x="1154954" y="2447366"/>
            <a:ext cx="8825659" cy="3572434"/>
          </a:xfrm>
        </p:spPr>
        <p:txBody>
          <a:bodyPr/>
          <a:lstStyle/>
          <a:p>
            <a:pPr algn="l"/>
            <a:r>
              <a:rPr lang="tr-TR" b="0" i="0" dirty="0">
                <a:solidFill>
                  <a:srgbClr val="000000"/>
                </a:solidFill>
                <a:effectLst/>
              </a:rPr>
              <a:t>Çağdaş Yaşamı Destekleme Derneği (ÇYDD) Genel Başkanı Prof. Dr. Ayşe Yüksel, 11 Ekim Dünya Kız Çocukları Günü öncesinde, kız çocuklarının eğitimde yaşadığı ayrımcılığa dikkat çekerek yetkililere </a:t>
            </a:r>
            <a:r>
              <a:rPr lang="tr-TR" b="1" i="0" dirty="0">
                <a:solidFill>
                  <a:srgbClr val="000000"/>
                </a:solidFill>
                <a:effectLst/>
              </a:rPr>
              <a:t>“866 bin kız çocuğu neden okulda değil”</a:t>
            </a:r>
            <a:r>
              <a:rPr lang="tr-TR" b="0" i="0" dirty="0">
                <a:solidFill>
                  <a:srgbClr val="000000"/>
                </a:solidFill>
                <a:effectLst/>
              </a:rPr>
              <a:t> diye sordu.</a:t>
            </a:r>
            <a:endParaRPr lang="tr-TR" b="0" i="0" dirty="0">
              <a:solidFill>
                <a:srgbClr val="000000"/>
              </a:solidFill>
              <a:effectLst/>
            </a:endParaRPr>
          </a:p>
          <a:p>
            <a:br>
              <a:rPr lang="tr-TR" dirty="0"/>
            </a:br>
            <a:r>
              <a:rPr lang="tr-TR" sz="2000" b="1" i="1" dirty="0">
                <a:solidFill>
                  <a:srgbClr val="000000"/>
                </a:solidFill>
                <a:effectLst/>
              </a:rPr>
              <a:t>“İlkokulda 195 bin, ortaokulda 298 bin, lisede 373 bin kız çocuğu okula gidemiyor. Okuldan uzakta olan kız çocuğu sayısı toplamda 866 bini buluyor. Açık öğretimde okuyan kız çocuklarımızı bu sayıya eklediğimizdeyse 1,5 milyondan fazla kız çocuğu eğitimden uzak bırakılıyor. Bu tablo, kabul edilemez!”</a:t>
            </a:r>
            <a:endParaRPr lang="tr-TR" sz="2000"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TOPLUMSAL CİNSİYET </a:t>
            </a:r>
            <a:r>
              <a:rPr lang="tr-TR" sz="2800" dirty="0"/>
              <a:t>( KA-DER, 2013).</a:t>
            </a:r>
            <a:endParaRPr lang="tr-TR" sz="2800" b="1" dirty="0"/>
          </a:p>
        </p:txBody>
      </p:sp>
      <p:sp>
        <p:nvSpPr>
          <p:cNvPr id="3" name="İçerik Yer Tutucusu 2"/>
          <p:cNvSpPr>
            <a:spLocks noGrp="1"/>
          </p:cNvSpPr>
          <p:nvPr>
            <p:ph idx="1"/>
          </p:nvPr>
        </p:nvSpPr>
        <p:spPr>
          <a:xfrm>
            <a:off x="1154954" y="2635624"/>
            <a:ext cx="8825659" cy="3729316"/>
          </a:xfrm>
        </p:spPr>
        <p:txBody>
          <a:bodyPr>
            <a:normAutofit/>
          </a:bodyPr>
          <a:lstStyle/>
          <a:p>
            <a:r>
              <a:rPr lang="tr-TR" sz="2000" b="1" dirty="0">
                <a:solidFill>
                  <a:schemeClr val="accent1"/>
                </a:solidFill>
              </a:rPr>
              <a:t>Biyolojik cinsiyet</a:t>
            </a:r>
            <a:r>
              <a:rPr lang="tr-TR" sz="2000" dirty="0"/>
              <a:t>, kadın ve erkeklerin doğuştan gelen ve üreme fonksiyonu ile ilgili biyolojik özelliklerini tanımlar. </a:t>
            </a:r>
            <a:endParaRPr lang="tr-TR" sz="2000" dirty="0"/>
          </a:p>
          <a:p>
            <a:r>
              <a:rPr lang="tr-TR" sz="2000" b="1" dirty="0">
                <a:solidFill>
                  <a:schemeClr val="accent1"/>
                </a:solidFill>
              </a:rPr>
              <a:t>Toplumsal cinsiyet </a:t>
            </a:r>
            <a:r>
              <a:rPr lang="tr-TR" sz="2000" dirty="0"/>
              <a:t>ise biyolojik cinsiyetimize toplum tarafından yüklenen anlam, beklenti ve sorumluluklara işaret eder. </a:t>
            </a:r>
            <a:endParaRPr lang="tr-TR" sz="2000" dirty="0"/>
          </a:p>
          <a:p>
            <a:r>
              <a:rPr lang="tr-TR" sz="2000" b="1" dirty="0">
                <a:solidFill>
                  <a:schemeClr val="accent1"/>
                </a:solidFill>
              </a:rPr>
              <a:t>Toplumsal cinsiyet </a:t>
            </a:r>
            <a:r>
              <a:rPr lang="tr-TR" sz="2000" dirty="0"/>
              <a:t>toplumun kadın ve erkek olmaya yüklediği farklı anlamlara, kadın ve erkek olarak nasıl davranması ve ne yapması, ne gibi roller üstlenmesi gerektiğine ilişkin beklentilere ilişkindir. </a:t>
            </a:r>
            <a:endParaRPr lang="tr-TR" sz="2000" dirty="0"/>
          </a:p>
          <a:p>
            <a:r>
              <a:rPr lang="tr-TR" sz="2000" b="1" dirty="0">
                <a:solidFill>
                  <a:schemeClr val="accent1"/>
                </a:solidFill>
              </a:rPr>
              <a:t>Toplumsal cinsiyet rolleri</a:t>
            </a:r>
            <a:r>
              <a:rPr lang="tr-TR" sz="2000" dirty="0">
                <a:solidFill>
                  <a:schemeClr val="accent1"/>
                </a:solidFill>
              </a:rPr>
              <a:t> </a:t>
            </a:r>
            <a:r>
              <a:rPr lang="tr-TR" sz="2000" dirty="0"/>
              <a:t>çocukluktan itibaren sosyalleşme süreçleri ile öğrenilir. Bu roller toplumdan topluma ve zaman içinde değişim gösterebilir</a:t>
            </a:r>
            <a:endParaRPr lang="tr-T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TOPLUMSAL CİNSİYET EŞİTLİĞİ </a:t>
            </a:r>
            <a:r>
              <a:rPr lang="tr-TR" sz="2400" dirty="0"/>
              <a:t>(KA-DER, 2013).</a:t>
            </a:r>
            <a:br>
              <a:rPr lang="tr-TR" sz="2400" dirty="0"/>
            </a:br>
            <a:endParaRPr lang="tr-TR" sz="2400" b="1" dirty="0"/>
          </a:p>
        </p:txBody>
      </p:sp>
      <p:sp>
        <p:nvSpPr>
          <p:cNvPr id="3" name="İçerik Yer Tutucusu 2"/>
          <p:cNvSpPr>
            <a:spLocks noGrp="1"/>
          </p:cNvSpPr>
          <p:nvPr>
            <p:ph idx="1"/>
          </p:nvPr>
        </p:nvSpPr>
        <p:spPr>
          <a:xfrm>
            <a:off x="1154954" y="2603499"/>
            <a:ext cx="8825659" cy="3967630"/>
          </a:xfrm>
        </p:spPr>
        <p:txBody>
          <a:bodyPr>
            <a:normAutofit/>
          </a:bodyPr>
          <a:lstStyle/>
          <a:p>
            <a:r>
              <a:rPr lang="tr-TR" sz="2000" b="1" dirty="0">
                <a:solidFill>
                  <a:schemeClr val="accent1"/>
                </a:solidFill>
              </a:rPr>
              <a:t>Toplumsal Cinsiyet Eşitliği:</a:t>
            </a:r>
            <a:r>
              <a:rPr lang="tr-TR" sz="2000" b="1" dirty="0"/>
              <a:t> </a:t>
            </a:r>
            <a:r>
              <a:rPr lang="tr-TR" sz="2000" dirty="0"/>
              <a:t>Kadın ve erkeklerin yasalarla tanımlanmış ve toplumsal olarak kabul gören eşit haklara sahip olması; haklarını kullanma, karar verme, seçme, </a:t>
            </a:r>
            <a:r>
              <a:rPr lang="tr-TR" sz="2000" b="1" dirty="0">
                <a:solidFill>
                  <a:schemeClr val="accent1"/>
                </a:solidFill>
              </a:rPr>
              <a:t>fırsat ve kaynakları kullanma ve hizmetleri elde etmede fiilen eşit </a:t>
            </a:r>
            <a:r>
              <a:rPr lang="tr-TR" sz="2000" dirty="0"/>
              <a:t>olması durumudur. </a:t>
            </a:r>
            <a:endParaRPr lang="tr-TR" sz="2000" dirty="0"/>
          </a:p>
          <a:p>
            <a:r>
              <a:rPr lang="tr-TR" sz="2000" dirty="0"/>
              <a:t>Eşitlik </a:t>
            </a:r>
            <a:r>
              <a:rPr lang="tr-TR" sz="2000" b="1" dirty="0">
                <a:solidFill>
                  <a:schemeClr val="accent1"/>
                </a:solidFill>
              </a:rPr>
              <a:t>kadın ve erkeklerin aynılaşması anlamına gelmez</a:t>
            </a:r>
            <a:r>
              <a:rPr lang="tr-TR" sz="2000" dirty="0"/>
              <a:t>, eşitliği sağlamaya yönelik </a:t>
            </a:r>
            <a:r>
              <a:rPr lang="tr-TR" sz="2000" b="1" dirty="0">
                <a:solidFill>
                  <a:schemeClr val="accent1"/>
                </a:solidFill>
              </a:rPr>
              <a:t>politika ve uygulamalarda </a:t>
            </a:r>
            <a:r>
              <a:rPr lang="tr-TR" sz="2000" dirty="0"/>
              <a:t>kadın ve erkeklerin </a:t>
            </a:r>
            <a:r>
              <a:rPr lang="tr-TR" sz="2000" b="1" dirty="0">
                <a:solidFill>
                  <a:schemeClr val="accent1"/>
                </a:solidFill>
              </a:rPr>
              <a:t>farklı toplumsal cinsiyet rollerinin</a:t>
            </a:r>
            <a:r>
              <a:rPr lang="tr-TR" sz="2000" dirty="0"/>
              <a:t> göz önüne alınması gerekir. </a:t>
            </a:r>
            <a:endParaRPr lang="tr-TR" sz="2000" dirty="0"/>
          </a:p>
          <a:p>
            <a:r>
              <a:rPr lang="tr-TR" sz="2000" dirty="0"/>
              <a:t>Uygulanan her plan, politika ve proje, TCE sağlamak için kadın ve erkeklerin farklı TC rollerinden kaynaklanan deneyimlerini, ihtiyaçlarını ve önceliklerini hesaba katmak durumundadır. Buna </a:t>
            </a:r>
            <a:r>
              <a:rPr lang="tr-TR" sz="2000" b="1" dirty="0">
                <a:solidFill>
                  <a:schemeClr val="accent1"/>
                </a:solidFill>
              </a:rPr>
              <a:t>toplumsal cinsiyetin </a:t>
            </a:r>
            <a:r>
              <a:rPr lang="tr-TR" sz="2000" b="1" dirty="0" err="1">
                <a:solidFill>
                  <a:schemeClr val="accent1"/>
                </a:solidFill>
              </a:rPr>
              <a:t>anaakımlaştırIlması</a:t>
            </a:r>
            <a:r>
              <a:rPr lang="tr-TR" sz="2000" dirty="0"/>
              <a:t> denmektedir. </a:t>
            </a:r>
            <a:endParaRPr lang="tr-TR" sz="2000" dirty="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YERELDE EŞİTLİK </a:t>
            </a:r>
            <a:r>
              <a:rPr lang="tr-TR" sz="2800" dirty="0"/>
              <a:t>(KA-DER, 2013). </a:t>
            </a:r>
            <a:endParaRPr lang="tr-TR" sz="2800" b="1" dirty="0"/>
          </a:p>
        </p:txBody>
      </p:sp>
      <p:sp>
        <p:nvSpPr>
          <p:cNvPr id="3" name="İçerik Yer Tutucusu 2"/>
          <p:cNvSpPr>
            <a:spLocks noGrp="1"/>
          </p:cNvSpPr>
          <p:nvPr>
            <p:ph idx="1"/>
          </p:nvPr>
        </p:nvSpPr>
        <p:spPr>
          <a:xfrm>
            <a:off x="1154954" y="2519082"/>
            <a:ext cx="8825659" cy="3827930"/>
          </a:xfrm>
        </p:spPr>
        <p:txBody>
          <a:bodyPr>
            <a:normAutofit/>
          </a:bodyPr>
          <a:lstStyle/>
          <a:p>
            <a:r>
              <a:rPr lang="tr-TR" sz="2000" b="1" dirty="0">
                <a:solidFill>
                  <a:schemeClr val="accent1"/>
                </a:solidFill>
              </a:rPr>
              <a:t>Gündelik hayatımızı şekillendiren </a:t>
            </a:r>
            <a:r>
              <a:rPr lang="tr-TR" sz="2000" dirty="0"/>
              <a:t>birçok karar, plan ve uygulama yerel düzeyde gerçekleşir. </a:t>
            </a:r>
            <a:endParaRPr lang="tr-TR" sz="2000" dirty="0"/>
          </a:p>
          <a:p>
            <a:r>
              <a:rPr lang="tr-TR" sz="2000" dirty="0"/>
              <a:t>Gündelik </a:t>
            </a:r>
            <a:r>
              <a:rPr lang="tr-TR" sz="2000" b="1" dirty="0">
                <a:solidFill>
                  <a:schemeClr val="accent1"/>
                </a:solidFill>
              </a:rPr>
              <a:t>yaşamlarımızı kolaylaştıran, iyileştiren ve yaşam kalitemizi yükselten bir çok hizmet </a:t>
            </a:r>
            <a:r>
              <a:rPr lang="tr-TR" sz="2000" dirty="0"/>
              <a:t>yerel düzeyde alınan karar ve yapılan uygulamalarla hayata geçer. </a:t>
            </a:r>
            <a:endParaRPr lang="tr-TR" sz="2000" dirty="0"/>
          </a:p>
          <a:p>
            <a:r>
              <a:rPr lang="tr-TR" sz="2000" dirty="0"/>
              <a:t>Bu </a:t>
            </a:r>
            <a:r>
              <a:rPr lang="tr-TR" sz="2000" b="1" dirty="0">
                <a:solidFill>
                  <a:schemeClr val="accent1"/>
                </a:solidFill>
              </a:rPr>
              <a:t>karar ve uygulamalarda TCE bakış açıs</a:t>
            </a:r>
            <a:r>
              <a:rPr lang="tr-TR" sz="2000" dirty="0"/>
              <a:t>ı ile hareket edilmesi, kadınların siyasi, ekonomik, sosyal ve kültürel alanda ve özel yaşamlarında </a:t>
            </a:r>
            <a:r>
              <a:rPr lang="tr-TR" sz="2000" b="1" dirty="0">
                <a:solidFill>
                  <a:schemeClr val="accent1"/>
                </a:solidFill>
              </a:rPr>
              <a:t>haklarını kullanma, karar verme, seçme, fırsat ve kaynaklara erişim</a:t>
            </a:r>
            <a:r>
              <a:rPr lang="tr-TR" sz="2000" dirty="0"/>
              <a:t> ile fırsat ve kaynakları kullanma ve hizmetleri elde etmede </a:t>
            </a:r>
            <a:r>
              <a:rPr lang="tr-TR" sz="2000" b="1" dirty="0">
                <a:solidFill>
                  <a:schemeClr val="accent1"/>
                </a:solidFill>
              </a:rPr>
              <a:t>fiilen eşitlik </a:t>
            </a:r>
            <a:r>
              <a:rPr lang="tr-TR" sz="2000" dirty="0"/>
              <a:t>sağlayacaktır</a:t>
            </a:r>
            <a:endParaRPr lang="tr-T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EŞİTLİK ÖNGÖREN ULUSAL BELGELER </a:t>
            </a:r>
            <a:endParaRPr lang="tr-TR" b="1" dirty="0"/>
          </a:p>
        </p:txBody>
      </p:sp>
      <p:sp>
        <p:nvSpPr>
          <p:cNvPr id="3" name="İçerik Yer Tutucusu 2"/>
          <p:cNvSpPr>
            <a:spLocks noGrp="1"/>
          </p:cNvSpPr>
          <p:nvPr>
            <p:ph idx="1"/>
          </p:nvPr>
        </p:nvSpPr>
        <p:spPr>
          <a:xfrm>
            <a:off x="1154954" y="2366682"/>
            <a:ext cx="8825659" cy="3653118"/>
          </a:xfrm>
        </p:spPr>
        <p:txBody>
          <a:bodyPr/>
          <a:lstStyle/>
          <a:p>
            <a:r>
              <a:rPr lang="tr-TR" dirty="0"/>
              <a:t>Anayasa</a:t>
            </a:r>
            <a:endParaRPr lang="tr-TR" dirty="0"/>
          </a:p>
          <a:p>
            <a:r>
              <a:rPr lang="tr-TR" dirty="0"/>
              <a:t>5393 Sayılı Belediye Kanunu ve 5216 Sayılı Büyükşehir Belediyesi Kanunu</a:t>
            </a:r>
            <a:endParaRPr lang="tr-TR" dirty="0"/>
          </a:p>
          <a:p>
            <a:r>
              <a:rPr lang="tr-TR" dirty="0"/>
              <a:t>5302 Sayılı İl Özel İdaresi Kanunu</a:t>
            </a:r>
            <a:endParaRPr lang="tr-TR" dirty="0"/>
          </a:p>
          <a:p>
            <a:r>
              <a:rPr lang="tr-TR" dirty="0"/>
              <a:t>Kent Konseyi Yönetmeliği</a:t>
            </a:r>
            <a:endParaRPr lang="tr-TR" dirty="0"/>
          </a:p>
          <a:p>
            <a:r>
              <a:rPr lang="tr-TR" dirty="0"/>
              <a:t>5018 Sayılı Kamu Mali Yönetimi ve Kontrol Kanunu</a:t>
            </a:r>
            <a:endParaRPr lang="tr-TR" dirty="0"/>
          </a:p>
          <a:p>
            <a:r>
              <a:rPr lang="tr-TR" dirty="0"/>
              <a:t>5840 Sayılı Kalkınma Ajanslarının Kuruluşu, Koordinasyonu ve Görevleri Hakkında Kanun</a:t>
            </a:r>
            <a:endParaRPr lang="tr-TR" dirty="0"/>
          </a:p>
          <a:p>
            <a:r>
              <a:rPr lang="tr-TR" b="1" dirty="0">
                <a:solidFill>
                  <a:schemeClr val="accent1"/>
                </a:solidFill>
              </a:rPr>
              <a:t>6284 Sayılı Ailenin Korunması ve Kadına Karşı Şiddetin Önlenmesine Dair Kanun </a:t>
            </a:r>
            <a:endParaRPr lang="tr-TR" b="1" dirty="0">
              <a:solidFill>
                <a:schemeClr val="accent1"/>
              </a:solidFill>
            </a:endParaRP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064811" cy="706964"/>
          </a:xfrm>
        </p:spPr>
        <p:txBody>
          <a:bodyPr/>
          <a:lstStyle/>
          <a:p>
            <a:r>
              <a:rPr lang="tr-TR" sz="3200" b="1" dirty="0"/>
              <a:t>EŞİTLİK ÖNGÖREN ULUSAL BELGELER (Devam</a:t>
            </a:r>
            <a:r>
              <a:rPr lang="tr-TR" sz="3200" dirty="0"/>
              <a:t>)</a:t>
            </a:r>
            <a:endParaRPr lang="tr-TR" sz="3200" dirty="0"/>
          </a:p>
        </p:txBody>
      </p:sp>
      <p:sp>
        <p:nvSpPr>
          <p:cNvPr id="3" name="İçerik Yer Tutucusu 2"/>
          <p:cNvSpPr>
            <a:spLocks noGrp="1"/>
          </p:cNvSpPr>
          <p:nvPr>
            <p:ph idx="1"/>
          </p:nvPr>
        </p:nvSpPr>
        <p:spPr/>
        <p:txBody>
          <a:bodyPr>
            <a:normAutofit fontScale="92500" lnSpcReduction="20000"/>
          </a:bodyPr>
          <a:lstStyle/>
          <a:p>
            <a:r>
              <a:rPr lang="tr-TR" dirty="0"/>
              <a:t>Çocuk ve Kadınlara Yönelik Şiddet Hareketleriyle Töre ve Namus Cinayetlerinin Önlenmesi İçin Alınacak Tedbirler Konulu ve 2006/17 sayılı Başbakanlık Genelgesi</a:t>
            </a:r>
            <a:endParaRPr lang="tr-TR" dirty="0"/>
          </a:p>
          <a:p>
            <a:r>
              <a:rPr lang="tr-TR" dirty="0"/>
              <a:t>Töre ve Namus Cinayetlerinin Önlenmesine Yönelik Tedbirlerin Koordinasyonu Konulu ve 2007/6 sayılı İçişleri Bakanlığı Genelgesi</a:t>
            </a:r>
            <a:endParaRPr lang="tr-TR" dirty="0"/>
          </a:p>
          <a:p>
            <a:r>
              <a:rPr lang="tr-TR" dirty="0"/>
              <a:t>Kadınların ve Kız Çocuklarının İnsan Hakları Konulu ve 2010/10 Sayılı İçişleri Bakanlığı Genelgesi</a:t>
            </a:r>
            <a:endParaRPr lang="tr-TR" dirty="0"/>
          </a:p>
          <a:p>
            <a:r>
              <a:rPr lang="tr-TR" dirty="0"/>
              <a:t>Toplumsal Cinsiyet Eşitliği Ulusal Eylem Planı (2008-2013)</a:t>
            </a:r>
            <a:endParaRPr lang="tr-TR" dirty="0"/>
          </a:p>
          <a:p>
            <a:r>
              <a:rPr lang="tr-TR" dirty="0"/>
              <a:t>Kadına Yönelik Şiddetle Mücadele Ulusal Eylem Planı (2012-2015)</a:t>
            </a:r>
            <a:endParaRPr lang="tr-TR" dirty="0"/>
          </a:p>
          <a:p>
            <a:r>
              <a:rPr lang="tr-TR" b="1" i="0" dirty="0">
                <a:solidFill>
                  <a:schemeClr val="accent1"/>
                </a:solidFill>
                <a:effectLst/>
                <a:latin typeface="Roboto Slab"/>
              </a:rPr>
              <a:t>Kadına Yönelik Şiddetle Mücadele IV. Ulusal Eylem Planı (2021-2025)</a:t>
            </a:r>
            <a:endParaRPr lang="tr-TR" b="1" i="0" dirty="0">
              <a:solidFill>
                <a:schemeClr val="accent1"/>
              </a:solidFill>
              <a:effectLst/>
              <a:latin typeface="Roboto Slab"/>
            </a:endParaRPr>
          </a:p>
          <a:p>
            <a:r>
              <a:rPr lang="tr-TR" b="1" i="0" dirty="0">
                <a:solidFill>
                  <a:schemeClr val="accent1"/>
                </a:solidFill>
                <a:effectLst/>
                <a:latin typeface="Roboto Slab"/>
              </a:rPr>
              <a:t>Kadının Güçlenmesi Strateji Belgesi ve Eylem Planı (2018-2023)</a:t>
            </a:r>
            <a:endParaRPr lang="tr-TR" b="1" i="0" dirty="0">
              <a:solidFill>
                <a:schemeClr val="accent1"/>
              </a:solidFill>
              <a:effectLst/>
              <a:latin typeface="Roboto Slab"/>
            </a:endParaRPr>
          </a:p>
          <a:p>
            <a:pPr marL="0" indent="0">
              <a:buNone/>
            </a:pPr>
            <a:endParaRPr lang="tr-TR" b="1" i="0" dirty="0">
              <a:solidFill>
                <a:schemeClr val="accent1"/>
              </a:solidFill>
              <a:effectLst/>
              <a:latin typeface="Roboto Slab"/>
            </a:endParaRP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253070" cy="706964"/>
          </a:xfrm>
        </p:spPr>
        <p:txBody>
          <a:bodyPr/>
          <a:lstStyle/>
          <a:p>
            <a:r>
              <a:rPr lang="tr-TR" sz="3200" b="1" dirty="0"/>
              <a:t>EŞİTLİK ÖNGÖREN ULUSLARARASI SÖZLEŞMELER</a:t>
            </a:r>
            <a:endParaRPr lang="tr-TR" sz="3200" b="1" dirty="0"/>
          </a:p>
        </p:txBody>
      </p:sp>
      <p:sp>
        <p:nvSpPr>
          <p:cNvPr id="3" name="İçerik Yer Tutucusu 2"/>
          <p:cNvSpPr>
            <a:spLocks noGrp="1"/>
          </p:cNvSpPr>
          <p:nvPr>
            <p:ph idx="1"/>
          </p:nvPr>
        </p:nvSpPr>
        <p:spPr/>
        <p:txBody>
          <a:bodyPr>
            <a:normAutofit fontScale="92500" lnSpcReduction="10000"/>
          </a:bodyPr>
          <a:lstStyle/>
          <a:p>
            <a:r>
              <a:rPr lang="tr-TR" dirty="0"/>
              <a:t>Kadınlara Karşı Her Tür Ayrımcılığın Önlenmesi Sözleşmesi, </a:t>
            </a:r>
            <a:r>
              <a:rPr lang="tr-TR" b="1" dirty="0">
                <a:solidFill>
                  <a:schemeClr val="accent1"/>
                </a:solidFill>
              </a:rPr>
              <a:t>1981</a:t>
            </a:r>
            <a:r>
              <a:rPr lang="tr-TR" dirty="0"/>
              <a:t> </a:t>
            </a:r>
            <a:r>
              <a:rPr lang="tr-TR" b="1" dirty="0">
                <a:solidFill>
                  <a:schemeClr val="accent1"/>
                </a:solidFill>
              </a:rPr>
              <a:t>(CEDAW)</a:t>
            </a:r>
            <a:endParaRPr lang="tr-TR" b="1" dirty="0">
              <a:solidFill>
                <a:schemeClr val="accent1"/>
              </a:solidFill>
            </a:endParaRPr>
          </a:p>
          <a:p>
            <a:r>
              <a:rPr lang="tr-TR" dirty="0"/>
              <a:t>Kadınlara Yönelik Şiddet ve Aile İçi Şiddetin Önlenmesi ve Bunlarla Mücadeleye İlişkin Avrupa Konseyi Sözleşmesi (2011) </a:t>
            </a:r>
            <a:r>
              <a:rPr lang="tr-TR" b="1" dirty="0">
                <a:solidFill>
                  <a:schemeClr val="accent1"/>
                </a:solidFill>
              </a:rPr>
              <a:t>(Türkiye çekildi)</a:t>
            </a:r>
            <a:endParaRPr lang="tr-TR" b="1" dirty="0">
              <a:solidFill>
                <a:schemeClr val="accent1"/>
              </a:solidFill>
            </a:endParaRPr>
          </a:p>
          <a:p>
            <a:r>
              <a:rPr lang="tr-TR" dirty="0"/>
              <a:t>Pekin Deklarasyonu (Bildirgesi) ve Eylem Platformu </a:t>
            </a:r>
            <a:r>
              <a:rPr lang="tr-TR" b="1" dirty="0">
                <a:solidFill>
                  <a:schemeClr val="accent1"/>
                </a:solidFill>
              </a:rPr>
              <a:t>(15 Eylül 1995)</a:t>
            </a:r>
            <a:endParaRPr lang="tr-TR" b="1" dirty="0">
              <a:solidFill>
                <a:schemeClr val="accent1"/>
              </a:solidFill>
            </a:endParaRPr>
          </a:p>
          <a:p>
            <a:r>
              <a:rPr lang="tr-TR" dirty="0"/>
              <a:t>BM Binyıl Hedefleri </a:t>
            </a:r>
            <a:r>
              <a:rPr lang="tr-TR" b="1" dirty="0">
                <a:solidFill>
                  <a:schemeClr val="accent1"/>
                </a:solidFill>
              </a:rPr>
              <a:t>(Eylül 2000, BM New York Bin Yıl Zirvesi)</a:t>
            </a:r>
            <a:endParaRPr lang="tr-TR" b="1" dirty="0">
              <a:solidFill>
                <a:schemeClr val="accent1"/>
              </a:solidFill>
            </a:endParaRPr>
          </a:p>
          <a:p>
            <a:r>
              <a:rPr lang="tr-TR" dirty="0"/>
              <a:t>Avrupa Birliği Eşitlik Direktifleri </a:t>
            </a:r>
            <a:endParaRPr lang="tr-TR" b="1" dirty="0">
              <a:solidFill>
                <a:schemeClr val="accent1"/>
              </a:solidFill>
            </a:endParaRPr>
          </a:p>
          <a:p>
            <a:r>
              <a:rPr lang="tr-TR" dirty="0"/>
              <a:t>Avrupa İnsan Hakları Sözleşmesi ve Avrupa İnsan Hakları Mahkemesi</a:t>
            </a:r>
            <a:endParaRPr lang="tr-TR" dirty="0"/>
          </a:p>
          <a:p>
            <a:r>
              <a:rPr lang="tr-TR" b="1" dirty="0">
                <a:solidFill>
                  <a:schemeClr val="accent1"/>
                </a:solidFill>
              </a:rPr>
              <a:t>Avrupa Kentsel Şartı (1992 ve 2008) ve Avrupa Kentli Hakları Bildirgesi </a:t>
            </a:r>
            <a:endParaRPr lang="tr-TR" b="1" dirty="0">
              <a:solidFill>
                <a:schemeClr val="accent1"/>
              </a:solidFill>
            </a:endParaRPr>
          </a:p>
          <a:p>
            <a:r>
              <a:rPr lang="tr-TR" b="1" dirty="0">
                <a:solidFill>
                  <a:schemeClr val="accent1"/>
                </a:solidFill>
              </a:rPr>
              <a:t>Avrupa Yerel Yaşamda Kadın-Erkek Eşitliği Şartı </a:t>
            </a:r>
            <a:r>
              <a:rPr lang="tr-TR" dirty="0">
                <a:solidFill>
                  <a:schemeClr val="tx1"/>
                </a:solidFill>
              </a:rPr>
              <a:t>(2008, Avrupa Belediyeler ve Bölgeler Konseyi)</a:t>
            </a:r>
            <a:endParaRPr lang="tr-T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a:t>KADINLARA KARŞI HER TÜRLÜ AYRIMCILIĞIN ÖNLENMESİ SÖZLEŞMESİ (CEDAW)</a:t>
            </a:r>
            <a:endParaRPr lang="tr-TR" sz="2800" b="1" dirty="0"/>
          </a:p>
        </p:txBody>
      </p:sp>
      <p:sp>
        <p:nvSpPr>
          <p:cNvPr id="3" name="İçerik Yer Tutucusu 2"/>
          <p:cNvSpPr>
            <a:spLocks noGrp="1"/>
          </p:cNvSpPr>
          <p:nvPr>
            <p:ph idx="1"/>
          </p:nvPr>
        </p:nvSpPr>
        <p:spPr/>
        <p:txBody>
          <a:bodyPr>
            <a:normAutofit fontScale="92500"/>
          </a:bodyPr>
          <a:lstStyle/>
          <a:p>
            <a:r>
              <a:rPr lang="tr-TR" b="1" dirty="0">
                <a:solidFill>
                  <a:schemeClr val="accent1"/>
                </a:solidFill>
              </a:rPr>
              <a:t>Birleşmiş Milletler, 1981 </a:t>
            </a:r>
            <a:r>
              <a:rPr lang="tr-TR" dirty="0"/>
              <a:t>yılında kadınların sadece kadın oldukları için karşılaştığı şiddet ve ayrımcılığın ortadan kaldırılması amacıyla Kadınlara Karşı Her Türlü Ayrımcılığın Önlenmesi Sözleşmesi’ni </a:t>
            </a:r>
            <a:r>
              <a:rPr lang="tr-TR" b="1" dirty="0">
                <a:solidFill>
                  <a:schemeClr val="accent1"/>
                </a:solidFill>
              </a:rPr>
              <a:t>(CEDAW) </a:t>
            </a:r>
            <a:r>
              <a:rPr lang="tr-TR" dirty="0"/>
              <a:t>yürürlüğe koydu. </a:t>
            </a:r>
            <a:endParaRPr lang="tr-TR" dirty="0"/>
          </a:p>
          <a:p>
            <a:r>
              <a:rPr lang="tr-TR" dirty="0"/>
              <a:t>Bu sözleşme dünyada kadınların evlilik, boşanma, kamu yaşamı ve bedenleriyle ilgili pek çok hakkını koruma altına aldı. </a:t>
            </a:r>
            <a:endParaRPr lang="tr-TR" dirty="0"/>
          </a:p>
          <a:p>
            <a:r>
              <a:rPr lang="tr-TR" dirty="0"/>
              <a:t>Sözleşmeyi imzalayan devletler, kadınların insan haklarından erkeklerle eşit bir şekilde yararlanması için gereken düzenlemeleri hayata geçireceklerini kabul etmiş oldu. </a:t>
            </a:r>
            <a:endParaRPr lang="tr-TR" dirty="0"/>
          </a:p>
          <a:p>
            <a:r>
              <a:rPr lang="tr-TR" b="1" dirty="0">
                <a:solidFill>
                  <a:schemeClr val="accent1"/>
                </a:solidFill>
              </a:rPr>
              <a:t>Türkiye de bu sözleşmeyi 1985 yılında </a:t>
            </a:r>
            <a:r>
              <a:rPr lang="tr-TR" dirty="0"/>
              <a:t>imzalayıp onayladı. Böylece Türkiye, ulusal yasalarını sözleşmeye uygun hale getirme sorumluluğunu üstüne almış oldu.</a:t>
            </a:r>
            <a:endParaRPr lang="tr-TR"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AVRUPA KENTLİ HAKLARI BİLDİRGESİ</a:t>
            </a:r>
            <a:endParaRPr lang="tr-TR" b="1" dirty="0"/>
          </a:p>
        </p:txBody>
      </p:sp>
      <p:sp>
        <p:nvSpPr>
          <p:cNvPr id="4" name="İçerik Yer Tutucusu 3"/>
          <p:cNvSpPr>
            <a:spLocks noGrp="1"/>
          </p:cNvSpPr>
          <p:nvPr>
            <p:ph sz="half" idx="1"/>
          </p:nvPr>
        </p:nvSpPr>
        <p:spPr/>
        <p:txBody>
          <a:bodyPr>
            <a:normAutofit fontScale="92500" lnSpcReduction="20000"/>
          </a:bodyPr>
          <a:lstStyle/>
          <a:p>
            <a:r>
              <a:rPr lang="tr-TR" b="1" dirty="0">
                <a:solidFill>
                  <a:srgbClr val="7030A0"/>
                </a:solidFill>
              </a:rPr>
              <a:t>1- GÜVENLİK</a:t>
            </a:r>
            <a:endParaRPr lang="tr-TR" b="1" dirty="0">
              <a:solidFill>
                <a:srgbClr val="7030A0"/>
              </a:solidFill>
            </a:endParaRPr>
          </a:p>
          <a:p>
            <a:r>
              <a:rPr lang="tr-TR" b="1" dirty="0">
                <a:solidFill>
                  <a:schemeClr val="accent1"/>
                </a:solidFill>
              </a:rPr>
              <a:t>2- KİRLETİLMEMİŞ SAĞLIKLI BİR ÇEVRE</a:t>
            </a:r>
            <a:endParaRPr lang="tr-TR" b="1" dirty="0">
              <a:solidFill>
                <a:schemeClr val="accent1"/>
              </a:solidFill>
            </a:endParaRPr>
          </a:p>
          <a:p>
            <a:r>
              <a:rPr lang="tr-TR" b="1" dirty="0">
                <a:solidFill>
                  <a:srgbClr val="7030A0"/>
                </a:solidFill>
              </a:rPr>
              <a:t>3- İSTİHDAM</a:t>
            </a:r>
            <a:endParaRPr lang="tr-TR" b="1" dirty="0">
              <a:solidFill>
                <a:srgbClr val="7030A0"/>
              </a:solidFill>
            </a:endParaRPr>
          </a:p>
          <a:p>
            <a:r>
              <a:rPr lang="tr-TR" b="1" dirty="0">
                <a:solidFill>
                  <a:schemeClr val="accent1"/>
                </a:solidFill>
              </a:rPr>
              <a:t>4- KONUT</a:t>
            </a:r>
            <a:endParaRPr lang="tr-TR" b="1" dirty="0">
              <a:solidFill>
                <a:schemeClr val="accent1"/>
              </a:solidFill>
            </a:endParaRPr>
          </a:p>
          <a:p>
            <a:r>
              <a:rPr lang="tr-TR" b="1" dirty="0">
                <a:solidFill>
                  <a:srgbClr val="7030A0"/>
                </a:solidFill>
              </a:rPr>
              <a:t>5- DOLAŞIM</a:t>
            </a:r>
            <a:endParaRPr lang="tr-TR" b="1" dirty="0">
              <a:solidFill>
                <a:srgbClr val="7030A0"/>
              </a:solidFill>
            </a:endParaRPr>
          </a:p>
          <a:p>
            <a:r>
              <a:rPr lang="tr-TR" b="1" dirty="0">
                <a:solidFill>
                  <a:schemeClr val="accent1"/>
                </a:solidFill>
              </a:rPr>
              <a:t>6- SAĞLIK</a:t>
            </a:r>
            <a:endParaRPr lang="tr-TR" b="1" dirty="0">
              <a:solidFill>
                <a:schemeClr val="accent1"/>
              </a:solidFill>
            </a:endParaRPr>
          </a:p>
          <a:p>
            <a:r>
              <a:rPr lang="tr-TR" b="1" dirty="0">
                <a:solidFill>
                  <a:srgbClr val="7030A0"/>
                </a:solidFill>
              </a:rPr>
              <a:t>7- SPOR VE DİNLENCE</a:t>
            </a:r>
            <a:endParaRPr lang="tr-TR" b="1" dirty="0">
              <a:solidFill>
                <a:srgbClr val="7030A0"/>
              </a:solidFill>
            </a:endParaRPr>
          </a:p>
          <a:p>
            <a:r>
              <a:rPr lang="tr-TR" b="1" dirty="0">
                <a:solidFill>
                  <a:schemeClr val="accent1"/>
                </a:solidFill>
              </a:rPr>
              <a:t>8- KÜLTÜR</a:t>
            </a:r>
            <a:endParaRPr lang="tr-TR" b="1" dirty="0">
              <a:solidFill>
                <a:schemeClr val="accent1"/>
              </a:solidFill>
            </a:endParaRPr>
          </a:p>
          <a:p>
            <a:r>
              <a:rPr lang="tr-TR" b="1" dirty="0">
                <a:solidFill>
                  <a:srgbClr val="7030A0"/>
                </a:solidFill>
              </a:rPr>
              <a:t>9- KÜLTÜRLER ARASI KAYNAŞMA</a:t>
            </a:r>
            <a:endParaRPr lang="tr-TR" b="1" dirty="0">
              <a:solidFill>
                <a:srgbClr val="7030A0"/>
              </a:solidFill>
            </a:endParaRPr>
          </a:p>
          <a:p>
            <a:r>
              <a:rPr lang="tr-TR" b="1" dirty="0">
                <a:solidFill>
                  <a:schemeClr val="accent1"/>
                </a:solidFill>
              </a:rPr>
              <a:t>10- KALİTELİ BİR MİMARİ VE FİZİKSEL ÇEVRE</a:t>
            </a:r>
            <a:endParaRPr lang="tr-TR" b="1" dirty="0">
              <a:solidFill>
                <a:schemeClr val="accent1"/>
              </a:solidFill>
            </a:endParaRPr>
          </a:p>
        </p:txBody>
      </p:sp>
      <p:sp>
        <p:nvSpPr>
          <p:cNvPr id="5" name="İçerik Yer Tutucusu 4"/>
          <p:cNvSpPr>
            <a:spLocks noGrp="1"/>
          </p:cNvSpPr>
          <p:nvPr>
            <p:ph sz="half" idx="2"/>
          </p:nvPr>
        </p:nvSpPr>
        <p:spPr/>
        <p:txBody>
          <a:bodyPr>
            <a:normAutofit fontScale="92500" lnSpcReduction="20000"/>
          </a:bodyPr>
          <a:lstStyle/>
          <a:p>
            <a:r>
              <a:rPr lang="tr-TR" b="1" dirty="0">
                <a:solidFill>
                  <a:srgbClr val="7030A0"/>
                </a:solidFill>
              </a:rPr>
              <a:t>11- İŞLEVLERİN UYUMU</a:t>
            </a:r>
            <a:endParaRPr lang="tr-TR" b="1" dirty="0">
              <a:solidFill>
                <a:srgbClr val="7030A0"/>
              </a:solidFill>
            </a:endParaRPr>
          </a:p>
          <a:p>
            <a:r>
              <a:rPr lang="tr-TR" b="1" dirty="0">
                <a:solidFill>
                  <a:schemeClr val="accent1"/>
                </a:solidFill>
              </a:rPr>
              <a:t>12- KATILIM</a:t>
            </a:r>
            <a:endParaRPr lang="tr-TR" b="1" dirty="0">
              <a:solidFill>
                <a:schemeClr val="accent1"/>
              </a:solidFill>
            </a:endParaRPr>
          </a:p>
          <a:p>
            <a:r>
              <a:rPr lang="tr-TR" b="1" dirty="0">
                <a:solidFill>
                  <a:srgbClr val="7030A0"/>
                </a:solidFill>
              </a:rPr>
              <a:t>13- EKONOMİK KALKINMA</a:t>
            </a:r>
            <a:endParaRPr lang="tr-TR" b="1" dirty="0">
              <a:solidFill>
                <a:srgbClr val="7030A0"/>
              </a:solidFill>
            </a:endParaRPr>
          </a:p>
          <a:p>
            <a:r>
              <a:rPr lang="tr-TR" b="1" dirty="0">
                <a:solidFill>
                  <a:schemeClr val="accent1"/>
                </a:solidFill>
              </a:rPr>
              <a:t>14- SÜRDÜRÜLEBİLİR KALKINMA</a:t>
            </a:r>
            <a:endParaRPr lang="tr-TR" b="1" dirty="0">
              <a:solidFill>
                <a:schemeClr val="accent1"/>
              </a:solidFill>
            </a:endParaRPr>
          </a:p>
          <a:p>
            <a:r>
              <a:rPr lang="tr-TR" b="1" dirty="0">
                <a:solidFill>
                  <a:srgbClr val="7030A0"/>
                </a:solidFill>
              </a:rPr>
              <a:t>15- MAL VE HİZMETLER</a:t>
            </a:r>
            <a:endParaRPr lang="tr-TR" b="1" dirty="0">
              <a:solidFill>
                <a:srgbClr val="7030A0"/>
              </a:solidFill>
            </a:endParaRPr>
          </a:p>
          <a:p>
            <a:r>
              <a:rPr lang="tr-TR" b="1" dirty="0">
                <a:solidFill>
                  <a:schemeClr val="accent1"/>
                </a:solidFill>
              </a:rPr>
              <a:t>16- DOĞAL ZENGİNLİKLER VE KAYNAKLAR</a:t>
            </a:r>
            <a:endParaRPr lang="tr-TR" b="1" dirty="0">
              <a:solidFill>
                <a:schemeClr val="accent1"/>
              </a:solidFill>
            </a:endParaRPr>
          </a:p>
          <a:p>
            <a:r>
              <a:rPr lang="tr-TR" b="1" dirty="0">
                <a:solidFill>
                  <a:srgbClr val="7030A0"/>
                </a:solidFill>
              </a:rPr>
              <a:t>17- KİŞİSEL BÜTÜNLÜK</a:t>
            </a:r>
            <a:endParaRPr lang="tr-TR" b="1" dirty="0">
              <a:solidFill>
                <a:srgbClr val="7030A0"/>
              </a:solidFill>
            </a:endParaRPr>
          </a:p>
          <a:p>
            <a:r>
              <a:rPr lang="tr-TR" b="1" dirty="0">
                <a:solidFill>
                  <a:schemeClr val="accent1"/>
                </a:solidFill>
              </a:rPr>
              <a:t>18- BELEDİYELERARASI İŞBİRLİĞİ</a:t>
            </a:r>
            <a:endParaRPr lang="tr-TR" b="1" dirty="0">
              <a:solidFill>
                <a:schemeClr val="accent1"/>
              </a:solidFill>
            </a:endParaRPr>
          </a:p>
          <a:p>
            <a:r>
              <a:rPr lang="tr-TR" b="1" dirty="0">
                <a:solidFill>
                  <a:srgbClr val="7030A0"/>
                </a:solidFill>
              </a:rPr>
              <a:t>19- FİNANSAL YAPI VE MEKANİZMALAR</a:t>
            </a:r>
            <a:endParaRPr lang="tr-TR" b="1" dirty="0">
              <a:solidFill>
                <a:srgbClr val="7030A0"/>
              </a:solidFill>
            </a:endParaRPr>
          </a:p>
          <a:p>
            <a:r>
              <a:rPr lang="tr-TR" b="1" dirty="0">
                <a:solidFill>
                  <a:schemeClr val="accent1"/>
                </a:solidFill>
              </a:rPr>
              <a:t>20- EŞİTLİK</a:t>
            </a:r>
            <a:endParaRPr lang="tr-TR" b="1" dirty="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8761413" cy="706964"/>
          </a:xfrm>
        </p:spPr>
        <p:txBody>
          <a:bodyPr/>
          <a:lstStyle/>
          <a:p>
            <a:r>
              <a:rPr lang="tr-TR" dirty="0"/>
              <a:t>SEMİNERİMİZİN AMACI</a:t>
            </a:r>
            <a:endParaRPr lang="tr-TR" dirty="0"/>
          </a:p>
        </p:txBody>
      </p:sp>
      <p:sp>
        <p:nvSpPr>
          <p:cNvPr id="3" name="İçerik Yer Tutucusu 2"/>
          <p:cNvSpPr>
            <a:spLocks noGrp="1"/>
          </p:cNvSpPr>
          <p:nvPr>
            <p:ph idx="1"/>
          </p:nvPr>
        </p:nvSpPr>
        <p:spPr>
          <a:xfrm>
            <a:off x="1154954" y="2603500"/>
            <a:ext cx="8825659" cy="3416300"/>
          </a:xfrm>
        </p:spPr>
        <p:txBody>
          <a:bodyPr>
            <a:normAutofit/>
          </a:bodyPr>
          <a:lstStyle/>
          <a:p>
            <a:endParaRPr lang="tr-TR" dirty="0"/>
          </a:p>
          <a:p>
            <a:r>
              <a:rPr lang="tr-TR" sz="2800" dirty="0" err="1"/>
              <a:t>Muratpaşa</a:t>
            </a:r>
            <a:r>
              <a:rPr lang="tr-TR" sz="2800" dirty="0"/>
              <a:t> Belediyesinin değerli yöneticileri ile yerel yönetimlerin toplumsal cinsiyet eşitliğinin geliştirilmesi ile ilgili üstlendikleri sorumluluklar konusunda bir bellek tazelemesi yapmaktır. </a:t>
            </a:r>
            <a:endParaRPr lang="tr-TR" sz="2800" dirty="0"/>
          </a:p>
          <a:p>
            <a:pPr lvl="1"/>
            <a:endParaRPr lang="tr-TR" sz="2800" dirty="0"/>
          </a:p>
          <a:p>
            <a:pPr marL="457200" lvl="1" indent="0">
              <a:buNone/>
            </a:pPr>
            <a:r>
              <a:rPr lang="tr-TR" sz="2800" dirty="0"/>
              <a:t>  </a:t>
            </a:r>
            <a:endParaRPr lang="tr-TR" sz="2800" dirty="0"/>
          </a:p>
          <a:p>
            <a:pPr lvl="1"/>
            <a:endParaRPr lang="tr-TR" dirty="0"/>
          </a:p>
          <a:p>
            <a:pPr lvl="1"/>
            <a:endParaRPr lang="tr-TR" dirty="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b="1" dirty="0"/>
              <a:t>KADIN DOSTU KENT </a:t>
            </a:r>
            <a:endParaRPr lang="tr-TR" dirty="0"/>
          </a:p>
        </p:txBody>
      </p:sp>
      <p:sp>
        <p:nvSpPr>
          <p:cNvPr id="6" name="İçerik Yer Tutucusu 5"/>
          <p:cNvSpPr>
            <a:spLocks noGrp="1"/>
          </p:cNvSpPr>
          <p:nvPr>
            <p:ph idx="1"/>
          </p:nvPr>
        </p:nvSpPr>
        <p:spPr>
          <a:xfrm>
            <a:off x="1154954" y="2393576"/>
            <a:ext cx="8825659" cy="3626224"/>
          </a:xfrm>
        </p:spPr>
        <p:txBody>
          <a:bodyPr>
            <a:normAutofit fontScale="92500" lnSpcReduction="10000"/>
          </a:bodyPr>
          <a:lstStyle/>
          <a:p>
            <a:r>
              <a:rPr lang="tr-TR" b="1" dirty="0">
                <a:solidFill>
                  <a:schemeClr val="accent1"/>
                </a:solidFill>
              </a:rPr>
              <a:t>Birleşmiş Milletler Kadın Dostu Kentler Ortak Programı 2006 / 2011-</a:t>
            </a:r>
            <a:endParaRPr lang="tr-TR" b="1" dirty="0">
              <a:solidFill>
                <a:schemeClr val="accent1"/>
              </a:solidFill>
            </a:endParaRPr>
          </a:p>
          <a:p>
            <a:r>
              <a:rPr lang="tr-TR" b="1" dirty="0">
                <a:solidFill>
                  <a:schemeClr val="accent1"/>
                </a:solidFill>
              </a:rPr>
              <a:t>KADINLARIN</a:t>
            </a:r>
            <a:endParaRPr lang="tr-TR" b="1" dirty="0">
              <a:solidFill>
                <a:schemeClr val="accent1"/>
              </a:solidFill>
            </a:endParaRPr>
          </a:p>
          <a:p>
            <a:pPr lvl="1"/>
            <a:r>
              <a:rPr lang="tr-TR" sz="1800" dirty="0"/>
              <a:t>Sağlık, eğitim ve sosyal hizmetlere,</a:t>
            </a:r>
            <a:endParaRPr lang="tr-TR" sz="1800" dirty="0"/>
          </a:p>
          <a:p>
            <a:pPr lvl="1"/>
            <a:r>
              <a:rPr lang="tr-TR" sz="1800" dirty="0"/>
              <a:t>İstihdam olanaklarına,</a:t>
            </a:r>
            <a:endParaRPr lang="tr-TR" sz="1800" dirty="0"/>
          </a:p>
          <a:p>
            <a:pPr lvl="1"/>
            <a:r>
              <a:rPr lang="tr-TR" sz="1800" dirty="0"/>
              <a:t>Kaliteli, kapsamlı kentsel hizmetlere (ulaşım, konut, güvenlik, </a:t>
            </a:r>
            <a:r>
              <a:rPr lang="tr-TR" sz="1800" dirty="0" err="1"/>
              <a:t>vb</a:t>
            </a:r>
            <a:r>
              <a:rPr lang="tr-TR" sz="1800" dirty="0"/>
              <a:t>)</a:t>
            </a:r>
            <a:endParaRPr lang="tr-TR" sz="1800" dirty="0"/>
          </a:p>
          <a:p>
            <a:pPr lvl="1"/>
            <a:r>
              <a:rPr lang="tr-TR" sz="1800" dirty="0"/>
              <a:t>Şiddete maruz kaldıkları takdirde haklarını güvence altına alacak mekanizmalara,</a:t>
            </a:r>
            <a:endParaRPr lang="tr-TR" sz="1800" dirty="0"/>
          </a:p>
          <a:p>
            <a:pPr lvl="1"/>
            <a:r>
              <a:rPr lang="tr-TR" sz="1800" dirty="0"/>
              <a:t>Yerel yönetimlerin planlama ve karar süreçlerine katılımını ve erişimini sağlayarak,</a:t>
            </a:r>
            <a:endParaRPr lang="tr-TR" sz="1800" dirty="0"/>
          </a:p>
          <a:p>
            <a:pPr lvl="1"/>
            <a:r>
              <a:rPr lang="tr-TR" sz="1800" dirty="0"/>
              <a:t>Erkekler ile birlikte kentsel yaşamın tüm alanlarında eşit biçimde yer almasını destekleyen kenttir. </a:t>
            </a:r>
            <a:endParaRPr lang="tr-TR" sz="1800" dirty="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AVRUPA YEREL YAŞAMDA KADIN-ERKEK EŞİTLİĞİ ŞARTI SÖZLEŞMESİ </a:t>
            </a:r>
            <a:r>
              <a:rPr lang="tr-TR" sz="2000" dirty="0"/>
              <a:t>(KA-DER, 2013).</a:t>
            </a:r>
            <a:endParaRPr lang="tr-TR" sz="2000" b="1" dirty="0"/>
          </a:p>
        </p:txBody>
      </p:sp>
      <p:sp>
        <p:nvSpPr>
          <p:cNvPr id="3" name="İçerik Yer Tutucusu 2"/>
          <p:cNvSpPr>
            <a:spLocks noGrp="1"/>
          </p:cNvSpPr>
          <p:nvPr>
            <p:ph idx="1"/>
          </p:nvPr>
        </p:nvSpPr>
        <p:spPr>
          <a:xfrm>
            <a:off x="1154954" y="2603500"/>
            <a:ext cx="9127564" cy="3797300"/>
          </a:xfrm>
        </p:spPr>
        <p:txBody>
          <a:bodyPr>
            <a:normAutofit/>
          </a:bodyPr>
          <a:lstStyle/>
          <a:p>
            <a:r>
              <a:rPr lang="tr-TR" dirty="0"/>
              <a:t>Avrupa Belediyeler ve Bölgeler Konseyi tarafından </a:t>
            </a:r>
            <a:r>
              <a:rPr lang="tr-TR" b="1" dirty="0">
                <a:solidFill>
                  <a:schemeClr val="accent1"/>
                </a:solidFill>
              </a:rPr>
              <a:t>2008 yılında </a:t>
            </a:r>
            <a:r>
              <a:rPr lang="tr-TR" dirty="0"/>
              <a:t>Avrupa’daki yerel ve bölgesel yönetimlere hitaben hazırlanmıştır. </a:t>
            </a:r>
            <a:endParaRPr lang="tr-TR" dirty="0"/>
          </a:p>
          <a:p>
            <a:r>
              <a:rPr lang="tr-TR" dirty="0"/>
              <a:t>Şarta imza atan yönetimler, kadın-erkek eşitliğinin yerel düzeyde sağlanmasına yönelik olarak sözleşmede yer alan taahhütlerin uygulanması için </a:t>
            </a:r>
            <a:r>
              <a:rPr lang="tr-TR" b="1" dirty="0">
                <a:solidFill>
                  <a:schemeClr val="accent1"/>
                </a:solidFill>
              </a:rPr>
              <a:t>eşitlik eylem planları </a:t>
            </a:r>
            <a:r>
              <a:rPr lang="tr-TR" dirty="0"/>
              <a:t>geliştirmeyi kabul etmiştir. </a:t>
            </a:r>
            <a:endParaRPr lang="tr-TR" dirty="0"/>
          </a:p>
          <a:p>
            <a:r>
              <a:rPr lang="tr-TR" dirty="0" err="1"/>
              <a:t>Şart’ta</a:t>
            </a:r>
            <a:r>
              <a:rPr lang="tr-TR" dirty="0"/>
              <a:t> </a:t>
            </a:r>
            <a:r>
              <a:rPr lang="tr-TR" b="1" dirty="0">
                <a:solidFill>
                  <a:schemeClr val="accent1"/>
                </a:solidFill>
              </a:rPr>
              <a:t>kadın-erkek eşitliğinin temel bir hak olduğu </a:t>
            </a:r>
            <a:r>
              <a:rPr lang="tr-TR" dirty="0"/>
              <a:t>ve kadın ve erkeklerin karar alma süreçlerine dengeli katılımlarının </a:t>
            </a:r>
            <a:r>
              <a:rPr lang="tr-TR" b="1" dirty="0">
                <a:solidFill>
                  <a:schemeClr val="accent1"/>
                </a:solidFill>
              </a:rPr>
              <a:t>demokratik bir toplumun ön koşulu</a:t>
            </a:r>
            <a:r>
              <a:rPr lang="tr-TR" dirty="0"/>
              <a:t> olduğu ifade edilmektedir. </a:t>
            </a:r>
            <a:endParaRPr lang="tr-TR" dirty="0"/>
          </a:p>
          <a:p>
            <a:r>
              <a:rPr lang="tr-TR" dirty="0"/>
              <a:t>Şart, tüm kentsel hizmet alanlarında kadın ve erkeklerin farklı ihtiyaç ve önceliklerinin dikkate alınarak eşitliği sağlama hedefi çerçevesinde </a:t>
            </a:r>
            <a:r>
              <a:rPr lang="tr-TR" b="1" dirty="0">
                <a:solidFill>
                  <a:schemeClr val="accent1"/>
                </a:solidFill>
              </a:rPr>
              <a:t>kadınları güçlendirici özel tedbirler alınmasını</a:t>
            </a:r>
            <a:r>
              <a:rPr lang="tr-TR" dirty="0"/>
              <a:t> ve tüm karar, plan, ve hizmet sunum sürecine eşitlik bakış açısının yerleştirilmesini öngörmektedir.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AVRUPA YEREL YAŞAMDA KADIN-ERKEK EŞİTLİĞİ ŞARTININ İLKELERİ</a:t>
            </a:r>
            <a:r>
              <a:rPr lang="tr-TR" sz="3200" dirty="0"/>
              <a:t> </a:t>
            </a:r>
            <a:r>
              <a:rPr lang="tr-TR" sz="1600" dirty="0"/>
              <a:t>(KA-DER,2013).</a:t>
            </a:r>
            <a:endParaRPr lang="tr-TR" sz="3200" dirty="0"/>
          </a:p>
        </p:txBody>
      </p:sp>
      <p:sp>
        <p:nvSpPr>
          <p:cNvPr id="3" name="İçerik Yer Tutucusu 2"/>
          <p:cNvSpPr>
            <a:spLocks noGrp="1"/>
          </p:cNvSpPr>
          <p:nvPr>
            <p:ph idx="1"/>
          </p:nvPr>
        </p:nvSpPr>
        <p:spPr>
          <a:xfrm>
            <a:off x="1154954" y="2603500"/>
            <a:ext cx="8825659" cy="3644900"/>
          </a:xfrm>
        </p:spPr>
        <p:txBody>
          <a:bodyPr>
            <a:normAutofit lnSpcReduction="10000"/>
          </a:bodyPr>
          <a:lstStyle/>
          <a:p>
            <a:r>
              <a:rPr lang="tr-TR" b="1" dirty="0">
                <a:solidFill>
                  <a:schemeClr val="accent1"/>
                </a:solidFill>
              </a:rPr>
              <a:t>Kadın-erkek eşitliği temel bir haktır</a:t>
            </a:r>
            <a:endParaRPr lang="tr-TR" b="1" dirty="0">
              <a:solidFill>
                <a:schemeClr val="accent1"/>
              </a:solidFill>
            </a:endParaRPr>
          </a:p>
          <a:p>
            <a:r>
              <a:rPr lang="tr-TR" b="1" dirty="0">
                <a:solidFill>
                  <a:schemeClr val="accent2"/>
                </a:solidFill>
              </a:rPr>
              <a:t>Kadın-erkek eşitliği, çoklu ayrımcılık ve dezavantajlar hususları gerektiği biçimde ele alınmalıdır</a:t>
            </a:r>
            <a:endParaRPr lang="tr-TR" b="1" dirty="0">
              <a:solidFill>
                <a:schemeClr val="accent2"/>
              </a:solidFill>
            </a:endParaRPr>
          </a:p>
          <a:p>
            <a:r>
              <a:rPr lang="tr-TR" b="1" dirty="0">
                <a:solidFill>
                  <a:schemeClr val="accent1"/>
                </a:solidFill>
              </a:rPr>
              <a:t>Kadınların ve erkeklerin karar alma süreçlerine dengeli katılımları demokratik bir toplum için önkoşuldur.</a:t>
            </a:r>
            <a:endParaRPr lang="tr-TR" b="1" dirty="0">
              <a:solidFill>
                <a:schemeClr val="accent1"/>
              </a:solidFill>
            </a:endParaRPr>
          </a:p>
          <a:p>
            <a:r>
              <a:rPr lang="tr-TR" b="1" dirty="0">
                <a:solidFill>
                  <a:schemeClr val="accent2"/>
                </a:solidFill>
              </a:rPr>
              <a:t>Toplumsal cinsiyet kalıp yargılarının tasfiyesi kadın-erkek eşitliğinin sağlanmasında temel önem taşımaktadır.</a:t>
            </a:r>
            <a:endParaRPr lang="tr-TR" b="1" dirty="0">
              <a:solidFill>
                <a:schemeClr val="accent2"/>
              </a:solidFill>
            </a:endParaRPr>
          </a:p>
          <a:p>
            <a:r>
              <a:rPr lang="tr-TR" b="1" dirty="0">
                <a:solidFill>
                  <a:schemeClr val="accent1"/>
                </a:solidFill>
              </a:rPr>
              <a:t>Yerel ve bölgesel yönetimlerin tüm faaliyetlerine toplumsal cinsiyet bakış açısının yerleştirilmesi kadın-erkek eşitliğinin ilerletilmesi için gereklidir.</a:t>
            </a:r>
            <a:endParaRPr lang="tr-TR" b="1" dirty="0">
              <a:solidFill>
                <a:schemeClr val="accent1"/>
              </a:solidFill>
            </a:endParaRPr>
          </a:p>
          <a:p>
            <a:r>
              <a:rPr lang="tr-TR" b="1" dirty="0">
                <a:solidFill>
                  <a:schemeClr val="accent2"/>
                </a:solidFill>
              </a:rPr>
              <a:t>Eylem planları ve programları için gerekli kaynağın tahsisi kadın-erkek eşitliğinin ilerletilmesi için gereklidir. </a:t>
            </a:r>
            <a:endParaRPr lang="tr-TR" b="1" dirty="0">
              <a:solidFill>
                <a:schemeClr val="accent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YEREL EŞİTLİKTE ÖNEMLİ KAVRAMLAR </a:t>
            </a:r>
            <a:r>
              <a:rPr lang="tr-TR" sz="2400" dirty="0"/>
              <a:t>(KA-DER,2013).</a:t>
            </a:r>
            <a:endParaRPr lang="tr-TR" sz="2400" dirty="0"/>
          </a:p>
        </p:txBody>
      </p:sp>
      <p:sp>
        <p:nvSpPr>
          <p:cNvPr id="3" name="İçerik Yer Tutucusu 2"/>
          <p:cNvSpPr>
            <a:spLocks noGrp="1"/>
          </p:cNvSpPr>
          <p:nvPr>
            <p:ph idx="1"/>
          </p:nvPr>
        </p:nvSpPr>
        <p:spPr>
          <a:xfrm>
            <a:off x="1154954" y="2312894"/>
            <a:ext cx="8825659" cy="4267199"/>
          </a:xfrm>
        </p:spPr>
        <p:txBody>
          <a:bodyPr>
            <a:normAutofit fontScale="92500" lnSpcReduction="10000"/>
          </a:bodyPr>
          <a:lstStyle/>
          <a:p>
            <a:r>
              <a:rPr lang="tr-TR" b="1" dirty="0" err="1">
                <a:solidFill>
                  <a:schemeClr val="accent1"/>
                </a:solidFill>
              </a:rPr>
              <a:t>TCE’nin</a:t>
            </a:r>
            <a:r>
              <a:rPr lang="tr-TR" b="1" dirty="0">
                <a:solidFill>
                  <a:schemeClr val="accent1"/>
                </a:solidFill>
              </a:rPr>
              <a:t> </a:t>
            </a:r>
            <a:r>
              <a:rPr lang="tr-TR" b="1" dirty="0" err="1">
                <a:solidFill>
                  <a:schemeClr val="accent1"/>
                </a:solidFill>
              </a:rPr>
              <a:t>anaakımlaştırılması</a:t>
            </a:r>
            <a:r>
              <a:rPr lang="tr-TR" dirty="0"/>
              <a:t>: Yerelde eşitlik ancak, tüm kentsel planlama ve uygulama süreçlerinin en başından sonuna dek her aşamada eşitlik hedefiyle, kadınların katılımı sağlanarak ve erkeklerinkinden farklı olabilecek sorun ve ihtiyaçları da gözetilerek gerçekleşebilir. </a:t>
            </a:r>
            <a:endParaRPr lang="tr-TR" dirty="0"/>
          </a:p>
          <a:p>
            <a:r>
              <a:rPr lang="tr-TR" dirty="0"/>
              <a:t>Kadınların bireysel ve toplumsal olarak güçlendirilmeleri için </a:t>
            </a:r>
            <a:r>
              <a:rPr lang="tr-TR" b="1" dirty="0">
                <a:solidFill>
                  <a:schemeClr val="accent1"/>
                </a:solidFill>
              </a:rPr>
              <a:t>kadınlara özel çalışmalar ve hizmetler</a:t>
            </a:r>
            <a:r>
              <a:rPr lang="tr-TR" dirty="0"/>
              <a:t> de gerekebilir (Ücretsiz kadın danışma merkezleri)</a:t>
            </a:r>
            <a:endParaRPr lang="tr-TR" dirty="0"/>
          </a:p>
          <a:p>
            <a:r>
              <a:rPr lang="tr-TR" b="1" dirty="0">
                <a:solidFill>
                  <a:schemeClr val="accent1"/>
                </a:solidFill>
              </a:rPr>
              <a:t>Cinsiyet körü veya cinsiyet açısından yansız (nötr)</a:t>
            </a:r>
            <a:r>
              <a:rPr lang="tr-TR" dirty="0"/>
              <a:t> planlama yaklaşımları eşitsizliği derinleştirir.</a:t>
            </a:r>
            <a:endParaRPr lang="tr-TR" dirty="0"/>
          </a:p>
          <a:p>
            <a:r>
              <a:rPr lang="tr-TR" b="1" dirty="0">
                <a:solidFill>
                  <a:schemeClr val="accent1"/>
                </a:solidFill>
              </a:rPr>
              <a:t>Toplumsal cinsiyette hakkaniyet </a:t>
            </a:r>
            <a:r>
              <a:rPr lang="tr-TR" dirty="0"/>
              <a:t>planlamanın önemli bir parçası olmalıdır. </a:t>
            </a:r>
            <a:endParaRPr lang="tr-TR" dirty="0"/>
          </a:p>
          <a:p>
            <a:r>
              <a:rPr lang="tr-TR" b="1" dirty="0">
                <a:solidFill>
                  <a:schemeClr val="accent1"/>
                </a:solidFill>
              </a:rPr>
              <a:t>Toplumsal cinsiyete duyarlı hizmet </a:t>
            </a:r>
            <a:r>
              <a:rPr lang="tr-TR" dirty="0"/>
              <a:t>sunumu, kadın ve erkeklerin farklı sorun, öncelik ve ihtiyaçlarını gözeten hizmet sunumudur. </a:t>
            </a:r>
            <a:endParaRPr lang="tr-TR" dirty="0"/>
          </a:p>
          <a:p>
            <a:r>
              <a:rPr lang="tr-TR" b="1" dirty="0">
                <a:solidFill>
                  <a:schemeClr val="accent1"/>
                </a:solidFill>
              </a:rPr>
              <a:t>Toplumsal cinsiyet analizi yapmak gerekir. </a:t>
            </a:r>
            <a:endParaRPr lang="tr-TR" b="1" dirty="0">
              <a:solidFill>
                <a:schemeClr val="accent1"/>
              </a:solidFill>
            </a:endParaRPr>
          </a:p>
          <a:p>
            <a:r>
              <a:rPr lang="tr-TR" b="1" dirty="0">
                <a:solidFill>
                  <a:schemeClr val="accent1"/>
                </a:solidFill>
              </a:rPr>
              <a:t>Toplumsal cinsiyete duyarlı bütçeleme</a:t>
            </a:r>
            <a:r>
              <a:rPr lang="tr-TR" dirty="0"/>
              <a:t>, kadın ve erkeklerin farklı ihtiyaçlarının karşılanmasında kamu kaynaklarının hakkaniyetli paylaşımına dayanır. </a:t>
            </a:r>
            <a:endParaRPr lang="tr-TR" dirty="0"/>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TOPLUMSAL CİNSİYET ANALİZİNDE SORULACAK SORULAR </a:t>
            </a:r>
            <a:r>
              <a:rPr lang="tr-TR" sz="1600" dirty="0"/>
              <a:t>(KA-DER,2013).</a:t>
            </a:r>
            <a:endParaRPr lang="tr-TR" sz="3200" dirty="0"/>
          </a:p>
        </p:txBody>
      </p:sp>
      <p:sp>
        <p:nvSpPr>
          <p:cNvPr id="3" name="İçerik Yer Tutucusu 2"/>
          <p:cNvSpPr>
            <a:spLocks noGrp="1"/>
          </p:cNvSpPr>
          <p:nvPr>
            <p:ph idx="1"/>
          </p:nvPr>
        </p:nvSpPr>
        <p:spPr>
          <a:xfrm>
            <a:off x="1154954" y="2420471"/>
            <a:ext cx="8825659" cy="4240305"/>
          </a:xfrm>
        </p:spPr>
        <p:txBody>
          <a:bodyPr>
            <a:normAutofit lnSpcReduction="10000"/>
          </a:bodyPr>
          <a:lstStyle/>
          <a:p>
            <a:r>
              <a:rPr lang="tr-TR" dirty="0"/>
              <a:t>Politika /projenin </a:t>
            </a:r>
            <a:r>
              <a:rPr lang="tr-TR" b="1" dirty="0">
                <a:solidFill>
                  <a:schemeClr val="accent1"/>
                </a:solidFill>
              </a:rPr>
              <a:t>hedef grubu </a:t>
            </a:r>
            <a:r>
              <a:rPr lang="tr-TR" dirty="0"/>
              <a:t>kimdir? </a:t>
            </a:r>
            <a:endParaRPr lang="tr-TR" dirty="0"/>
          </a:p>
          <a:p>
            <a:r>
              <a:rPr lang="tr-TR" dirty="0"/>
              <a:t>Politika/proje geliştirilirken </a:t>
            </a:r>
            <a:r>
              <a:rPr lang="tr-TR" b="1" dirty="0">
                <a:solidFill>
                  <a:schemeClr val="accent1"/>
                </a:solidFill>
              </a:rPr>
              <a:t>kadınların ve kadın örgütlerinin görüşleri </a:t>
            </a:r>
            <a:r>
              <a:rPr lang="tr-TR" dirty="0"/>
              <a:t>alındı mı?</a:t>
            </a:r>
            <a:endParaRPr lang="tr-TR" dirty="0"/>
          </a:p>
          <a:p>
            <a:r>
              <a:rPr lang="tr-TR" dirty="0"/>
              <a:t>Politika/proje kadın ve erkeklerin mevcut </a:t>
            </a:r>
            <a:r>
              <a:rPr lang="tr-TR" b="1" dirty="0">
                <a:solidFill>
                  <a:schemeClr val="accent1"/>
                </a:solidFill>
              </a:rPr>
              <a:t>toplumsal cinsiyete dayalı iş bölümünü değiştirecek mi?</a:t>
            </a:r>
            <a:endParaRPr lang="tr-TR" b="1" dirty="0">
              <a:solidFill>
                <a:schemeClr val="accent1"/>
              </a:solidFill>
            </a:endParaRPr>
          </a:p>
          <a:p>
            <a:r>
              <a:rPr lang="tr-TR" dirty="0"/>
              <a:t>Kadınların projeye </a:t>
            </a:r>
            <a:r>
              <a:rPr lang="tr-TR" b="1" dirty="0">
                <a:solidFill>
                  <a:schemeClr val="accent1"/>
                </a:solidFill>
              </a:rPr>
              <a:t>katılmasını sağlamak/kolaylaştırmak </a:t>
            </a:r>
            <a:r>
              <a:rPr lang="tr-TR" dirty="0"/>
              <a:t>için yollar neler?</a:t>
            </a:r>
            <a:endParaRPr lang="tr-TR" dirty="0"/>
          </a:p>
          <a:p>
            <a:r>
              <a:rPr lang="tr-TR" dirty="0"/>
              <a:t>Politika/projenin </a:t>
            </a:r>
            <a:r>
              <a:rPr lang="tr-TR" dirty="0" err="1"/>
              <a:t>sosyo</a:t>
            </a:r>
            <a:r>
              <a:rPr lang="tr-TR" dirty="0"/>
              <a:t>-ekonomik durum, yaş, medeni durum, engellilik, etnik köken vb. açısından farklı kadın ve erkekler üzerinde </a:t>
            </a:r>
            <a:r>
              <a:rPr lang="tr-TR" b="1" dirty="0">
                <a:solidFill>
                  <a:schemeClr val="accent1"/>
                </a:solidFill>
              </a:rPr>
              <a:t>farklı etkileri olacak mı</a:t>
            </a:r>
            <a:r>
              <a:rPr lang="tr-TR" dirty="0"/>
              <a:t>? Bu etkiler neler?</a:t>
            </a:r>
            <a:endParaRPr lang="tr-TR" dirty="0"/>
          </a:p>
          <a:p>
            <a:r>
              <a:rPr lang="tr-TR" dirty="0"/>
              <a:t>Politika/projenin uzun vadede </a:t>
            </a:r>
            <a:r>
              <a:rPr lang="tr-TR" b="1" dirty="0">
                <a:solidFill>
                  <a:schemeClr val="accent1"/>
                </a:solidFill>
              </a:rPr>
              <a:t>kadınları güçlendirici, TCE sağlayıcı etkisi </a:t>
            </a:r>
            <a:r>
              <a:rPr lang="tr-TR" dirty="0"/>
              <a:t>var mı?</a:t>
            </a:r>
            <a:endParaRPr lang="tr-TR" dirty="0"/>
          </a:p>
          <a:p>
            <a:r>
              <a:rPr lang="tr-TR" dirty="0"/>
              <a:t>Politika/proje kadınların </a:t>
            </a:r>
            <a:r>
              <a:rPr lang="tr-TR" b="1" dirty="0">
                <a:solidFill>
                  <a:schemeClr val="accent1"/>
                </a:solidFill>
              </a:rPr>
              <a:t>pratik toplumsal cinsiyet ihtiyaçlarını</a:t>
            </a:r>
            <a:r>
              <a:rPr lang="tr-TR" dirty="0"/>
              <a:t> mı, </a:t>
            </a:r>
            <a:r>
              <a:rPr lang="tr-TR" b="1" dirty="0">
                <a:solidFill>
                  <a:schemeClr val="accent1"/>
                </a:solidFill>
              </a:rPr>
              <a:t>stratejik toplumsal cinsiyet ihtiyaçlarını </a:t>
            </a:r>
            <a:r>
              <a:rPr lang="tr-TR" dirty="0"/>
              <a:t>mı karşılıyor?</a:t>
            </a:r>
            <a:endParaRPr lang="tr-TR" dirty="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49506" y="708212"/>
            <a:ext cx="8266861" cy="972420"/>
          </a:xfrm>
        </p:spPr>
        <p:txBody>
          <a:bodyPr/>
          <a:lstStyle/>
          <a:p>
            <a:r>
              <a:rPr lang="tr-TR" sz="3200" b="1" dirty="0"/>
              <a:t>YERELDE EŞİTLİK İÇİN PLANLAMANIN </a:t>
            </a:r>
            <a:br>
              <a:rPr lang="tr-TR" sz="3200" b="1" dirty="0"/>
            </a:br>
            <a:r>
              <a:rPr lang="tr-TR" sz="3200" b="1" dirty="0"/>
              <a:t>TEMEL İLKELERİ </a:t>
            </a:r>
            <a:r>
              <a:rPr lang="tr-TR" sz="1600" dirty="0"/>
              <a:t>(KA-DER,2013).</a:t>
            </a:r>
            <a:endParaRPr lang="tr-TR" sz="3200" dirty="0"/>
          </a:p>
        </p:txBody>
      </p:sp>
      <p:sp>
        <p:nvSpPr>
          <p:cNvPr id="3" name="İçerik Yer Tutucusu 2"/>
          <p:cNvSpPr>
            <a:spLocks noGrp="1"/>
          </p:cNvSpPr>
          <p:nvPr>
            <p:ph idx="1"/>
          </p:nvPr>
        </p:nvSpPr>
        <p:spPr>
          <a:xfrm>
            <a:off x="1154954" y="2599765"/>
            <a:ext cx="8825659" cy="3711388"/>
          </a:xfrm>
        </p:spPr>
        <p:txBody>
          <a:bodyPr/>
          <a:lstStyle/>
          <a:p>
            <a:r>
              <a:rPr lang="tr-TR" sz="2000" dirty="0"/>
              <a:t>Siyasi ve idari kararlılığın ifadesi</a:t>
            </a:r>
            <a:endParaRPr lang="tr-TR" sz="2000" dirty="0"/>
          </a:p>
          <a:p>
            <a:r>
              <a:rPr lang="tr-TR" sz="2000" dirty="0"/>
              <a:t>Durum ve ihtiyaç tespitinin yapılması</a:t>
            </a:r>
            <a:endParaRPr lang="tr-TR" sz="2000" dirty="0"/>
          </a:p>
          <a:p>
            <a:r>
              <a:rPr lang="tr-TR" sz="2000" dirty="0"/>
              <a:t>Bütçede eşit temsil (TC duyarlı bütçeleme)</a:t>
            </a:r>
            <a:endParaRPr lang="tr-TR" sz="2000" dirty="0"/>
          </a:p>
          <a:p>
            <a:r>
              <a:rPr lang="tr-TR" sz="2000" dirty="0"/>
              <a:t>Kapasitenin geliştirilmesi</a:t>
            </a:r>
            <a:endParaRPr lang="tr-TR" sz="2000" dirty="0"/>
          </a:p>
          <a:p>
            <a:r>
              <a:rPr lang="tr-TR" sz="2000" dirty="0"/>
              <a:t>Katılımcılık, şeffaflık, hesap verebilirlik </a:t>
            </a:r>
            <a:endParaRPr lang="tr-TR" sz="2000" dirty="0"/>
          </a:p>
          <a:p>
            <a:r>
              <a:rPr lang="tr-TR" sz="2000" dirty="0"/>
              <a:t>Kurum içi eşitlik kültürünün yaygınlaştırılması</a:t>
            </a:r>
            <a:endParaRPr lang="tr-TR" sz="2000" dirty="0"/>
          </a:p>
          <a:p>
            <a:r>
              <a:rPr lang="tr-TR" sz="2000" dirty="0"/>
              <a:t>Yönetimde eşit temsil </a:t>
            </a:r>
            <a:endParaRPr lang="tr-TR" sz="2000" dirty="0"/>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15293" y="838200"/>
            <a:ext cx="8761413" cy="706964"/>
          </a:xfrm>
        </p:spPr>
        <p:txBody>
          <a:bodyPr/>
          <a:lstStyle/>
          <a:p>
            <a:r>
              <a:rPr lang="tr-TR" b="1" dirty="0"/>
              <a:t>YEREL EŞİTLİK EYLEM PLANLARININ AMAÇLARI </a:t>
            </a:r>
            <a:r>
              <a:rPr lang="tr-TR" dirty="0"/>
              <a:t>(YEEP’LER) (KA-DER,2013).</a:t>
            </a:r>
            <a:endParaRPr lang="tr-TR" dirty="0"/>
          </a:p>
        </p:txBody>
      </p:sp>
      <p:sp>
        <p:nvSpPr>
          <p:cNvPr id="3" name="İçerik Yer Tutucusu 2"/>
          <p:cNvSpPr>
            <a:spLocks noGrp="1"/>
          </p:cNvSpPr>
          <p:nvPr>
            <p:ph idx="1"/>
          </p:nvPr>
        </p:nvSpPr>
        <p:spPr>
          <a:xfrm>
            <a:off x="1154954" y="2603499"/>
            <a:ext cx="8825659" cy="3609041"/>
          </a:xfrm>
        </p:spPr>
        <p:txBody>
          <a:bodyPr>
            <a:normAutofit/>
          </a:bodyPr>
          <a:lstStyle/>
          <a:p>
            <a:r>
              <a:rPr lang="tr-TR" b="1" dirty="0">
                <a:solidFill>
                  <a:schemeClr val="accent1"/>
                </a:solidFill>
              </a:rPr>
              <a:t>AMAÇLARI: </a:t>
            </a:r>
            <a:endParaRPr lang="tr-TR" b="1" dirty="0">
              <a:solidFill>
                <a:schemeClr val="accent1"/>
              </a:solidFill>
            </a:endParaRPr>
          </a:p>
          <a:p>
            <a:pPr lvl="1"/>
            <a:r>
              <a:rPr lang="tr-TR" sz="2000" dirty="0"/>
              <a:t>TCE yaklaşımını yerel yönetim anlayışına yerleştirmek </a:t>
            </a:r>
            <a:endParaRPr lang="tr-TR" sz="2000" dirty="0"/>
          </a:p>
          <a:p>
            <a:pPr lvl="1"/>
            <a:r>
              <a:rPr lang="tr-TR" sz="2000" dirty="0"/>
              <a:t>Kadınların yerel karar alma süreçlerine ve karar mekanizmalarına katılımını arttırmak,</a:t>
            </a:r>
            <a:endParaRPr lang="tr-TR" sz="2000" dirty="0"/>
          </a:p>
          <a:p>
            <a:pPr lvl="1"/>
            <a:r>
              <a:rPr lang="tr-TR" sz="2000" dirty="0"/>
              <a:t>Gündelik yaşam koşullarını iyileştirici yerel plan, program ve politika stratejilerini belirlemek ve </a:t>
            </a:r>
            <a:endParaRPr lang="tr-TR" sz="2000" dirty="0"/>
          </a:p>
          <a:p>
            <a:pPr lvl="1"/>
            <a:r>
              <a:rPr lang="tr-TR" sz="2000" dirty="0"/>
              <a:t>Bu stratejilerin uygulanmasını sağlayacak yerel hizmet önerileri geliştirmek </a:t>
            </a:r>
            <a:endParaRPr lang="tr-T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YEREL EŞİTLİK EYLEM PLANLARININ HEDEFLERİ </a:t>
            </a:r>
            <a:r>
              <a:rPr lang="tr-TR" dirty="0"/>
              <a:t>(YEEP’LER) (KA-DER,2013).</a:t>
            </a:r>
            <a:endParaRPr lang="tr-TR" dirty="0"/>
          </a:p>
        </p:txBody>
      </p:sp>
      <p:sp>
        <p:nvSpPr>
          <p:cNvPr id="3" name="İçerik Yer Tutucusu 2"/>
          <p:cNvSpPr>
            <a:spLocks noGrp="1"/>
          </p:cNvSpPr>
          <p:nvPr>
            <p:ph idx="1"/>
          </p:nvPr>
        </p:nvSpPr>
        <p:spPr/>
        <p:txBody>
          <a:bodyPr/>
          <a:lstStyle/>
          <a:p>
            <a:pPr marL="0" indent="0">
              <a:buNone/>
            </a:pPr>
            <a:r>
              <a:rPr lang="tr-TR" sz="2000" b="1" dirty="0">
                <a:solidFill>
                  <a:schemeClr val="accent1"/>
                </a:solidFill>
              </a:rPr>
              <a:t>HEDEFLER:</a:t>
            </a:r>
            <a:endParaRPr lang="tr-TR" sz="2000" b="1" dirty="0">
              <a:solidFill>
                <a:schemeClr val="accent1"/>
              </a:solidFill>
            </a:endParaRPr>
          </a:p>
          <a:p>
            <a:r>
              <a:rPr lang="tr-TR" sz="2000" dirty="0"/>
              <a:t>Kadınların şiddetten uzak ve güvenlik içinde yaşadıkları, </a:t>
            </a:r>
            <a:endParaRPr lang="tr-TR" sz="2000" dirty="0"/>
          </a:p>
          <a:p>
            <a:r>
              <a:rPr lang="tr-TR" sz="2000" dirty="0"/>
              <a:t>Kentin tüm hizmetlerinden (altyapı, konut, ulaşım, sağlık, eğitim, güvenlik vb.) eşit düzeyde yararlandıkları, </a:t>
            </a:r>
            <a:endParaRPr lang="tr-TR" sz="2000" dirty="0"/>
          </a:p>
          <a:p>
            <a:r>
              <a:rPr lang="tr-TR" sz="2000" dirty="0"/>
              <a:t>Kentin karar mekanizmalarında eşit temsil edildikleri  ve karar mekanizmalarına katıldıkları </a:t>
            </a:r>
            <a:endParaRPr lang="tr-TR" sz="2000" dirty="0"/>
          </a:p>
          <a:p>
            <a:pPr marL="0" indent="0">
              <a:buNone/>
            </a:pPr>
            <a:r>
              <a:rPr lang="tr-TR" sz="2000" b="1" dirty="0">
                <a:solidFill>
                  <a:schemeClr val="accent1"/>
                </a:solidFill>
              </a:rPr>
              <a:t>			«kadın dostu kentler»</a:t>
            </a:r>
            <a:r>
              <a:rPr lang="tr-TR" sz="2000" dirty="0"/>
              <a:t> yaratmayı hedefler. </a:t>
            </a:r>
            <a:endParaRPr lang="tr-TR" sz="2000" dirty="0"/>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YEEP’LERDE YER ALAN BAŞLIKLAR</a:t>
            </a:r>
            <a:endParaRPr lang="tr-TR" b="1" dirty="0"/>
          </a:p>
        </p:txBody>
      </p:sp>
      <p:sp>
        <p:nvSpPr>
          <p:cNvPr id="3" name="İçerik Yer Tutucusu 2"/>
          <p:cNvSpPr>
            <a:spLocks noGrp="1"/>
          </p:cNvSpPr>
          <p:nvPr>
            <p:ph idx="1"/>
          </p:nvPr>
        </p:nvSpPr>
        <p:spPr/>
        <p:txBody>
          <a:bodyPr/>
          <a:lstStyle/>
          <a:p>
            <a:r>
              <a:rPr lang="tr-TR" dirty="0"/>
              <a:t>Amaç ve ilkeler</a:t>
            </a:r>
            <a:endParaRPr lang="tr-TR" dirty="0"/>
          </a:p>
          <a:p>
            <a:r>
              <a:rPr lang="tr-TR" dirty="0"/>
              <a:t>Yasal dayanaklar</a:t>
            </a:r>
            <a:endParaRPr lang="tr-TR" dirty="0"/>
          </a:p>
          <a:p>
            <a:r>
              <a:rPr lang="tr-TR" dirty="0"/>
              <a:t>Mevcut durum</a:t>
            </a:r>
            <a:endParaRPr lang="tr-TR" dirty="0"/>
          </a:p>
          <a:p>
            <a:r>
              <a:rPr lang="tr-TR" dirty="0"/>
              <a:t>Hazırlık süreci</a:t>
            </a:r>
            <a:endParaRPr lang="tr-TR" dirty="0"/>
          </a:p>
          <a:p>
            <a:r>
              <a:rPr lang="tr-TR" dirty="0"/>
              <a:t>Başlıklar ve faaliyetler</a:t>
            </a:r>
            <a:endParaRPr lang="tr-TR" dirty="0"/>
          </a:p>
          <a:p>
            <a:r>
              <a:rPr lang="tr-TR" dirty="0"/>
              <a:t>Süre</a:t>
            </a:r>
            <a:endParaRPr lang="tr-TR" dirty="0"/>
          </a:p>
          <a:p>
            <a:r>
              <a:rPr lang="tr-TR" dirty="0"/>
              <a:t>İzleme ve değerlendirme</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200" b="1" dirty="0"/>
              <a:t>MURATPAŞA BELEDİYESİ YEREL EŞİTLİK ŞARTI</a:t>
            </a:r>
            <a:endParaRPr lang="tr-TR" sz="3200" b="1" dirty="0"/>
          </a:p>
        </p:txBody>
      </p:sp>
      <p:sp>
        <p:nvSpPr>
          <p:cNvPr id="3" name="İçerik Yer Tutucusu 2"/>
          <p:cNvSpPr>
            <a:spLocks noGrp="1"/>
          </p:cNvSpPr>
          <p:nvPr>
            <p:ph idx="1"/>
          </p:nvPr>
        </p:nvSpPr>
        <p:spPr>
          <a:xfrm>
            <a:off x="1154954" y="2294965"/>
            <a:ext cx="8825659" cy="4105835"/>
          </a:xfrm>
        </p:spPr>
        <p:txBody>
          <a:bodyPr>
            <a:normAutofit lnSpcReduction="10000"/>
          </a:bodyPr>
          <a:lstStyle/>
          <a:p>
            <a:pPr marL="0" indent="0">
              <a:buNone/>
            </a:pPr>
            <a:r>
              <a:rPr lang="tr-TR" dirty="0"/>
              <a:t>Avrupa Yerel Eşitlik Şartını imzalamış </a:t>
            </a:r>
            <a:r>
              <a:rPr lang="tr-TR" b="1" dirty="0">
                <a:solidFill>
                  <a:schemeClr val="accent1"/>
                </a:solidFill>
              </a:rPr>
              <a:t>21 belediye </a:t>
            </a:r>
            <a:r>
              <a:rPr lang="tr-TR" dirty="0"/>
              <a:t>üzerine yapılan çalışmada (</a:t>
            </a:r>
            <a:r>
              <a:rPr lang="tr-TR" dirty="0" err="1"/>
              <a:t>Biricikoğlu</a:t>
            </a:r>
            <a:r>
              <a:rPr lang="tr-TR" dirty="0"/>
              <a:t>, 2020) tespitler:</a:t>
            </a:r>
            <a:endParaRPr lang="tr-TR" dirty="0"/>
          </a:p>
          <a:p>
            <a:r>
              <a:rPr lang="tr-TR" dirty="0" err="1"/>
              <a:t>Muratpaşa</a:t>
            </a:r>
            <a:r>
              <a:rPr lang="tr-TR" dirty="0"/>
              <a:t> Belediyesi </a:t>
            </a:r>
            <a:r>
              <a:rPr lang="tr-TR" b="1" dirty="0">
                <a:solidFill>
                  <a:schemeClr val="accent1"/>
                </a:solidFill>
              </a:rPr>
              <a:t>2013’de Yerel Eşitlik Eylem Şartını imzalayan </a:t>
            </a:r>
            <a:r>
              <a:rPr lang="tr-TR" dirty="0"/>
              <a:t>ilk belediyelerden olmuştur.  </a:t>
            </a:r>
            <a:endParaRPr lang="tr-TR" dirty="0"/>
          </a:p>
          <a:p>
            <a:r>
              <a:rPr lang="tr-TR" b="1" dirty="0">
                <a:solidFill>
                  <a:schemeClr val="accent1"/>
                </a:solidFill>
              </a:rPr>
              <a:t>2020’de</a:t>
            </a:r>
            <a:r>
              <a:rPr lang="tr-TR" dirty="0"/>
              <a:t> hem </a:t>
            </a:r>
            <a:r>
              <a:rPr lang="tr-TR" b="1" dirty="0">
                <a:solidFill>
                  <a:schemeClr val="accent1"/>
                </a:solidFill>
              </a:rPr>
              <a:t>Kadın Erkek Eşitliği Meclis Komisyonunu</a:t>
            </a:r>
            <a:r>
              <a:rPr lang="tr-TR" dirty="0"/>
              <a:t>, hem de </a:t>
            </a:r>
            <a:r>
              <a:rPr lang="tr-TR" b="1" dirty="0">
                <a:solidFill>
                  <a:schemeClr val="accent1"/>
                </a:solidFill>
              </a:rPr>
              <a:t>Kadın ve Aile Hizmetleri Müdürlüğü</a:t>
            </a:r>
            <a:r>
              <a:rPr lang="tr-TR" dirty="0"/>
              <a:t>nü ve </a:t>
            </a:r>
            <a:r>
              <a:rPr lang="tr-TR" b="1" dirty="0">
                <a:solidFill>
                  <a:schemeClr val="accent1"/>
                </a:solidFill>
              </a:rPr>
              <a:t>Kadın Erkek Fırsat Eşitliği Birimini </a:t>
            </a:r>
            <a:r>
              <a:rPr lang="tr-TR" dirty="0"/>
              <a:t>oluşturmuş üç belediyeden birisi olarak tespit edilmiştir.  </a:t>
            </a:r>
            <a:endParaRPr lang="tr-TR" dirty="0"/>
          </a:p>
          <a:p>
            <a:r>
              <a:rPr lang="tr-TR" dirty="0"/>
              <a:t>Faaliyetler özellikle kalıp yargılarla mücadele, TCE farkındalığı oluşturmak, meslek edindirme, sanat, hobi kursları, kadın danışma ve dayanışma merkezleri üzerine yoğunlaştığı; </a:t>
            </a:r>
            <a:r>
              <a:rPr lang="tr-TR" b="1" dirty="0">
                <a:solidFill>
                  <a:schemeClr val="accent1"/>
                </a:solidFill>
              </a:rPr>
              <a:t>güvenlik ve ulaşım konularında faaliyet olmadığı;</a:t>
            </a:r>
            <a:endParaRPr lang="tr-TR" b="1" dirty="0">
              <a:solidFill>
                <a:schemeClr val="accent1"/>
              </a:solidFill>
            </a:endParaRPr>
          </a:p>
          <a:p>
            <a:r>
              <a:rPr lang="tr-TR" dirty="0"/>
              <a:t>Toplam 36 faaliyet grubundan kaçını yaptıkları sıralamasında, </a:t>
            </a:r>
            <a:r>
              <a:rPr lang="tr-TR" dirty="0" err="1"/>
              <a:t>Muratpaşa</a:t>
            </a:r>
            <a:r>
              <a:rPr lang="tr-TR" dirty="0"/>
              <a:t> Belediyesi </a:t>
            </a:r>
            <a:r>
              <a:rPr lang="tr-TR" b="1" dirty="0">
                <a:solidFill>
                  <a:schemeClr val="accent1"/>
                </a:solidFill>
              </a:rPr>
              <a:t>18 faaliyet grubu ile Kadıköy ve İzmir’in arkasından üçüncü sırada </a:t>
            </a:r>
            <a:r>
              <a:rPr lang="tr-TR" dirty="0"/>
              <a:t>bulunmuştur. </a:t>
            </a:r>
            <a:endParaRPr lang="tr-TR" dirty="0"/>
          </a:p>
          <a:p>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25 KASIM KADINA YÖNELİK ŞİDDETE KARŞI  ULUSLARARASI MÜCADELE GÜNÜ</a:t>
            </a:r>
            <a:endParaRPr lang="tr-TR" sz="3200" b="1" dirty="0"/>
          </a:p>
        </p:txBody>
      </p:sp>
      <p:sp>
        <p:nvSpPr>
          <p:cNvPr id="3" name="İçerik Yer Tutucusu 2"/>
          <p:cNvSpPr>
            <a:spLocks noGrp="1"/>
          </p:cNvSpPr>
          <p:nvPr>
            <p:ph idx="1"/>
          </p:nvPr>
        </p:nvSpPr>
        <p:spPr>
          <a:xfrm>
            <a:off x="1154954" y="2465293"/>
            <a:ext cx="9324787" cy="3872753"/>
          </a:xfrm>
        </p:spPr>
        <p:txBody>
          <a:bodyPr>
            <a:normAutofit lnSpcReduction="10000"/>
          </a:bodyPr>
          <a:lstStyle/>
          <a:p>
            <a:pPr algn="l"/>
            <a:endParaRPr lang="tr-TR" b="1" i="0" dirty="0">
              <a:solidFill>
                <a:srgbClr val="202122"/>
              </a:solidFill>
              <a:effectLst/>
              <a:latin typeface="Arial" panose="020B0604020202020204" pitchFamily="34" charset="0"/>
            </a:endParaRPr>
          </a:p>
          <a:p>
            <a:pPr algn="l"/>
            <a:r>
              <a:rPr lang="tr-TR" sz="2400" b="0" i="0" dirty="0">
                <a:solidFill>
                  <a:srgbClr val="202122"/>
                </a:solidFill>
                <a:effectLst/>
              </a:rPr>
              <a:t>25 Kasım </a:t>
            </a:r>
            <a:r>
              <a:rPr lang="tr-TR" sz="2400" b="1" i="0" dirty="0">
                <a:solidFill>
                  <a:schemeClr val="accent1"/>
                </a:solidFill>
                <a:effectLst/>
              </a:rPr>
              <a:t>1960’da diktatörlükle yönetilen Dominik Cumhuriyetinde yönetime muhalefet eden </a:t>
            </a:r>
            <a:r>
              <a:rPr lang="tr-TR" sz="2400" b="1" i="0" dirty="0" err="1">
                <a:solidFill>
                  <a:schemeClr val="accent1"/>
                </a:solidFill>
                <a:effectLst/>
              </a:rPr>
              <a:t>Mirabal</a:t>
            </a:r>
            <a:r>
              <a:rPr lang="tr-TR" sz="2400" b="1" i="0" dirty="0">
                <a:solidFill>
                  <a:schemeClr val="accent1"/>
                </a:solidFill>
                <a:effectLst/>
              </a:rPr>
              <a:t> kardeşler, diktatör </a:t>
            </a:r>
            <a:r>
              <a:rPr lang="tr-TR" sz="2400" b="0" i="0" strike="noStrike" dirty="0" err="1">
                <a:solidFill>
                  <a:schemeClr val="tx1"/>
                </a:solidFill>
                <a:effectLst/>
              </a:rPr>
              <a:t>Rafael</a:t>
            </a:r>
            <a:r>
              <a:rPr lang="tr-TR" sz="2400" b="0" i="0" strike="noStrike" dirty="0">
                <a:solidFill>
                  <a:schemeClr val="tx1"/>
                </a:solidFill>
                <a:effectLst/>
              </a:rPr>
              <a:t> </a:t>
            </a:r>
            <a:r>
              <a:rPr lang="tr-TR" sz="2400" b="0" i="0" strike="noStrike" dirty="0" err="1">
                <a:solidFill>
                  <a:schemeClr val="tx1"/>
                </a:solidFill>
                <a:effectLst/>
              </a:rPr>
              <a:t>Trujillo’nun</a:t>
            </a:r>
            <a:r>
              <a:rPr lang="tr-TR" sz="2400" b="0" i="0" strike="noStrike" dirty="0">
                <a:solidFill>
                  <a:schemeClr val="tx1"/>
                </a:solidFill>
                <a:effectLst/>
              </a:rPr>
              <a:t> </a:t>
            </a:r>
            <a:r>
              <a:rPr lang="tr-TR" sz="2400" b="0" i="0" dirty="0">
                <a:solidFill>
                  <a:schemeClr val="tx1"/>
                </a:solidFill>
                <a:effectLst/>
              </a:rPr>
              <a:t>"Ülkede iki tehlike var: Kilise ve </a:t>
            </a:r>
            <a:r>
              <a:rPr lang="tr-TR" sz="2400" b="0" i="0" dirty="0" err="1">
                <a:solidFill>
                  <a:schemeClr val="tx1"/>
                </a:solidFill>
                <a:effectLst/>
              </a:rPr>
              <a:t>Mirabal</a:t>
            </a:r>
            <a:r>
              <a:rPr lang="tr-TR" sz="2400" b="0" i="0" dirty="0">
                <a:solidFill>
                  <a:schemeClr val="tx1"/>
                </a:solidFill>
                <a:effectLst/>
              </a:rPr>
              <a:t> Kardeşler" şeklinde yaptığı </a:t>
            </a:r>
            <a:r>
              <a:rPr lang="tr-TR" sz="2400" b="0" i="0" strike="noStrike" dirty="0">
                <a:solidFill>
                  <a:schemeClr val="tx1"/>
                </a:solidFill>
                <a:effectLst/>
              </a:rPr>
              <a:t>hedef göstermeden kısa süre sonra </a:t>
            </a:r>
            <a:r>
              <a:rPr lang="tr-TR" sz="2400" b="0" i="0" dirty="0">
                <a:solidFill>
                  <a:schemeClr val="tx1"/>
                </a:solidFill>
                <a:effectLst/>
              </a:rPr>
              <a:t>dövülerek vahşice öldürülmüştür. </a:t>
            </a:r>
            <a:endParaRPr lang="tr-TR" sz="2400" dirty="0">
              <a:solidFill>
                <a:schemeClr val="tx1"/>
              </a:solidFill>
            </a:endParaRPr>
          </a:p>
          <a:p>
            <a:pPr algn="l"/>
            <a:r>
              <a:rPr lang="tr-TR" sz="2400" b="1" i="0" dirty="0">
                <a:solidFill>
                  <a:schemeClr val="accent1"/>
                </a:solidFill>
                <a:effectLst/>
              </a:rPr>
              <a:t>Kadına Yönelik Şiddete Karşı Uluslararası Mücadele Günü  </a:t>
            </a:r>
            <a:r>
              <a:rPr lang="tr-TR" sz="2400" b="0" i="0" dirty="0">
                <a:solidFill>
                  <a:srgbClr val="202122"/>
                </a:solidFill>
                <a:effectLst/>
              </a:rPr>
              <a:t>toplumda farkındalık yaratmak amacıyla </a:t>
            </a:r>
            <a:r>
              <a:rPr lang="tr-TR" sz="2400" b="1" i="0" dirty="0">
                <a:solidFill>
                  <a:schemeClr val="accent1"/>
                </a:solidFill>
                <a:effectLst/>
              </a:rPr>
              <a:t>1999 yılında </a:t>
            </a:r>
            <a:r>
              <a:rPr lang="tr-TR" sz="2400" b="1" i="0" u="none" strike="noStrike" dirty="0">
                <a:solidFill>
                  <a:schemeClr val="accent1"/>
                </a:solidFill>
                <a:effectLst/>
              </a:rPr>
              <a:t>BM Genel Kurul kararı </a:t>
            </a:r>
            <a:r>
              <a:rPr lang="tr-TR" sz="2400" b="0" i="0" u="none" strike="noStrike" dirty="0">
                <a:solidFill>
                  <a:schemeClr val="tx1"/>
                </a:solidFill>
                <a:effectLst/>
              </a:rPr>
              <a:t>ile ilan edilmiştir. </a:t>
            </a:r>
            <a:endParaRPr lang="tr-TR" sz="2400" b="0" i="0" dirty="0">
              <a:solidFill>
                <a:schemeClr val="tx1"/>
              </a:solidFill>
              <a:effectLst/>
            </a:endParaRPr>
          </a:p>
          <a:p>
            <a:pPr marL="0" indent="0">
              <a:buNone/>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MURATPAŞA BELEDİYESİ </a:t>
            </a:r>
            <a:r>
              <a:rPr lang="nb-NO" sz="3200" b="1" dirty="0"/>
              <a:t>YEREL EŞİTLİK EYLEM PLANI 2022-2024</a:t>
            </a:r>
            <a:endParaRPr lang="tr-TR" sz="3200" b="1" dirty="0"/>
          </a:p>
        </p:txBody>
      </p:sp>
      <p:sp>
        <p:nvSpPr>
          <p:cNvPr id="3" name="İçerik Yer Tutucusu 2"/>
          <p:cNvSpPr>
            <a:spLocks noGrp="1"/>
          </p:cNvSpPr>
          <p:nvPr>
            <p:ph idx="1"/>
          </p:nvPr>
        </p:nvSpPr>
        <p:spPr>
          <a:xfrm>
            <a:off x="1154954" y="2321859"/>
            <a:ext cx="8825659" cy="3872753"/>
          </a:xfrm>
        </p:spPr>
        <p:txBody>
          <a:bodyPr/>
          <a:lstStyle/>
          <a:p>
            <a:pPr marL="0" indent="0">
              <a:buNone/>
            </a:pPr>
            <a:r>
              <a:rPr lang="tr-TR" b="1" dirty="0">
                <a:solidFill>
                  <a:schemeClr val="accent1"/>
                </a:solidFill>
              </a:rPr>
              <a:t>BAŞLIKLAR</a:t>
            </a:r>
            <a:endParaRPr lang="tr-TR" b="1" dirty="0">
              <a:solidFill>
                <a:schemeClr val="accent1"/>
              </a:solidFill>
            </a:endParaRPr>
          </a:p>
          <a:p>
            <a:r>
              <a:rPr lang="tr-TR" b="1" dirty="0"/>
              <a:t>1- EĞİTİM </a:t>
            </a:r>
            <a:endParaRPr lang="tr-TR" b="1" dirty="0"/>
          </a:p>
          <a:p>
            <a:r>
              <a:rPr lang="tr-TR" b="1" dirty="0"/>
              <a:t>2- KATILIM </a:t>
            </a:r>
            <a:endParaRPr lang="tr-TR" b="1" dirty="0"/>
          </a:p>
          <a:p>
            <a:r>
              <a:rPr lang="tr-TR" b="1" dirty="0"/>
              <a:t>3- KENTSEL HİZMETLER </a:t>
            </a:r>
            <a:endParaRPr lang="tr-TR" b="1" dirty="0"/>
          </a:p>
          <a:p>
            <a:r>
              <a:rPr lang="tr-TR" b="1" dirty="0"/>
              <a:t>4- SAĞLIK </a:t>
            </a:r>
            <a:endParaRPr lang="tr-TR" b="1" dirty="0"/>
          </a:p>
          <a:p>
            <a:r>
              <a:rPr lang="tr-TR" b="1" dirty="0"/>
              <a:t>5- ŞİDDET </a:t>
            </a:r>
            <a:endParaRPr lang="tr-TR" b="1" dirty="0"/>
          </a:p>
          <a:p>
            <a:r>
              <a:rPr lang="tr-TR" b="1" dirty="0"/>
              <a:t>6- İSTİHDAM</a:t>
            </a:r>
            <a:r>
              <a:rPr lang="tr-TR" dirty="0"/>
              <a:t> </a:t>
            </a:r>
            <a:endParaRPr lang="tr-TR" dirty="0"/>
          </a:p>
          <a:p>
            <a:pPr marL="0" indent="0">
              <a:buNone/>
            </a:pPr>
            <a:r>
              <a:rPr lang="tr-TR" dirty="0"/>
              <a:t>(2022-2024 Yıllarını kapsayan Yerel Eşitlik Eylem Planı, süre olarak eşit 3 bölümde, Kısa- Orta ve Uzun vadeli olarak belirlenmiş ve faaliyetler buna göre planlanmıştır.)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602693" cy="706964"/>
          </a:xfrm>
        </p:spPr>
        <p:txBody>
          <a:bodyPr/>
          <a:lstStyle/>
          <a:p>
            <a:r>
              <a:rPr lang="tr-TR" sz="3200" b="1" dirty="0"/>
              <a:t>EĞİTİM BAŞLIĞI ALTINDAKİ AMAÇ VE HEDEFLER</a:t>
            </a:r>
            <a:endParaRPr lang="tr-TR" sz="3200" b="1" dirty="0"/>
          </a:p>
        </p:txBody>
      </p:sp>
      <p:sp>
        <p:nvSpPr>
          <p:cNvPr id="3" name="İçerik Yer Tutucusu 2"/>
          <p:cNvSpPr>
            <a:spLocks noGrp="1"/>
          </p:cNvSpPr>
          <p:nvPr>
            <p:ph idx="1"/>
          </p:nvPr>
        </p:nvSpPr>
        <p:spPr>
          <a:xfrm>
            <a:off x="1154954" y="2465294"/>
            <a:ext cx="8825659" cy="3554506"/>
          </a:xfrm>
        </p:spPr>
        <p:txBody>
          <a:bodyPr>
            <a:normAutofit fontScale="92500" lnSpcReduction="10000"/>
          </a:bodyPr>
          <a:lstStyle/>
          <a:p>
            <a:pPr marL="0" indent="0">
              <a:buNone/>
            </a:pPr>
            <a:r>
              <a:rPr lang="tr-TR" b="1" dirty="0">
                <a:solidFill>
                  <a:schemeClr val="accent1"/>
                </a:solidFill>
              </a:rPr>
              <a:t>GENEL AMAÇ</a:t>
            </a:r>
            <a:endParaRPr lang="tr-TR" b="1" dirty="0">
              <a:solidFill>
                <a:schemeClr val="accent1"/>
              </a:solidFill>
            </a:endParaRPr>
          </a:p>
          <a:p>
            <a:r>
              <a:rPr lang="tr-TR" dirty="0"/>
              <a:t>Sistem dışına çıkmış örgün eğitim çağındaki kız çocukları ile okur yazar olmayan kadınların, </a:t>
            </a:r>
            <a:r>
              <a:rPr lang="tr-TR" dirty="0" err="1"/>
              <a:t>eşleşik</a:t>
            </a:r>
            <a:r>
              <a:rPr lang="tr-TR" dirty="0"/>
              <a:t> eğitim sistemine dahil olmalarının sağlanması ve kadınların her kademedeki mesleki, kültürel ve sosyal becerilerinin geliştirilerek eğitime erişimlerinin sağlanması.</a:t>
            </a:r>
            <a:endParaRPr lang="tr-TR" dirty="0"/>
          </a:p>
          <a:p>
            <a:pPr marL="0" indent="0">
              <a:buNone/>
            </a:pPr>
            <a:r>
              <a:rPr lang="tr-TR" b="1" dirty="0">
                <a:solidFill>
                  <a:schemeClr val="accent1"/>
                </a:solidFill>
              </a:rPr>
              <a:t>HEDEFLER </a:t>
            </a:r>
            <a:endParaRPr lang="tr-TR" b="1" dirty="0">
              <a:solidFill>
                <a:schemeClr val="accent1"/>
              </a:solidFill>
            </a:endParaRPr>
          </a:p>
          <a:p>
            <a:r>
              <a:rPr lang="tr-TR" dirty="0"/>
              <a:t>1- Zorunlu örgün eğitim sisteminin dışında olan kadınların okur- yazarlılık oranının % 99’a yükseltilmesi, </a:t>
            </a:r>
            <a:endParaRPr lang="tr-TR" dirty="0"/>
          </a:p>
          <a:p>
            <a:r>
              <a:rPr lang="tr-TR" dirty="0"/>
              <a:t>2- Zorunlu örgün eğitim yaş grubundaki kız çocuklarının Eğitim Sistemine %99 oranında katılımının sağlanması, </a:t>
            </a:r>
            <a:endParaRPr lang="tr-TR" dirty="0"/>
          </a:p>
          <a:p>
            <a:r>
              <a:rPr lang="tr-TR" dirty="0"/>
              <a:t>3- Kadınların sağlık, ekonomik ve sosyal güçlenmelerinin sağlanması amacı ile yaygın eğitim programlarının ve bu programlara erişilebilirliğin sağlanması</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468222" cy="706964"/>
          </a:xfrm>
        </p:spPr>
        <p:txBody>
          <a:bodyPr/>
          <a:lstStyle/>
          <a:p>
            <a:r>
              <a:rPr lang="tr-TR" sz="3200" b="1" dirty="0"/>
              <a:t>KATILIM BAŞLIĞI ALTINDAKİ AMAÇ VE HEDEFLER</a:t>
            </a:r>
            <a:r>
              <a:rPr lang="tr-TR" sz="3200" dirty="0"/>
              <a:t> </a:t>
            </a:r>
            <a:endParaRPr lang="tr-TR" sz="3200" dirty="0"/>
          </a:p>
        </p:txBody>
      </p:sp>
      <p:sp>
        <p:nvSpPr>
          <p:cNvPr id="3" name="İçerik Yer Tutucusu 2"/>
          <p:cNvSpPr>
            <a:spLocks noGrp="1"/>
          </p:cNvSpPr>
          <p:nvPr>
            <p:ph idx="1"/>
          </p:nvPr>
        </p:nvSpPr>
        <p:spPr>
          <a:xfrm>
            <a:off x="1154954" y="2438400"/>
            <a:ext cx="8825659" cy="3863788"/>
          </a:xfrm>
        </p:spPr>
        <p:txBody>
          <a:bodyPr>
            <a:normAutofit/>
          </a:bodyPr>
          <a:lstStyle/>
          <a:p>
            <a:pPr marL="0" indent="0">
              <a:buNone/>
            </a:pPr>
            <a:r>
              <a:rPr lang="tr-TR" b="1" dirty="0">
                <a:solidFill>
                  <a:schemeClr val="accent1"/>
                </a:solidFill>
              </a:rPr>
              <a:t>GENEL AMAÇ</a:t>
            </a:r>
            <a:endParaRPr lang="tr-TR" b="1" dirty="0">
              <a:solidFill>
                <a:schemeClr val="accent1"/>
              </a:solidFill>
            </a:endParaRPr>
          </a:p>
          <a:p>
            <a:r>
              <a:rPr lang="tr-TR" dirty="0"/>
              <a:t>Kadınların yerel düzeyde karar alma mekanizmalarında yetkinliğini arttırmak ve eşit düzeyde katılımlarını sağlamak.</a:t>
            </a:r>
            <a:endParaRPr lang="tr-TR" dirty="0"/>
          </a:p>
          <a:p>
            <a:pPr marL="0" indent="0">
              <a:buNone/>
            </a:pPr>
            <a:r>
              <a:rPr lang="tr-TR" b="1" dirty="0">
                <a:solidFill>
                  <a:schemeClr val="accent1"/>
                </a:solidFill>
              </a:rPr>
              <a:t>HEDEFLER</a:t>
            </a:r>
            <a:endParaRPr lang="tr-TR" b="1" dirty="0">
              <a:solidFill>
                <a:schemeClr val="accent1"/>
              </a:solidFill>
            </a:endParaRPr>
          </a:p>
          <a:p>
            <a:r>
              <a:rPr lang="tr-TR" dirty="0"/>
              <a:t>1- Karar alma mekanizmalarında kadınların temsilini arttırmak.</a:t>
            </a:r>
            <a:endParaRPr lang="tr-TR" dirty="0"/>
          </a:p>
          <a:p>
            <a:r>
              <a:rPr lang="tr-TR" dirty="0"/>
              <a:t>2- Karar alma sürecinde yer alan kadınların etkinliğini arttırmak.</a:t>
            </a:r>
            <a:endParaRPr lang="tr-TR" dirty="0"/>
          </a:p>
          <a:p>
            <a:r>
              <a:rPr lang="tr-TR" dirty="0"/>
              <a:t>3- Kadınların karar alma sürecindeki önemi ve etkinliği konularında toplumsal bilinç geliştirmek.</a:t>
            </a:r>
            <a:endParaRPr lang="tr-TR" dirty="0"/>
          </a:p>
          <a:p>
            <a:r>
              <a:rPr lang="tr-TR" dirty="0"/>
              <a:t>4- Özel politika gerektiren kadınların karar alma mekanizmalarında daha fazla yer almasına yönelik çalışmalar yapmak.</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557870" cy="706964"/>
          </a:xfrm>
        </p:spPr>
        <p:txBody>
          <a:bodyPr/>
          <a:lstStyle/>
          <a:p>
            <a:r>
              <a:rPr lang="tr-TR" sz="3200" b="1" dirty="0"/>
              <a:t>KENTSEL HİZMETLER BAŞLIĞI ALTINDAKİ AMAÇ VE HEDEFLER</a:t>
            </a:r>
            <a:r>
              <a:rPr lang="tr-TR" sz="3200" dirty="0"/>
              <a:t> </a:t>
            </a:r>
            <a:endParaRPr lang="tr-TR" sz="3200" dirty="0"/>
          </a:p>
        </p:txBody>
      </p:sp>
      <p:sp>
        <p:nvSpPr>
          <p:cNvPr id="3" name="İçerik Yer Tutucusu 2"/>
          <p:cNvSpPr>
            <a:spLocks noGrp="1"/>
          </p:cNvSpPr>
          <p:nvPr>
            <p:ph idx="1"/>
          </p:nvPr>
        </p:nvSpPr>
        <p:spPr>
          <a:xfrm>
            <a:off x="1154954" y="2375647"/>
            <a:ext cx="8825659" cy="3644153"/>
          </a:xfrm>
        </p:spPr>
        <p:txBody>
          <a:bodyPr>
            <a:noAutofit/>
          </a:bodyPr>
          <a:lstStyle/>
          <a:p>
            <a:pPr marL="0" indent="0">
              <a:buNone/>
            </a:pPr>
            <a:r>
              <a:rPr lang="tr-TR" b="1" dirty="0">
                <a:solidFill>
                  <a:schemeClr val="accent1"/>
                </a:solidFill>
              </a:rPr>
              <a:t>GENEL AMAÇ</a:t>
            </a:r>
            <a:endParaRPr lang="tr-TR" b="1" dirty="0">
              <a:solidFill>
                <a:schemeClr val="accent1"/>
              </a:solidFill>
            </a:endParaRPr>
          </a:p>
          <a:p>
            <a:r>
              <a:rPr lang="tr-TR" sz="1600" dirty="0" err="1"/>
              <a:t>Muratpaşa</a:t>
            </a:r>
            <a:r>
              <a:rPr lang="tr-TR" sz="1600" dirty="0"/>
              <a:t> ilçesine, diğer illerden ya da başka ülkelerden farklı nedenlerle gelen kadınların, çocukların ve ailelerin uyum ve adaptasyon süreçlerinde insan odaklı projelerle desteklenmesi.</a:t>
            </a:r>
            <a:endParaRPr lang="tr-TR" sz="1600" dirty="0"/>
          </a:p>
          <a:p>
            <a:pPr marL="0" indent="0">
              <a:buNone/>
            </a:pPr>
            <a:r>
              <a:rPr lang="tr-TR" b="1" dirty="0">
                <a:solidFill>
                  <a:schemeClr val="accent1"/>
                </a:solidFill>
              </a:rPr>
              <a:t>HEDEFLER</a:t>
            </a:r>
            <a:endParaRPr lang="tr-TR" b="1" dirty="0">
              <a:solidFill>
                <a:schemeClr val="accent1"/>
              </a:solidFill>
            </a:endParaRPr>
          </a:p>
          <a:p>
            <a:r>
              <a:rPr lang="tr-TR" sz="1600" dirty="0"/>
              <a:t>1- </a:t>
            </a:r>
            <a:r>
              <a:rPr lang="tr-TR" sz="1600" dirty="0" err="1"/>
              <a:t>Muratpaşa</a:t>
            </a:r>
            <a:r>
              <a:rPr lang="tr-TR" sz="1600" dirty="0"/>
              <a:t> ilçesine, ülkemizin diğer şehirlerinden gelen kadınların geldikleri bölge ve yerleştikleri mahalleler açısından haritalandırılması yapılarak öz izlem şekli oluşturmak.</a:t>
            </a:r>
            <a:endParaRPr lang="tr-TR" sz="1600" dirty="0"/>
          </a:p>
          <a:p>
            <a:r>
              <a:rPr lang="tr-TR" sz="1600" dirty="0"/>
              <a:t>2- İlçemiz sınırları içerisine (Evlenme, iltica yaparak </a:t>
            </a:r>
            <a:r>
              <a:rPr lang="tr-TR" sz="1600" dirty="0" err="1"/>
              <a:t>v.b</a:t>
            </a:r>
            <a:r>
              <a:rPr lang="tr-TR" sz="1600" dirty="0"/>
              <a:t>.) yerleşen kadınların geldikleri bölge, gelme nedenleri ve yerleştikleri mahalleler açısından haritalandırılmasının yapılarak ön izlenim şekli oluşturmak.</a:t>
            </a:r>
            <a:endParaRPr lang="tr-TR" sz="1600" dirty="0"/>
          </a:p>
          <a:p>
            <a:r>
              <a:rPr lang="tr-TR" sz="1600" dirty="0"/>
              <a:t>3- Göç ile ilçemize yerleşen kadınların uyum ve adaptasyon süreçlerinde </a:t>
            </a:r>
            <a:r>
              <a:rPr lang="tr-TR" sz="1600" dirty="0" err="1"/>
              <a:t>psiko</a:t>
            </a:r>
            <a:r>
              <a:rPr lang="tr-TR" sz="1600" dirty="0"/>
              <a:t>-sosyal ve ekonomik destek programları yapmak.</a:t>
            </a:r>
            <a:endParaRPr lang="tr-TR"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297893" cy="706964"/>
          </a:xfrm>
        </p:spPr>
        <p:txBody>
          <a:bodyPr/>
          <a:lstStyle/>
          <a:p>
            <a:r>
              <a:rPr lang="tr-TR" sz="3200" b="1" dirty="0"/>
              <a:t>SAĞLIK BAŞLIĞI ALTINDAKİ AMAÇ VE HEDEFLER</a:t>
            </a:r>
            <a:r>
              <a:rPr lang="tr-TR" sz="3200" dirty="0"/>
              <a:t> </a:t>
            </a:r>
            <a:endParaRPr lang="tr-TR" sz="3200" dirty="0"/>
          </a:p>
        </p:txBody>
      </p:sp>
      <p:sp>
        <p:nvSpPr>
          <p:cNvPr id="3" name="İçerik Yer Tutucusu 2"/>
          <p:cNvSpPr>
            <a:spLocks noGrp="1"/>
          </p:cNvSpPr>
          <p:nvPr>
            <p:ph idx="1"/>
          </p:nvPr>
        </p:nvSpPr>
        <p:spPr>
          <a:xfrm>
            <a:off x="1154954" y="2321859"/>
            <a:ext cx="8825659" cy="3697941"/>
          </a:xfrm>
        </p:spPr>
        <p:txBody>
          <a:bodyPr/>
          <a:lstStyle/>
          <a:p>
            <a:pPr marL="0" indent="0">
              <a:buNone/>
            </a:pPr>
            <a:r>
              <a:rPr lang="tr-TR" b="1" dirty="0">
                <a:solidFill>
                  <a:schemeClr val="accent1"/>
                </a:solidFill>
              </a:rPr>
              <a:t>GENEL AMAÇ</a:t>
            </a:r>
            <a:endParaRPr lang="tr-TR" b="1" dirty="0">
              <a:solidFill>
                <a:schemeClr val="accent1"/>
              </a:solidFill>
            </a:endParaRPr>
          </a:p>
          <a:p>
            <a:r>
              <a:rPr lang="tr-TR" dirty="0"/>
              <a:t>Kadınların sağlık bilincini arttırarak, kendilerine sunulan sağlık hizmetlerine erişimlerinin kolaylaştırılması.</a:t>
            </a:r>
            <a:endParaRPr lang="tr-TR" dirty="0"/>
          </a:p>
          <a:p>
            <a:pPr marL="0" indent="0">
              <a:buNone/>
            </a:pPr>
            <a:r>
              <a:rPr lang="tr-TR" b="1" dirty="0">
                <a:solidFill>
                  <a:schemeClr val="accent1"/>
                </a:solidFill>
              </a:rPr>
              <a:t>HEDEFLER</a:t>
            </a:r>
            <a:endParaRPr lang="tr-TR" b="1" dirty="0">
              <a:solidFill>
                <a:schemeClr val="accent1"/>
              </a:solidFill>
            </a:endParaRPr>
          </a:p>
          <a:p>
            <a:r>
              <a:rPr lang="tr-TR" dirty="0"/>
              <a:t>1- Kadın Sağlığına yönelik koruyucu ve önleyici tedbirleri içerir bilgilendirme ve yönlendirmelerde bulunulması,</a:t>
            </a:r>
            <a:endParaRPr lang="tr-TR" dirty="0"/>
          </a:p>
          <a:p>
            <a:r>
              <a:rPr lang="tr-TR" dirty="0"/>
              <a:t>2- Kadın sağlığının korunması ve verilen hizmetlerin geliştirilmesi konusunda “Sağlık Okuryazarlığı” düzeyinin yükseltilmesi.</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378575" cy="706964"/>
          </a:xfrm>
        </p:spPr>
        <p:txBody>
          <a:bodyPr/>
          <a:lstStyle/>
          <a:p>
            <a:r>
              <a:rPr lang="tr-TR" sz="3200" b="1" dirty="0"/>
              <a:t>ŞİDDET BAŞLIĞI ALTINDAKİ AMAÇ VE HEDEFLER</a:t>
            </a:r>
            <a:endParaRPr lang="tr-TR" sz="3200" b="1" dirty="0"/>
          </a:p>
        </p:txBody>
      </p:sp>
      <p:sp>
        <p:nvSpPr>
          <p:cNvPr id="3" name="İçerik Yer Tutucusu 2"/>
          <p:cNvSpPr>
            <a:spLocks noGrp="1"/>
          </p:cNvSpPr>
          <p:nvPr>
            <p:ph idx="1"/>
          </p:nvPr>
        </p:nvSpPr>
        <p:spPr>
          <a:xfrm>
            <a:off x="654423" y="2115671"/>
            <a:ext cx="10990729" cy="3904129"/>
          </a:xfrm>
        </p:spPr>
        <p:txBody>
          <a:bodyPr>
            <a:noAutofit/>
          </a:bodyPr>
          <a:lstStyle/>
          <a:p>
            <a:pPr marL="0" indent="0">
              <a:buNone/>
            </a:pPr>
            <a:r>
              <a:rPr lang="tr-TR" sz="1400" b="1" dirty="0">
                <a:solidFill>
                  <a:schemeClr val="accent1"/>
                </a:solidFill>
              </a:rPr>
              <a:t>GENEL AMAÇ</a:t>
            </a:r>
            <a:endParaRPr lang="tr-TR" sz="1400" b="1" dirty="0">
              <a:solidFill>
                <a:schemeClr val="accent1"/>
              </a:solidFill>
            </a:endParaRPr>
          </a:p>
          <a:p>
            <a:r>
              <a:rPr lang="tr-TR" sz="1400" dirty="0"/>
              <a:t>Kadınlara ve çocuklara karşı her türlü (Fiziksel, psikolojik, cinsel ve ekonomik) şiddetin önlenmesi, şiddete maruz kalan kadınlara ve çocuklara gerekli desteğin sağlanması ve konu ile ilgili eğitim verilmesi.</a:t>
            </a:r>
            <a:endParaRPr lang="tr-TR" sz="1400" dirty="0"/>
          </a:p>
          <a:p>
            <a:r>
              <a:rPr lang="tr-TR" sz="1400" dirty="0"/>
              <a:t>Aileyi oluşturan bireylerin birbirleriyle olan ilişkileri yaşadıkları sorunlar, sorun çözme, evlilik, ayrılık ve boşanma sırasında çocuklarla ve aile ile ilgili bireysel ya da bireyler arasındaki sorunların üstesinden gelinmesine yardımcı olarak ailenin korunması, güçlendirilmesi ve geliştirilmesi</a:t>
            </a:r>
            <a:endParaRPr lang="tr-TR" sz="1400" dirty="0"/>
          </a:p>
          <a:p>
            <a:pPr marL="0" indent="0">
              <a:buNone/>
            </a:pPr>
            <a:r>
              <a:rPr lang="tr-TR" sz="1400" b="1" dirty="0">
                <a:solidFill>
                  <a:schemeClr val="accent1"/>
                </a:solidFill>
              </a:rPr>
              <a:t>HEDEFLER</a:t>
            </a:r>
            <a:endParaRPr lang="tr-TR" sz="1400" b="1" dirty="0">
              <a:solidFill>
                <a:schemeClr val="accent1"/>
              </a:solidFill>
            </a:endParaRPr>
          </a:p>
          <a:p>
            <a:r>
              <a:rPr lang="tr-TR" sz="1300" b="1" dirty="0"/>
              <a:t>1- Kadın Danışma Merkezlerinin sayısı ve kapasitesinin arttırılarak, hizmet kalitesinin geliştirilmesi.</a:t>
            </a:r>
            <a:endParaRPr lang="tr-TR" sz="1300" b="1" dirty="0"/>
          </a:p>
          <a:p>
            <a:r>
              <a:rPr lang="tr-TR" sz="1300" b="1" dirty="0"/>
              <a:t>2- </a:t>
            </a:r>
            <a:r>
              <a:rPr lang="tr-TR" sz="1300" b="1" dirty="0" err="1"/>
              <a:t>Muratpaşa</a:t>
            </a:r>
            <a:r>
              <a:rPr lang="tr-TR" sz="1300" b="1" dirty="0"/>
              <a:t> İlçesinde kadına ve çocuğa yönelik şiddetle mücadele konusunda farkındalık geliştirilmesi.</a:t>
            </a:r>
            <a:endParaRPr lang="tr-TR" sz="1300" b="1" dirty="0"/>
          </a:p>
          <a:p>
            <a:r>
              <a:rPr lang="tr-TR" sz="1300" b="1" dirty="0"/>
              <a:t>3- Şartların oluşması ve ihtiyaç duyulması halinde Kadın Konukevi açılması</a:t>
            </a:r>
            <a:endParaRPr lang="tr-TR" sz="1300" b="1" dirty="0"/>
          </a:p>
          <a:p>
            <a:r>
              <a:rPr lang="tr-TR" sz="1300" b="1" dirty="0"/>
              <a:t>4- Ailenin korunması ve güçlendirilmesini hedefleyen danışmanlık hizmeti vermek, hizmeti etkinleştirmek ve yaygınlaştırmak.</a:t>
            </a:r>
            <a:endParaRPr lang="tr-TR" sz="1300" b="1" dirty="0"/>
          </a:p>
          <a:p>
            <a:r>
              <a:rPr lang="tr-TR" sz="1300" b="1" dirty="0"/>
              <a:t>5- Koruyucu ve önleyici hizmetlerin nitelik ve niceliğinin geliştirilmesi, fırsat eşitliğinin sağlanması</a:t>
            </a:r>
            <a:endParaRPr lang="tr-TR" sz="1300" b="1" dirty="0"/>
          </a:p>
          <a:p>
            <a:r>
              <a:rPr lang="tr-TR" sz="1300" b="1" dirty="0"/>
              <a:t>6- Anne-Baba- Çocuk etkileşimini artırarak, aile bağını güçlendirici hizmetler vermek.</a:t>
            </a:r>
            <a:endParaRPr lang="tr-TR" sz="1300" b="1" dirty="0"/>
          </a:p>
          <a:p>
            <a:r>
              <a:rPr lang="tr-TR" sz="1300" b="1" dirty="0"/>
              <a:t>7- Ailelerin sosyal çevre etkileşimini artırarak anne, baba ve çocuklara rol model oluşturacak vizyon kazandırmak.</a:t>
            </a:r>
            <a:endParaRPr lang="tr-TR" sz="13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54954" y="973668"/>
            <a:ext cx="9755093" cy="706964"/>
          </a:xfrm>
        </p:spPr>
        <p:txBody>
          <a:bodyPr/>
          <a:lstStyle/>
          <a:p>
            <a:r>
              <a:rPr lang="tr-TR" sz="3200" b="1" dirty="0"/>
              <a:t>İSTİHDAM BAŞLIĞI ALTINDAKİ AMAÇ VE HEDEFLER</a:t>
            </a:r>
            <a:endParaRPr lang="tr-TR" sz="3200" b="1" dirty="0"/>
          </a:p>
        </p:txBody>
      </p:sp>
      <p:sp>
        <p:nvSpPr>
          <p:cNvPr id="3" name="İçerik Yer Tutucusu 2"/>
          <p:cNvSpPr>
            <a:spLocks noGrp="1"/>
          </p:cNvSpPr>
          <p:nvPr>
            <p:ph idx="1"/>
          </p:nvPr>
        </p:nvSpPr>
        <p:spPr/>
        <p:txBody>
          <a:bodyPr>
            <a:normAutofit/>
          </a:bodyPr>
          <a:lstStyle/>
          <a:p>
            <a:pPr marL="0" indent="0">
              <a:buNone/>
            </a:pPr>
            <a:r>
              <a:rPr lang="tr-TR" b="1" dirty="0">
                <a:solidFill>
                  <a:schemeClr val="accent1"/>
                </a:solidFill>
              </a:rPr>
              <a:t>GENEL AMAÇ</a:t>
            </a:r>
            <a:endParaRPr lang="tr-TR" b="1" dirty="0">
              <a:solidFill>
                <a:schemeClr val="accent1"/>
              </a:solidFill>
            </a:endParaRPr>
          </a:p>
          <a:p>
            <a:r>
              <a:rPr lang="tr-TR" dirty="0"/>
              <a:t>Kadınların çalışma hayatının tüm alanlarına nitelik ve nicelik olarak katılımının arttırılmasının sağlanarak, değişen iş gücü dinamikleri doğrultusunda ekonomik hayatta söz sahibi olmalarını sağlamak.</a:t>
            </a:r>
            <a:endParaRPr lang="tr-TR" dirty="0"/>
          </a:p>
          <a:p>
            <a:pPr marL="0" indent="0">
              <a:buNone/>
            </a:pPr>
            <a:r>
              <a:rPr lang="tr-TR" b="1" dirty="0">
                <a:solidFill>
                  <a:schemeClr val="accent1"/>
                </a:solidFill>
              </a:rPr>
              <a:t>HEDEFLER</a:t>
            </a:r>
            <a:endParaRPr lang="tr-TR" b="1" dirty="0">
              <a:solidFill>
                <a:schemeClr val="accent1"/>
              </a:solidFill>
            </a:endParaRPr>
          </a:p>
          <a:p>
            <a:r>
              <a:rPr lang="tr-TR" dirty="0"/>
              <a:t>1- Kadınların istihdama eşit katılımının sağlanması.</a:t>
            </a:r>
            <a:endParaRPr lang="tr-TR" dirty="0"/>
          </a:p>
          <a:p>
            <a:r>
              <a:rPr lang="tr-TR" dirty="0"/>
              <a:t>2- Kadınların işgücüne katılımının önündeki engellerin ortadan kaldırılması.</a:t>
            </a:r>
            <a:endParaRPr lang="tr-TR" dirty="0"/>
          </a:p>
          <a:p>
            <a:r>
              <a:rPr lang="tr-TR" dirty="0"/>
              <a:t>3- Kadınların iş gücüne etkin katılımının arttırılmasında özel sektörün rolünün güçlendirilmesi</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BELEDİYELERİN EŞİTLİK BİRİMLERİ MEVCUT DURUM ANALİZİ </a:t>
            </a:r>
            <a:r>
              <a:rPr lang="tr-TR" sz="3200" dirty="0"/>
              <a:t>(Şener ve İnanç, 2021) </a:t>
            </a:r>
            <a:endParaRPr lang="tr-TR" sz="3200" dirty="0"/>
          </a:p>
        </p:txBody>
      </p:sp>
      <p:sp>
        <p:nvSpPr>
          <p:cNvPr id="3" name="İçerik Yer Tutucusu 2"/>
          <p:cNvSpPr>
            <a:spLocks noGrp="1"/>
          </p:cNvSpPr>
          <p:nvPr>
            <p:ph idx="1"/>
          </p:nvPr>
        </p:nvSpPr>
        <p:spPr>
          <a:xfrm>
            <a:off x="1154954" y="2303929"/>
            <a:ext cx="8825659" cy="4061012"/>
          </a:xfrm>
        </p:spPr>
        <p:txBody>
          <a:bodyPr>
            <a:normAutofit fontScale="92500" lnSpcReduction="20000"/>
          </a:bodyPr>
          <a:lstStyle/>
          <a:p>
            <a:r>
              <a:rPr lang="tr-TR" b="1" dirty="0">
                <a:solidFill>
                  <a:schemeClr val="accent1"/>
                </a:solidFill>
              </a:rPr>
              <a:t>Haziran 2020-Ağustos 2020 tarihleri </a:t>
            </a:r>
            <a:r>
              <a:rPr lang="tr-TR" dirty="0"/>
              <a:t>arasında saha çalışması, belge taraması ve 20 eşitlik birimi çalışanıyla yapılan görüşmenin sonuçları: </a:t>
            </a:r>
            <a:endParaRPr lang="tr-TR" dirty="0"/>
          </a:p>
          <a:p>
            <a:pPr lvl="1"/>
            <a:r>
              <a:rPr lang="tr-TR" sz="1900" dirty="0"/>
              <a:t>Belediye hizmetleri danışmanlık hizmetleri, mesleki eğitim ve hobi kursları, spor ve benzeri alanlarda yoğunlaşmaktadır.</a:t>
            </a:r>
            <a:endParaRPr lang="tr-TR" sz="1900" dirty="0"/>
          </a:p>
          <a:p>
            <a:pPr lvl="1"/>
            <a:r>
              <a:rPr lang="tr-TR" sz="1900" dirty="0"/>
              <a:t>2019 yılı itibariyle sığınma evi hizmeti veren belediye sayısı 32’dir.</a:t>
            </a:r>
            <a:endParaRPr lang="tr-TR" sz="1900" dirty="0"/>
          </a:p>
          <a:p>
            <a:pPr lvl="1"/>
            <a:r>
              <a:rPr lang="tr-TR" sz="1900" dirty="0"/>
              <a:t>Bazı belediyeler </a:t>
            </a:r>
            <a:r>
              <a:rPr lang="tr-TR" sz="1900" dirty="0" err="1"/>
              <a:t>pandemi</a:t>
            </a:r>
            <a:r>
              <a:rPr lang="tr-TR" sz="1900" dirty="0"/>
              <a:t> sürecinde danışma merkezi çalışanlarını sosyal yardımlara çekmiştir.</a:t>
            </a:r>
            <a:endParaRPr lang="tr-TR" sz="1900" dirty="0"/>
          </a:p>
          <a:p>
            <a:pPr lvl="1"/>
            <a:r>
              <a:rPr lang="tr-TR" sz="1900" dirty="0"/>
              <a:t>Yaşlı ve engellilerin gündüz sosyalleşebilecekleri mekanlar çok azdır.</a:t>
            </a:r>
            <a:endParaRPr lang="tr-TR" sz="1900" dirty="0"/>
          </a:p>
          <a:p>
            <a:pPr lvl="1"/>
            <a:r>
              <a:rPr lang="tr-TR" sz="1900" dirty="0"/>
              <a:t>Yaşlı ve engellilere yönelik evde bakım hizmetlerinin kapsamı sınırlıdır. </a:t>
            </a:r>
            <a:endParaRPr lang="tr-TR" sz="1900" dirty="0"/>
          </a:p>
          <a:p>
            <a:pPr lvl="1"/>
            <a:r>
              <a:rPr lang="tr-TR" sz="1900" dirty="0"/>
              <a:t>Okul öncesi eğitim veren kreş-oyun odası ve benzeri isimde açılmış merkezi bulunan belediye sayısı 14’dür. </a:t>
            </a:r>
            <a:endParaRPr lang="tr-TR" sz="1900" dirty="0"/>
          </a:p>
          <a:p>
            <a:pPr lvl="1"/>
            <a:r>
              <a:rPr lang="tr-TR" sz="1900" b="1" dirty="0">
                <a:solidFill>
                  <a:schemeClr val="accent1"/>
                </a:solidFill>
              </a:rPr>
              <a:t>Kadınlara ve kırılgan gruplara yönelik hizmetlerin bütüncül bir yaklaşımla verildiğini söylemek zor. </a:t>
            </a:r>
            <a:endParaRPr lang="tr-TR" sz="1900" b="1" dirty="0">
              <a:solidFill>
                <a:schemeClr val="accent1"/>
              </a:solidFill>
            </a:endParaRP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b="1" dirty="0"/>
              <a:t>BELEDİYELERİN EŞİTLİK BİRİMLERİ İÇİN ÖNERİLER </a:t>
            </a:r>
            <a:r>
              <a:rPr lang="tr-TR" sz="3600" dirty="0"/>
              <a:t>(Şener ve İnanç, 2021) </a:t>
            </a:r>
            <a:endParaRPr lang="tr-TR" dirty="0"/>
          </a:p>
        </p:txBody>
      </p:sp>
      <p:sp>
        <p:nvSpPr>
          <p:cNvPr id="3" name="İçerik Yer Tutucusu 2"/>
          <p:cNvSpPr>
            <a:spLocks noGrp="1"/>
          </p:cNvSpPr>
          <p:nvPr>
            <p:ph idx="1"/>
          </p:nvPr>
        </p:nvSpPr>
        <p:spPr>
          <a:xfrm>
            <a:off x="1154954" y="2411505"/>
            <a:ext cx="9270999" cy="3971365"/>
          </a:xfrm>
        </p:spPr>
        <p:txBody>
          <a:bodyPr>
            <a:normAutofit lnSpcReduction="10000"/>
          </a:bodyPr>
          <a:lstStyle/>
          <a:p>
            <a:pPr marL="0" indent="0">
              <a:buNone/>
            </a:pPr>
            <a:r>
              <a:rPr lang="tr-TR" sz="1800" b="1" dirty="0">
                <a:solidFill>
                  <a:schemeClr val="accent1"/>
                </a:solidFill>
              </a:rPr>
              <a:t>Eşitlik birimlerinin etkin mekanizmalar olabilmeleri için </a:t>
            </a:r>
            <a:endParaRPr lang="tr-TR" sz="1800" b="1" dirty="0">
              <a:solidFill>
                <a:schemeClr val="accent1"/>
              </a:solidFill>
            </a:endParaRPr>
          </a:p>
          <a:p>
            <a:r>
              <a:rPr lang="tr-TR" sz="1800" dirty="0"/>
              <a:t>Siyasi partiler tarafından benimsenmeleri ve önemsenmeleri</a:t>
            </a:r>
            <a:endParaRPr lang="tr-TR" sz="1800" dirty="0"/>
          </a:p>
          <a:p>
            <a:r>
              <a:rPr lang="tr-TR" sz="1800" dirty="0"/>
              <a:t>Üst düzey yöneticilerin birimi ve çalışanlarını sahiplenmesi gerekir.</a:t>
            </a:r>
            <a:endParaRPr lang="tr-TR" sz="1800" dirty="0"/>
          </a:p>
          <a:p>
            <a:r>
              <a:rPr lang="tr-TR" sz="1800" b="1" dirty="0">
                <a:solidFill>
                  <a:schemeClr val="accent1"/>
                </a:solidFill>
              </a:rPr>
              <a:t>Kurumsal yapılanmalarının güçlendirilmesi gerekir. En uygun konumlandırma Strateji Geliştirme Müdürlüğüne bağlanmasıdır</a:t>
            </a:r>
            <a:r>
              <a:rPr lang="tr-TR" sz="1800" dirty="0"/>
              <a:t>.</a:t>
            </a:r>
            <a:endParaRPr lang="tr-TR" sz="1800" dirty="0"/>
          </a:p>
          <a:p>
            <a:r>
              <a:rPr lang="tr-TR" sz="1800" dirty="0"/>
              <a:t>Eşitlik birimlerinin </a:t>
            </a:r>
            <a:r>
              <a:rPr lang="tr-TR" sz="1800" b="1" dirty="0">
                <a:solidFill>
                  <a:schemeClr val="accent1"/>
                </a:solidFill>
              </a:rPr>
              <a:t>kapasitelerinin</a:t>
            </a:r>
            <a:r>
              <a:rPr lang="tr-TR" sz="1800" dirty="0"/>
              <a:t> (çalışan sayısı, tecrübe ve bilgi birikimleri arttırılarak) </a:t>
            </a:r>
            <a:r>
              <a:rPr lang="tr-TR" sz="1800" b="1" dirty="0">
                <a:solidFill>
                  <a:schemeClr val="accent1"/>
                </a:solidFill>
              </a:rPr>
              <a:t>güçlendirilmesi</a:t>
            </a:r>
            <a:r>
              <a:rPr lang="tr-TR" sz="1800" dirty="0"/>
              <a:t> gerekir.</a:t>
            </a:r>
            <a:endParaRPr lang="tr-TR" sz="1800" dirty="0"/>
          </a:p>
          <a:p>
            <a:r>
              <a:rPr lang="tr-TR" sz="1800" dirty="0"/>
              <a:t>Belediye çalışanlarının toplumsal cinsiyet eşitliğine ilişkin </a:t>
            </a:r>
            <a:r>
              <a:rPr lang="tr-TR" sz="1800" b="1" dirty="0">
                <a:solidFill>
                  <a:schemeClr val="accent1"/>
                </a:solidFill>
              </a:rPr>
              <a:t>kapasitelerinin ve farkındalıklarının artırılması</a:t>
            </a:r>
            <a:r>
              <a:rPr lang="tr-TR" sz="1800" dirty="0"/>
              <a:t> gerekir. </a:t>
            </a:r>
            <a:endParaRPr lang="tr-TR" sz="1800" dirty="0"/>
          </a:p>
          <a:p>
            <a:r>
              <a:rPr lang="tr-TR" sz="1800" b="1" dirty="0">
                <a:solidFill>
                  <a:schemeClr val="accent1"/>
                </a:solidFill>
              </a:rPr>
              <a:t>İşbirliklerinin güçlendirilmesi</a:t>
            </a:r>
            <a:r>
              <a:rPr lang="tr-TR" sz="1800" dirty="0"/>
              <a:t>, birimler arası, kişiler arası, </a:t>
            </a:r>
            <a:r>
              <a:rPr lang="tr-TR" sz="1800" dirty="0" err="1"/>
              <a:t>gruplararası</a:t>
            </a:r>
            <a:r>
              <a:rPr lang="tr-TR" sz="1800" dirty="0"/>
              <a:t>, kurumlar arası işbirliği, deneyim paylaşımı, iletişim ağları ile eşitlik birimlerinin etkili müdahalelerde bulunması sağlanmalıdır. </a:t>
            </a:r>
            <a:endParaRPr lang="tr-TR" sz="1800" dirty="0"/>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SONUÇ VE ÖNERİLER</a:t>
            </a:r>
            <a:endParaRPr lang="tr-TR" b="1" dirty="0"/>
          </a:p>
        </p:txBody>
      </p:sp>
      <p:sp>
        <p:nvSpPr>
          <p:cNvPr id="3" name="İçerik Yer Tutucusu 2"/>
          <p:cNvSpPr>
            <a:spLocks noGrp="1"/>
          </p:cNvSpPr>
          <p:nvPr>
            <p:ph idx="1"/>
          </p:nvPr>
        </p:nvSpPr>
        <p:spPr>
          <a:xfrm>
            <a:off x="1154954" y="2456329"/>
            <a:ext cx="8825659" cy="3563471"/>
          </a:xfrm>
        </p:spPr>
        <p:txBody>
          <a:bodyPr>
            <a:normAutofit fontScale="92500" lnSpcReduction="20000"/>
          </a:bodyPr>
          <a:lstStyle/>
          <a:p>
            <a:endParaRPr lang="tr-TR" dirty="0"/>
          </a:p>
          <a:p>
            <a:r>
              <a:rPr lang="tr-TR" dirty="0" err="1"/>
              <a:t>Muratpaşa</a:t>
            </a:r>
            <a:r>
              <a:rPr lang="tr-TR" dirty="0"/>
              <a:t> Belediyesi, Yerel Eşitlik Şartını ilk imzalayan, belediye içindeki örgütsel yapılanmalarını ilk gerçekleştiren, Yerel Eşitlik Eylem Planını da meclisinden geçirmeyi başarmış az sayıda belediyelerden biri olarak öncü çalışmalarını sürdürmesi;  </a:t>
            </a:r>
            <a:endParaRPr lang="tr-TR" dirty="0"/>
          </a:p>
          <a:p>
            <a:r>
              <a:rPr lang="tr-TR" dirty="0"/>
              <a:t>Yerel Eşitlik Eylem Planındaki hedefleri hayata geçirebilmek için </a:t>
            </a:r>
            <a:r>
              <a:rPr lang="tr-TR" b="1" dirty="0">
                <a:solidFill>
                  <a:schemeClr val="accent1"/>
                </a:solidFill>
              </a:rPr>
              <a:t>gerçekçi, kapsayıcı eylem planları ve stratejiler</a:t>
            </a:r>
            <a:r>
              <a:rPr lang="tr-TR" dirty="0"/>
              <a:t>le taçlandırması;  </a:t>
            </a:r>
            <a:endParaRPr lang="tr-TR" dirty="0"/>
          </a:p>
          <a:p>
            <a:r>
              <a:rPr lang="tr-TR" dirty="0"/>
              <a:t>Kadın Erkek Eşitliği Biriminin </a:t>
            </a:r>
            <a:r>
              <a:rPr lang="tr-TR" b="1" dirty="0">
                <a:solidFill>
                  <a:schemeClr val="accent1"/>
                </a:solidFill>
              </a:rPr>
              <a:t>kurumsal kapasitesini güçlendirecek </a:t>
            </a:r>
            <a:r>
              <a:rPr lang="tr-TR" dirty="0"/>
              <a:t>tedbirler alması; </a:t>
            </a:r>
            <a:endParaRPr lang="tr-TR" dirty="0"/>
          </a:p>
          <a:p>
            <a:r>
              <a:rPr lang="tr-TR" dirty="0" err="1"/>
              <a:t>YEEP’de</a:t>
            </a:r>
            <a:r>
              <a:rPr lang="tr-TR" dirty="0"/>
              <a:t> bir eksiklik olarak görülebilecek </a:t>
            </a:r>
            <a:r>
              <a:rPr lang="tr-TR" b="1" dirty="0">
                <a:solidFill>
                  <a:schemeClr val="accent1"/>
                </a:solidFill>
              </a:rPr>
              <a:t>güvenlik ve ulaşım </a:t>
            </a:r>
            <a:r>
              <a:rPr lang="tr-TR" dirty="0"/>
              <a:t>konularında ihtiyaçları tespit ederek hayata geçirmesi</a:t>
            </a:r>
            <a:endParaRPr lang="tr-TR" dirty="0"/>
          </a:p>
          <a:p>
            <a:r>
              <a:rPr lang="tr-TR" dirty="0"/>
              <a:t>Toplumsal cinsiyet eşitliğini </a:t>
            </a:r>
            <a:r>
              <a:rPr lang="tr-TR" b="1" dirty="0">
                <a:solidFill>
                  <a:schemeClr val="accent1"/>
                </a:solidFill>
              </a:rPr>
              <a:t>tüm birimlerinin plan ve programlarına </a:t>
            </a:r>
            <a:r>
              <a:rPr lang="tr-TR" dirty="0"/>
              <a:t>entegre edecek tedbirler alması önerilebilir.  </a:t>
            </a:r>
            <a:endParaRPr lang="tr-TR" dirty="0"/>
          </a:p>
          <a:p>
            <a:endParaRPr lang="tr-TR" dirty="0"/>
          </a:p>
          <a:p>
            <a:pPr marL="0" indent="0">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ŞİDDETİN TEMEL NEDENİ EŞİTSİZLİK </a:t>
            </a:r>
            <a:endParaRPr lang="tr-TR" b="1" dirty="0"/>
          </a:p>
        </p:txBody>
      </p:sp>
      <p:sp>
        <p:nvSpPr>
          <p:cNvPr id="3" name="İçerik Yer Tutucusu 2"/>
          <p:cNvSpPr>
            <a:spLocks noGrp="1"/>
          </p:cNvSpPr>
          <p:nvPr>
            <p:ph idx="1"/>
          </p:nvPr>
        </p:nvSpPr>
        <p:spPr>
          <a:xfrm>
            <a:off x="1122830" y="2465294"/>
            <a:ext cx="8825659" cy="3765176"/>
          </a:xfrm>
        </p:spPr>
        <p:txBody>
          <a:bodyPr>
            <a:normAutofit lnSpcReduction="10000"/>
          </a:bodyPr>
          <a:lstStyle/>
          <a:p>
            <a:r>
              <a:rPr lang="tr-TR" sz="2400" dirty="0"/>
              <a:t>Tüm dünyada </a:t>
            </a:r>
            <a:r>
              <a:rPr lang="tr-TR" sz="2400" b="1" dirty="0">
                <a:solidFill>
                  <a:schemeClr val="accent1"/>
                </a:solidFill>
              </a:rPr>
              <a:t>şiddet ve eşitsizlik </a:t>
            </a:r>
            <a:r>
              <a:rPr lang="tr-TR" sz="2400" dirty="0"/>
              <a:t>at başı gitmektedir. </a:t>
            </a:r>
            <a:endParaRPr lang="tr-TR" sz="2400" dirty="0"/>
          </a:p>
          <a:p>
            <a:r>
              <a:rPr lang="tr-TR" sz="2400" dirty="0"/>
              <a:t>Kadına yönelik şiddetin en yüksek olduğu toplum kesimleri ve ülkeler toplumsal cinsiyet eşitsizliğinin en yüksek olduğu kesimler ve ülkeler olmaktadır.</a:t>
            </a:r>
            <a:endParaRPr lang="tr-TR" sz="2400" dirty="0"/>
          </a:p>
          <a:p>
            <a:r>
              <a:rPr lang="tr-TR" sz="2400" dirty="0"/>
              <a:t>Nerede kadın eğitimsiz ve yoksulsa orada kadına yönelik şiddet en yüksek düzeyde seyreder. </a:t>
            </a:r>
            <a:endParaRPr lang="tr-TR" sz="2400" dirty="0"/>
          </a:p>
          <a:p>
            <a:pPr marL="0" indent="0" algn="ctr">
              <a:buNone/>
            </a:pPr>
            <a:r>
              <a:rPr lang="tr-TR" sz="2400" b="1" dirty="0">
                <a:solidFill>
                  <a:schemeClr val="accent1"/>
                </a:solidFill>
              </a:rPr>
              <a:t>DOLAYISIYLA</a:t>
            </a:r>
            <a:endParaRPr lang="tr-TR" sz="2400" b="1" dirty="0">
              <a:solidFill>
                <a:schemeClr val="accent1"/>
              </a:solidFill>
            </a:endParaRPr>
          </a:p>
          <a:p>
            <a:pPr marL="0" indent="0" algn="ctr">
              <a:buNone/>
            </a:pPr>
            <a:r>
              <a:rPr lang="tr-TR" sz="2400" b="1" dirty="0">
                <a:solidFill>
                  <a:schemeClr val="accent2"/>
                </a:solidFill>
              </a:rPr>
              <a:t>Şiddetle mücadele için öncelikli hedef eşitsizliklerin ortadan kaldırılması olmalıdır. </a:t>
            </a:r>
            <a:endParaRPr lang="tr-TR" sz="2400" b="1" dirty="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YARARLANILAN KAYNAKLAR</a:t>
            </a:r>
            <a:endParaRPr lang="tr-TR" dirty="0"/>
          </a:p>
        </p:txBody>
      </p:sp>
      <p:sp>
        <p:nvSpPr>
          <p:cNvPr id="3" name="İçerik Yer Tutucusu 2"/>
          <p:cNvSpPr>
            <a:spLocks noGrp="1"/>
          </p:cNvSpPr>
          <p:nvPr>
            <p:ph idx="1"/>
          </p:nvPr>
        </p:nvSpPr>
        <p:spPr>
          <a:xfrm>
            <a:off x="1154954" y="2321859"/>
            <a:ext cx="9647517" cy="3697941"/>
          </a:xfrm>
        </p:spPr>
        <p:txBody>
          <a:bodyPr>
            <a:noAutofit/>
          </a:bodyPr>
          <a:lstStyle/>
          <a:p>
            <a:r>
              <a:rPr lang="tr-TR" sz="1600" dirty="0" err="1"/>
              <a:t>Biricikoğlu</a:t>
            </a:r>
            <a:r>
              <a:rPr lang="tr-TR" sz="1600" dirty="0"/>
              <a:t>, Hale (2020) </a:t>
            </a:r>
            <a:r>
              <a:rPr lang="tr-TR" sz="1600" b="1" dirty="0"/>
              <a:t>Toplumsal Cinsiyet Eşitliği ve Belediyeler; Avrupa Yerel Yaşamda Kadın Erkek Eşitliği Şartını İmzalayan Belediyeler Üzerinden Nitel Bir İnceleme</a:t>
            </a:r>
            <a:r>
              <a:rPr lang="tr-TR" sz="1600" dirty="0"/>
              <a:t>, Çağdaş Yerel Yönetimler Dergisi, Cilt 29, Sayı 2, Nisan, s. 21-56. </a:t>
            </a:r>
            <a:endParaRPr lang="tr-TR" sz="1600" dirty="0"/>
          </a:p>
          <a:p>
            <a:r>
              <a:rPr lang="tr-TR" sz="1600" dirty="0"/>
              <a:t>KEİG Kadın Emeği ve İstihdamı Girişimi (Kasım, 2015) </a:t>
            </a:r>
            <a:r>
              <a:rPr lang="tr-TR" sz="1600" b="1" dirty="0"/>
              <a:t>Belediyelerin Stratejik Planlarında Toplumsal Cinsiyet Eşitliği Perspektifi</a:t>
            </a:r>
            <a:r>
              <a:rPr lang="tr-TR" sz="1600" dirty="0"/>
              <a:t>, KEİG Yayını. </a:t>
            </a:r>
            <a:endParaRPr lang="tr-TR" sz="1600" dirty="0"/>
          </a:p>
          <a:p>
            <a:r>
              <a:rPr lang="tr-TR" sz="1600" dirty="0"/>
              <a:t>Sargın, Ayşe (Ağustos 2013) </a:t>
            </a:r>
            <a:r>
              <a:rPr lang="tr-TR" sz="1600" b="1" dirty="0"/>
              <a:t>Yerelde Toplumsal Cinsiyet Eşitliği İçin Araçlar ve Mekanizmalar</a:t>
            </a:r>
            <a:r>
              <a:rPr lang="tr-TR" sz="1600" dirty="0"/>
              <a:t>, </a:t>
            </a:r>
            <a:r>
              <a:rPr lang="tr-TR" sz="1600" dirty="0" err="1"/>
              <a:t>Ka</a:t>
            </a:r>
            <a:r>
              <a:rPr lang="tr-TR" sz="1600" dirty="0"/>
              <a:t>-Der Kadın Adayları Destekleme Derneği, 1. Baskı, </a:t>
            </a:r>
            <a:r>
              <a:rPr lang="tr-TR" sz="1600" dirty="0" err="1"/>
              <a:t>Mattek</a:t>
            </a:r>
            <a:r>
              <a:rPr lang="tr-TR" sz="1600" dirty="0"/>
              <a:t> Matbaacılık, Ankara. </a:t>
            </a:r>
            <a:endParaRPr lang="tr-TR" sz="1600" dirty="0"/>
          </a:p>
          <a:p>
            <a:r>
              <a:rPr lang="tr-TR" sz="1600" dirty="0"/>
              <a:t>Şener, Ülker ve İnanç, Bengin (Mayıs 2021) </a:t>
            </a:r>
            <a:r>
              <a:rPr lang="tr-TR" sz="1600" b="1" dirty="0"/>
              <a:t>Türkiye’de Katılımcı Demokrasinin Güçlendirilmesi: Toplumsal Cinsiyet Eşitliğinin İzlenmesi Projesi Faz II, Belediye Eşitlik Birimleri Mevcut Durum Analizi</a:t>
            </a:r>
            <a:r>
              <a:rPr lang="tr-TR" sz="1600" dirty="0"/>
              <a:t>, CEİD Cinsiyet Eşitliği İzleme Derneği, Ankara. </a:t>
            </a:r>
            <a:endParaRPr lang="tr-TR" sz="1600" dirty="0"/>
          </a:p>
          <a:p>
            <a:r>
              <a:rPr lang="tr-TR" sz="1600" b="0" i="0" u="none" strike="noStrike" baseline="0" dirty="0">
                <a:solidFill>
                  <a:srgbClr val="000000"/>
                </a:solidFill>
              </a:rPr>
              <a:t>T.C. Aile ve Sosyal Hizmetler Bakanlığı  (2021) </a:t>
            </a:r>
            <a:r>
              <a:rPr lang="tr-TR" sz="1600" b="1" i="0" u="none" strike="noStrike" baseline="0" dirty="0">
                <a:solidFill>
                  <a:srgbClr val="000000"/>
                </a:solidFill>
              </a:rPr>
              <a:t>Kadına Yönelik Şiddetle Mücadele IV. Ulusal Eylem Planı</a:t>
            </a:r>
            <a:r>
              <a:rPr lang="tr-TR" sz="1600" b="0" i="0" u="none" strike="noStrike" baseline="0" dirty="0">
                <a:solidFill>
                  <a:srgbClr val="000000"/>
                </a:solidFill>
              </a:rPr>
              <a:t> (2021-	2025) </a:t>
            </a:r>
            <a:r>
              <a:rPr lang="tr-TR" sz="1600" b="0" i="0" u="none" strike="noStrike" baseline="0" dirty="0">
                <a:solidFill>
                  <a:srgbClr val="4D4D4D"/>
                </a:solidFill>
              </a:rPr>
              <a:t>Ankara.</a:t>
            </a:r>
            <a:endParaRPr lang="tr-TR" sz="1600" b="0" i="0" u="none" strike="noStrike" baseline="0" dirty="0">
              <a:solidFill>
                <a:srgbClr val="4D4D4D"/>
              </a:solidFill>
            </a:endParaRPr>
          </a:p>
          <a:p>
            <a:r>
              <a:rPr lang="tr-TR" sz="1600" b="0" i="0" u="none" strike="noStrike" baseline="0" dirty="0">
                <a:solidFill>
                  <a:srgbClr val="4D4D4D"/>
                </a:solidFill>
              </a:rPr>
              <a:t>Turan, Hilal ve Şen, Mustafa Lütfi (Haziran 2014) </a:t>
            </a:r>
            <a:r>
              <a:rPr lang="tr-TR" sz="1600" b="1" i="0" u="none" strike="noStrike" baseline="0" dirty="0">
                <a:solidFill>
                  <a:srgbClr val="4D4D4D"/>
                </a:solidFill>
              </a:rPr>
              <a:t>Büyükşehir Belediyelerinde TCE Algısı: Stratejik Planlar Üzerine Bir Araştırma</a:t>
            </a:r>
            <a:r>
              <a:rPr lang="tr-TR" sz="1600" b="0" i="0" u="none" strike="noStrike" baseline="0" dirty="0">
                <a:solidFill>
                  <a:srgbClr val="4D4D4D"/>
                </a:solidFill>
              </a:rPr>
              <a:t>, Trakya Üniversitesi Sosyal Bilimler Dergisi, Cilt 16, Sayı 1 , s. 53 -72.  </a:t>
            </a:r>
            <a:endParaRPr lang="tr-TR" sz="1600" dirty="0">
              <a:highlight>
                <a:srgbClr val="FFFF00"/>
              </a:highligh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pPr algn="ctr"/>
            <a:r>
              <a:rPr lang="tr-TR" sz="4400" b="1" dirty="0"/>
              <a:t>ANTALYA’NIN KADIN DOSTU İLÇESİ MURATPAŞA İÇİN KOLAYLIKLAR DİLİYORUZ </a:t>
            </a:r>
            <a:endParaRPr lang="tr-TR" sz="4400" dirty="0"/>
          </a:p>
        </p:txBody>
      </p:sp>
      <p:sp>
        <p:nvSpPr>
          <p:cNvPr id="5" name="Alt Başlık 4"/>
          <p:cNvSpPr>
            <a:spLocks noGrp="1"/>
          </p:cNvSpPr>
          <p:nvPr>
            <p:ph type="subTitle" idx="1"/>
          </p:nvPr>
        </p:nvSpPr>
        <p:spPr/>
        <p:txBody>
          <a:bodyPr/>
          <a:lstStyle/>
          <a:p>
            <a:pPr algn="ctr"/>
            <a:r>
              <a:rPr lang="tr-TR" sz="2800" b="1" dirty="0"/>
              <a:t>DİNLEDİĞİNİZ İÇİN TEŞEKKÜRLER</a:t>
            </a:r>
            <a:endParaRPr lang="tr-TR" sz="2800" b="1"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ÜLKEMİZİN EŞİTLİK KARNESİ </a:t>
            </a:r>
            <a:endParaRPr lang="tr-TR" b="1" dirty="0"/>
          </a:p>
        </p:txBody>
      </p:sp>
      <p:sp>
        <p:nvSpPr>
          <p:cNvPr id="3" name="İçerik Yer Tutucusu 2"/>
          <p:cNvSpPr>
            <a:spLocks noGrp="1"/>
          </p:cNvSpPr>
          <p:nvPr>
            <p:ph idx="1"/>
          </p:nvPr>
        </p:nvSpPr>
        <p:spPr/>
        <p:txBody>
          <a:bodyPr/>
          <a:lstStyle/>
          <a:p>
            <a:pPr marL="0" indent="0" algn="ctr">
              <a:buNone/>
            </a:pPr>
            <a:r>
              <a:rPr lang="tr-TR" sz="2400" b="1" dirty="0">
                <a:solidFill>
                  <a:schemeClr val="accent1">
                    <a:lumMod val="50000"/>
                  </a:schemeClr>
                </a:solidFill>
              </a:rPr>
              <a:t>DÜNYA EKONOMİK FORUMU </a:t>
            </a:r>
            <a:endParaRPr lang="tr-TR" sz="2400" b="1" dirty="0">
              <a:solidFill>
                <a:schemeClr val="accent1">
                  <a:lumMod val="50000"/>
                </a:schemeClr>
              </a:solidFill>
            </a:endParaRPr>
          </a:p>
          <a:p>
            <a:pPr marL="0" indent="0" algn="ctr">
              <a:buNone/>
            </a:pPr>
            <a:r>
              <a:rPr lang="tr-TR" sz="2400" b="1" dirty="0">
                <a:solidFill>
                  <a:schemeClr val="accent1">
                    <a:lumMod val="50000"/>
                  </a:schemeClr>
                </a:solidFill>
              </a:rPr>
              <a:t>2022 TOPLUMSAL CİNSİYET EŞİTLİĞİ RAPORUNA GÖRE:</a:t>
            </a:r>
            <a:endParaRPr lang="tr-TR" sz="2400" b="1" dirty="0">
              <a:solidFill>
                <a:schemeClr val="accent1">
                  <a:lumMod val="50000"/>
                </a:schemeClr>
              </a:solidFill>
            </a:endParaRPr>
          </a:p>
          <a:p>
            <a:pPr marL="0" indent="0" algn="ctr">
              <a:buNone/>
            </a:pPr>
            <a:r>
              <a:rPr lang="tr-TR" sz="2400" b="1" dirty="0">
                <a:solidFill>
                  <a:schemeClr val="accent1"/>
                </a:solidFill>
              </a:rPr>
              <a:t>Türkiye Genel Eşitlik Sıralamasında 146 Ülke Arasında 124. </a:t>
            </a:r>
            <a:endParaRPr lang="tr-TR" sz="2400" b="1" dirty="0">
              <a:solidFill>
                <a:schemeClr val="accent1"/>
              </a:solidFill>
            </a:endParaRPr>
          </a:p>
          <a:p>
            <a:pPr marL="0" indent="0" algn="ctr">
              <a:buNone/>
            </a:pPr>
            <a:r>
              <a:rPr lang="tr-TR" sz="2400" b="1" dirty="0">
                <a:solidFill>
                  <a:schemeClr val="accent2"/>
                </a:solidFill>
              </a:rPr>
              <a:t>Ekonomik Katılım ve Fırsatlar Sıralamasında 134. </a:t>
            </a:r>
            <a:endParaRPr lang="tr-TR" sz="2400" b="1" dirty="0">
              <a:solidFill>
                <a:schemeClr val="accent2"/>
              </a:solidFill>
            </a:endParaRPr>
          </a:p>
          <a:p>
            <a:pPr marL="0" indent="0" algn="ctr">
              <a:buNone/>
            </a:pPr>
            <a:r>
              <a:rPr lang="tr-TR" sz="2400" b="1" dirty="0">
                <a:solidFill>
                  <a:schemeClr val="accent1"/>
                </a:solidFill>
              </a:rPr>
              <a:t>Eğitime Erişim Sıralamasında 101. </a:t>
            </a:r>
            <a:endParaRPr lang="tr-TR" sz="2400" b="1" dirty="0">
              <a:solidFill>
                <a:schemeClr val="accent1"/>
              </a:solidFill>
            </a:endParaRPr>
          </a:p>
          <a:p>
            <a:pPr marL="0" indent="0" algn="ctr">
              <a:buNone/>
            </a:pPr>
            <a:r>
              <a:rPr lang="tr-TR" sz="2400" b="1" dirty="0">
                <a:solidFill>
                  <a:schemeClr val="accent2"/>
                </a:solidFill>
              </a:rPr>
              <a:t>Sağlık ve Yaşamı Sürdürme Sıralamasında 99. </a:t>
            </a:r>
            <a:endParaRPr lang="tr-TR" sz="2400" b="1" dirty="0">
              <a:solidFill>
                <a:schemeClr val="accent2"/>
              </a:solidFill>
            </a:endParaRPr>
          </a:p>
          <a:p>
            <a:pPr marL="0" indent="0" algn="ctr">
              <a:buNone/>
            </a:pPr>
            <a:r>
              <a:rPr lang="tr-TR" sz="2400" b="1" dirty="0">
                <a:solidFill>
                  <a:schemeClr val="accent1"/>
                </a:solidFill>
              </a:rPr>
              <a:t>Politik Güçlenme Sıralamasında 112. Sırada</a:t>
            </a:r>
            <a:endParaRPr lang="tr-TR" sz="2400" dirty="0">
              <a:solidFill>
                <a:schemeClr val="accent1"/>
              </a:solidFill>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DÜNYADA KADINA YÖNELİK ŞİDDET</a:t>
            </a:r>
            <a:endParaRPr lang="tr-TR" b="1" dirty="0"/>
          </a:p>
        </p:txBody>
      </p:sp>
      <p:sp>
        <p:nvSpPr>
          <p:cNvPr id="3" name="İçerik Yer Tutucusu 2"/>
          <p:cNvSpPr>
            <a:spLocks noGrp="1"/>
          </p:cNvSpPr>
          <p:nvPr>
            <p:ph idx="1"/>
          </p:nvPr>
        </p:nvSpPr>
        <p:spPr>
          <a:xfrm>
            <a:off x="923366" y="2599765"/>
            <a:ext cx="9057248" cy="3585881"/>
          </a:xfrm>
        </p:spPr>
        <p:txBody>
          <a:bodyPr>
            <a:noAutofit/>
          </a:bodyPr>
          <a:lstStyle/>
          <a:p>
            <a:pPr>
              <a:lnSpc>
                <a:spcPct val="150000"/>
              </a:lnSpc>
              <a:spcBef>
                <a:spcPts val="0"/>
              </a:spcBef>
            </a:pPr>
            <a:r>
              <a:rPr lang="tr-TR" sz="2200" b="0" i="0" u="none" strike="noStrike" baseline="0" dirty="0">
                <a:solidFill>
                  <a:srgbClr val="000000"/>
                </a:solidFill>
                <a:latin typeface="+mj-lt"/>
              </a:rPr>
              <a:t>Dünya Sağlık Örgütü tarafından </a:t>
            </a:r>
            <a:r>
              <a:rPr lang="tr-TR" sz="2200" b="1" i="0" u="none" strike="noStrike" baseline="0" dirty="0">
                <a:solidFill>
                  <a:schemeClr val="accent1"/>
                </a:solidFill>
                <a:latin typeface="+mj-lt"/>
              </a:rPr>
              <a:t>2021</a:t>
            </a:r>
            <a:r>
              <a:rPr lang="tr-TR" sz="2200" b="0" i="0" u="none" strike="noStrike" baseline="0" dirty="0">
                <a:solidFill>
                  <a:srgbClr val="000000"/>
                </a:solidFill>
                <a:latin typeface="+mj-lt"/>
              </a:rPr>
              <a:t> yılında yayınlanan </a:t>
            </a:r>
            <a:r>
              <a:rPr lang="tr-TR" sz="2200" b="1" i="0" u="none" strike="noStrike" baseline="0" dirty="0">
                <a:solidFill>
                  <a:srgbClr val="000000"/>
                </a:solidFill>
                <a:latin typeface="+mj-lt"/>
              </a:rPr>
              <a:t>“</a:t>
            </a:r>
            <a:r>
              <a:rPr lang="tr-TR" sz="2200" b="1" i="0" u="none" strike="noStrike" baseline="0" dirty="0">
                <a:solidFill>
                  <a:schemeClr val="accent1"/>
                </a:solidFill>
                <a:latin typeface="+mj-lt"/>
              </a:rPr>
              <a:t>Kadına Yönelik Şiddet Yaygınlık Tahminleri</a:t>
            </a:r>
            <a:r>
              <a:rPr lang="tr-TR" sz="2200" b="0" i="0" u="none" strike="noStrike" baseline="0" dirty="0">
                <a:solidFill>
                  <a:srgbClr val="000000"/>
                </a:solidFill>
                <a:latin typeface="+mj-lt"/>
              </a:rPr>
              <a:t>” raporunda karşılaştırılabilir veriye sahip 161 ülke ve bölge üzerinden 2018 küresel </a:t>
            </a:r>
            <a:r>
              <a:rPr lang="tr-TR" sz="2200" dirty="0">
                <a:solidFill>
                  <a:srgbClr val="000000"/>
                </a:solidFill>
                <a:latin typeface="+mj-lt"/>
              </a:rPr>
              <a:t>şiddet tahmini:</a:t>
            </a:r>
            <a:endParaRPr lang="tr-TR" sz="2200" b="0" i="0" u="none" strike="noStrike" baseline="0" dirty="0">
              <a:solidFill>
                <a:srgbClr val="000000"/>
              </a:solidFill>
              <a:latin typeface="+mj-lt"/>
            </a:endParaRPr>
          </a:p>
          <a:p>
            <a:pPr>
              <a:lnSpc>
                <a:spcPct val="150000"/>
              </a:lnSpc>
              <a:spcBef>
                <a:spcPts val="0"/>
              </a:spcBef>
            </a:pPr>
            <a:r>
              <a:rPr lang="tr-TR" sz="2200" dirty="0">
                <a:solidFill>
                  <a:srgbClr val="000000"/>
                </a:solidFill>
                <a:latin typeface="+mj-lt"/>
              </a:rPr>
              <a:t>D</a:t>
            </a:r>
            <a:r>
              <a:rPr lang="tr-TR" sz="2200" b="0" i="0" u="none" strike="noStrike" baseline="0" dirty="0">
                <a:solidFill>
                  <a:srgbClr val="000000"/>
                </a:solidFill>
                <a:latin typeface="+mj-lt"/>
              </a:rPr>
              <a:t>ünya çapında </a:t>
            </a:r>
            <a:r>
              <a:rPr lang="tr-TR" sz="2200" b="0" i="1" u="none" strike="noStrike" baseline="0" dirty="0">
                <a:solidFill>
                  <a:schemeClr val="accent1"/>
                </a:solidFill>
                <a:latin typeface="+mj-lt"/>
              </a:rPr>
              <a:t>15 yaş üzerinde bir kadının eşi veya birlikte olduğu kişi tarafından fiziksel ve/veya cinsel şiddete </a:t>
            </a:r>
            <a:r>
              <a:rPr lang="tr-TR" sz="2200" b="0" i="0" u="none" strike="noStrike" baseline="0" dirty="0">
                <a:solidFill>
                  <a:srgbClr val="000000"/>
                </a:solidFill>
                <a:latin typeface="+mj-lt"/>
              </a:rPr>
              <a:t>maruz kalma oranı </a:t>
            </a:r>
            <a:r>
              <a:rPr lang="tr-TR" sz="2200" b="1" i="0" u="none" strike="noStrike" baseline="0" dirty="0">
                <a:solidFill>
                  <a:schemeClr val="accent1"/>
                </a:solidFill>
                <a:latin typeface="+mj-lt"/>
              </a:rPr>
              <a:t>%26</a:t>
            </a:r>
            <a:r>
              <a:rPr lang="tr-TR" sz="2200" dirty="0">
                <a:solidFill>
                  <a:schemeClr val="accent1"/>
                </a:solidFill>
                <a:latin typeface="+mj-lt"/>
              </a:rPr>
              <a:t> </a:t>
            </a:r>
            <a:r>
              <a:rPr lang="tr-TR" sz="2200" b="1" dirty="0">
                <a:solidFill>
                  <a:schemeClr val="accent1"/>
                </a:solidFill>
                <a:latin typeface="+mj-lt"/>
              </a:rPr>
              <a:t>(Dört kadından biri)</a:t>
            </a:r>
            <a:endParaRPr lang="tr-TR" sz="2200" b="1" i="0" u="none" strike="noStrike" baseline="0" dirty="0">
              <a:solidFill>
                <a:schemeClr val="accent1"/>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bg1"/>
                </a:solidFill>
              </a:rPr>
              <a:t>AVRUPA’DA KADINA YÖNELİK ŞİDDET</a:t>
            </a:r>
            <a:endParaRPr lang="tr-TR" b="1" dirty="0">
              <a:solidFill>
                <a:schemeClr val="bg1"/>
              </a:solidFill>
            </a:endParaRPr>
          </a:p>
        </p:txBody>
      </p:sp>
      <p:sp>
        <p:nvSpPr>
          <p:cNvPr id="3" name="İçerik Yer Tutucusu 2"/>
          <p:cNvSpPr>
            <a:spLocks noGrp="1"/>
          </p:cNvSpPr>
          <p:nvPr>
            <p:ph idx="1"/>
          </p:nvPr>
        </p:nvSpPr>
        <p:spPr>
          <a:xfrm>
            <a:off x="1154954" y="2438401"/>
            <a:ext cx="9539940" cy="3953434"/>
          </a:xfrm>
        </p:spPr>
        <p:txBody>
          <a:bodyPr>
            <a:noAutofit/>
          </a:bodyPr>
          <a:lstStyle/>
          <a:p>
            <a:pPr marL="0" indent="0">
              <a:buNone/>
            </a:pPr>
            <a:r>
              <a:rPr lang="tr-TR" sz="2000" b="0" i="0" u="none" strike="noStrike" baseline="0" dirty="0"/>
              <a:t>AB Temel Haklar Ajansı (FRA) tarafından 2014 yılında yayınlanan “</a:t>
            </a:r>
            <a:r>
              <a:rPr lang="tr-TR" sz="2000" b="1" i="0" u="none" strike="noStrike" baseline="0" dirty="0"/>
              <a:t>Kadına </a:t>
            </a:r>
            <a:r>
              <a:rPr lang="tr-TR" sz="2000" b="1" i="0" u="none" strike="noStrike" baseline="0" dirty="0" err="1"/>
              <a:t>Yonelik</a:t>
            </a:r>
            <a:r>
              <a:rPr lang="tr-TR" sz="2000" b="1" i="0" u="none" strike="noStrike" baseline="0" dirty="0"/>
              <a:t> Şiddet: AB </a:t>
            </a:r>
            <a:r>
              <a:rPr lang="tr-TR" sz="2000" b="1" i="0" u="none" strike="noStrike" baseline="0" dirty="0" err="1"/>
              <a:t>Capında</a:t>
            </a:r>
            <a:r>
              <a:rPr lang="tr-TR" sz="2000" b="1" i="0" u="none" strike="noStrike" baseline="0" dirty="0"/>
              <a:t> Bir </a:t>
            </a:r>
            <a:r>
              <a:rPr lang="tr-TR" sz="2000" b="1" i="0" u="none" strike="noStrike" baseline="0" dirty="0" err="1"/>
              <a:t>Araştırma</a:t>
            </a:r>
            <a:r>
              <a:rPr lang="tr-TR" sz="2000" b="0" i="0" u="none" strike="noStrike" baseline="0" dirty="0" err="1"/>
              <a:t>”nın</a:t>
            </a:r>
            <a:r>
              <a:rPr lang="tr-TR" sz="2000" b="0" i="0" u="none" strike="noStrike" baseline="0" dirty="0"/>
              <a:t> sonuçlarına göre </a:t>
            </a:r>
            <a:r>
              <a:rPr lang="tr-TR" sz="2000" b="0" i="0" u="none" strike="noStrike" baseline="0" dirty="0">
                <a:solidFill>
                  <a:srgbClr val="000000"/>
                </a:solidFill>
              </a:rPr>
              <a:t>(T.C. Aile ve Sosyal Hizmetler Bakanlığı , Kadına Yönelik Şiddetle Mücadele IV. Ulusal Eylem Planı (2021-	2025) </a:t>
            </a:r>
            <a:r>
              <a:rPr lang="tr-TR" sz="2000" b="0" i="0" u="none" strike="noStrike" baseline="0" dirty="0">
                <a:solidFill>
                  <a:srgbClr val="4D4D4D"/>
                </a:solidFill>
              </a:rPr>
              <a:t>Ankara, 2021): </a:t>
            </a:r>
            <a:endParaRPr lang="tr-TR" sz="2000" b="0" i="0" u="none" strike="noStrike" baseline="0" dirty="0">
              <a:solidFill>
                <a:srgbClr val="4D4D4D"/>
              </a:solidFill>
            </a:endParaRPr>
          </a:p>
          <a:p>
            <a:r>
              <a:rPr lang="tr-TR" sz="2000" b="0" i="0" u="none" strike="noStrike" baseline="0" dirty="0"/>
              <a:t> </a:t>
            </a:r>
            <a:r>
              <a:rPr lang="tr-TR" sz="2000" b="1" i="0" u="none" strike="noStrike" baseline="0" dirty="0">
                <a:solidFill>
                  <a:schemeClr val="accent1"/>
                </a:solidFill>
              </a:rPr>
              <a:t>AB bölgesinde her 5 kadından1’i </a:t>
            </a:r>
            <a:r>
              <a:rPr lang="tr-TR" sz="2000" i="0" u="none" strike="noStrike" baseline="0" dirty="0">
                <a:solidFill>
                  <a:schemeClr val="tx1"/>
                </a:solidFill>
              </a:rPr>
              <a:t>yaşamının herhangi bir döneminde partneri (mevcut veya eski) tarafından fiziksel ve/veya cinsel şiddete maruz bırakılmaktadır.</a:t>
            </a:r>
            <a:endParaRPr lang="tr-TR" sz="2000" i="0" u="none" strike="noStrike" baseline="0" dirty="0">
              <a:solidFill>
                <a:schemeClr val="tx1"/>
              </a:solidFill>
            </a:endParaRPr>
          </a:p>
          <a:p>
            <a:pPr algn="l"/>
            <a:r>
              <a:rPr lang="tr-TR" sz="2000" b="0" i="0" u="none" strike="noStrike" baseline="0" dirty="0"/>
              <a:t>Avrupa Cinsiyet Eşitliği Enstitüsü tarafından gerçekleştirilen </a:t>
            </a:r>
            <a:r>
              <a:rPr lang="tr-TR" sz="2000" b="0" i="0" u="none" strike="noStrike" baseline="0" dirty="0">
                <a:solidFill>
                  <a:schemeClr val="accent1"/>
                </a:solidFill>
              </a:rPr>
              <a:t>“</a:t>
            </a:r>
            <a:r>
              <a:rPr lang="tr-TR" sz="2000" b="1" i="0" u="none" strike="noStrike" baseline="0" dirty="0">
                <a:solidFill>
                  <a:schemeClr val="accent1"/>
                </a:solidFill>
              </a:rPr>
              <a:t>Kadın ve Kız </a:t>
            </a:r>
            <a:r>
              <a:rPr lang="tr-TR" sz="2000" b="1" dirty="0">
                <a:solidFill>
                  <a:schemeClr val="accent1"/>
                </a:solidFill>
              </a:rPr>
              <a:t>Ç</a:t>
            </a:r>
            <a:r>
              <a:rPr lang="tr-TR" sz="2000" b="1" i="0" u="none" strike="noStrike" baseline="0" dirty="0">
                <a:solidFill>
                  <a:schemeClr val="accent1"/>
                </a:solidFill>
              </a:rPr>
              <a:t>ocuklarına Yönelik Siber Şiddet</a:t>
            </a:r>
            <a:r>
              <a:rPr lang="tr-TR" sz="2000" b="0" i="0" u="none" strike="noStrike" baseline="0" dirty="0">
                <a:solidFill>
                  <a:schemeClr val="accent1"/>
                </a:solidFill>
              </a:rPr>
              <a:t>” </a:t>
            </a:r>
            <a:r>
              <a:rPr lang="tr-TR" sz="2000" b="0" i="0" u="none" strike="noStrike" baseline="0" dirty="0"/>
              <a:t>başlıklı araştırma sonuçlarına göre, nispeten yeni ve büyüyen internet bağlantısı olgusuna karşın, </a:t>
            </a:r>
            <a:r>
              <a:rPr lang="tr-TR" sz="2000" b="1" i="0" u="none" strike="noStrike" baseline="0" dirty="0">
                <a:solidFill>
                  <a:schemeClr val="accent1"/>
                </a:solidFill>
              </a:rPr>
              <a:t>15 yaşından sonra her 10 kadından 1’inin siber şiddetin herhangi bir çeşidini yaşadığı tahmin edilmektedir.</a:t>
            </a:r>
            <a:endParaRPr lang="tr-TR" sz="2000" b="1" i="0" u="none" strike="noStrike" baseline="0" dirty="0">
              <a:solidFill>
                <a:schemeClr val="accent1"/>
              </a:solidFill>
            </a:endParaRPr>
          </a:p>
          <a:p>
            <a:pPr algn="l"/>
            <a:endParaRPr lang="tr-TR" sz="1400" b="1" dirty="0">
              <a:solidFill>
                <a:schemeClr val="accent1"/>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bg1"/>
                </a:solidFill>
              </a:rPr>
              <a:t>ÜLKEMİZDE KADINA YÖNELİK ŞİDDET</a:t>
            </a:r>
            <a:endParaRPr lang="tr-TR" b="1" dirty="0">
              <a:solidFill>
                <a:schemeClr val="bg1"/>
              </a:solidFill>
            </a:endParaRPr>
          </a:p>
        </p:txBody>
      </p:sp>
      <p:sp>
        <p:nvSpPr>
          <p:cNvPr id="3" name="İçerik Yer Tutucusu 2"/>
          <p:cNvSpPr>
            <a:spLocks noGrp="1"/>
          </p:cNvSpPr>
          <p:nvPr>
            <p:ph idx="1"/>
          </p:nvPr>
        </p:nvSpPr>
        <p:spPr>
          <a:xfrm>
            <a:off x="1154954" y="2330824"/>
            <a:ext cx="9360646" cy="4303058"/>
          </a:xfrm>
        </p:spPr>
        <p:txBody>
          <a:bodyPr>
            <a:normAutofit fontScale="92500" lnSpcReduction="20000"/>
          </a:bodyPr>
          <a:lstStyle/>
          <a:p>
            <a:pPr marL="0" indent="0" algn="l">
              <a:buNone/>
            </a:pPr>
            <a:r>
              <a:rPr lang="tr-TR" sz="2100" b="0" i="0" u="none" strike="noStrike" baseline="0" dirty="0">
                <a:solidFill>
                  <a:srgbClr val="000000"/>
                </a:solidFill>
                <a:latin typeface="DINPro-Light"/>
              </a:rPr>
              <a:t>	</a:t>
            </a:r>
            <a:r>
              <a:rPr lang="tr-TR" sz="2100" b="0" i="0" u="none" strike="noStrike" baseline="0" dirty="0">
                <a:solidFill>
                  <a:srgbClr val="000000"/>
                </a:solidFill>
              </a:rPr>
              <a:t>“</a:t>
            </a:r>
            <a:r>
              <a:rPr lang="tr-TR" sz="2100" b="1" i="0" u="none" strike="noStrike" baseline="0" dirty="0" err="1">
                <a:solidFill>
                  <a:srgbClr val="000000"/>
                </a:solidFill>
              </a:rPr>
              <a:t>Turkiye’de</a:t>
            </a:r>
            <a:r>
              <a:rPr lang="tr-TR" sz="2100" b="1" i="0" u="none" strike="noStrike" baseline="0" dirty="0">
                <a:solidFill>
                  <a:srgbClr val="000000"/>
                </a:solidFill>
              </a:rPr>
              <a:t> Kadına </a:t>
            </a:r>
            <a:r>
              <a:rPr lang="tr-TR" sz="2100" b="1" i="0" u="none" strike="noStrike" baseline="0" dirty="0" err="1">
                <a:solidFill>
                  <a:srgbClr val="000000"/>
                </a:solidFill>
              </a:rPr>
              <a:t>Yonelik</a:t>
            </a:r>
            <a:r>
              <a:rPr lang="tr-TR" sz="2100" b="1" i="0" u="none" strike="noStrike" baseline="0" dirty="0">
                <a:solidFill>
                  <a:srgbClr val="000000"/>
                </a:solidFill>
              </a:rPr>
              <a:t> Aile </a:t>
            </a:r>
            <a:r>
              <a:rPr lang="tr-TR" sz="2100" b="1" i="0" u="none" strike="noStrike" baseline="0" dirty="0" err="1">
                <a:solidFill>
                  <a:srgbClr val="000000"/>
                </a:solidFill>
              </a:rPr>
              <a:t>İci</a:t>
            </a:r>
            <a:r>
              <a:rPr lang="tr-TR" sz="2100" b="1" i="0" u="none" strike="noStrike" baseline="0" dirty="0">
                <a:solidFill>
                  <a:srgbClr val="000000"/>
                </a:solidFill>
              </a:rPr>
              <a:t> Şiddet Araştırması</a:t>
            </a:r>
            <a:r>
              <a:rPr lang="tr-TR" sz="2100" b="0" i="0" u="none" strike="noStrike" baseline="0" dirty="0">
                <a:solidFill>
                  <a:srgbClr val="000000"/>
                </a:solidFill>
              </a:rPr>
              <a:t>” (KSGM, 2014)</a:t>
            </a:r>
            <a:endParaRPr lang="tr-TR" sz="2100" b="0" i="0" u="none" strike="noStrike" baseline="0" dirty="0">
              <a:solidFill>
                <a:srgbClr val="000000"/>
              </a:solidFill>
            </a:endParaRPr>
          </a:p>
          <a:p>
            <a:pPr algn="l"/>
            <a:r>
              <a:rPr lang="tr-TR" sz="2100" dirty="0">
                <a:solidFill>
                  <a:srgbClr val="000000"/>
                </a:solidFill>
              </a:rPr>
              <a:t>Y</a:t>
            </a:r>
            <a:r>
              <a:rPr lang="tr-TR" sz="2100" i="0" u="none" strike="noStrike" baseline="0" dirty="0">
                <a:solidFill>
                  <a:srgbClr val="000000"/>
                </a:solidFill>
              </a:rPr>
              <a:t>aklaşık her </a:t>
            </a:r>
            <a:r>
              <a:rPr lang="tr-TR" sz="2100" b="1" i="0" u="none" strike="noStrike" baseline="0" dirty="0">
                <a:solidFill>
                  <a:schemeClr val="accent1"/>
                </a:solidFill>
              </a:rPr>
              <a:t>10 kadından 4’ü (5 kadından 2’si) </a:t>
            </a:r>
            <a:r>
              <a:rPr lang="tr-TR" sz="2100" i="0" u="none" strike="noStrike" baseline="0" dirty="0">
                <a:solidFill>
                  <a:srgbClr val="000000"/>
                </a:solidFill>
              </a:rPr>
              <a:t>partneri tarafından yaşamının herhangi bir döneminde fiziksel ve/veya cinsel şiddete maruz kaldığını ortaya koymaktadır. </a:t>
            </a:r>
            <a:r>
              <a:rPr lang="tr-TR" sz="2100" b="1" i="0" u="none" strike="noStrike" baseline="0" dirty="0">
                <a:solidFill>
                  <a:schemeClr val="accent1"/>
                </a:solidFill>
              </a:rPr>
              <a:t>(Avrupa’nın iki katı)</a:t>
            </a:r>
            <a:endParaRPr lang="tr-TR" sz="2100" b="1" i="0" u="none" strike="noStrike" baseline="0" dirty="0">
              <a:solidFill>
                <a:schemeClr val="accent1"/>
              </a:solidFill>
            </a:endParaRPr>
          </a:p>
          <a:p>
            <a:r>
              <a:rPr lang="tr-TR" sz="2100" i="0" u="none" strike="noStrike" baseline="0" dirty="0">
                <a:solidFill>
                  <a:srgbClr val="000000"/>
                </a:solidFill>
              </a:rPr>
              <a:t>Şu gruplarda </a:t>
            </a:r>
            <a:r>
              <a:rPr lang="tr-TR" sz="2100" b="0" i="0" u="none" strike="noStrike" baseline="0" dirty="0">
                <a:solidFill>
                  <a:srgbClr val="000000"/>
                </a:solidFill>
              </a:rPr>
              <a:t>son </a:t>
            </a:r>
            <a:r>
              <a:rPr lang="tr-TR" sz="2100" b="1" i="0" u="none" strike="noStrike" baseline="0" dirty="0">
                <a:solidFill>
                  <a:schemeClr val="accent1"/>
                </a:solidFill>
              </a:rPr>
              <a:t>12 ay içerisinde görülen şiddet daha yaygın</a:t>
            </a:r>
            <a:r>
              <a:rPr lang="tr-TR" sz="2100" b="0" i="0" u="none" strike="noStrike" baseline="0" dirty="0">
                <a:solidFill>
                  <a:srgbClr val="000000"/>
                </a:solidFill>
              </a:rPr>
              <a:t>dır.</a:t>
            </a:r>
            <a:endParaRPr lang="tr-TR" sz="21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15-24 yaş arasındaki kadınlar,</a:t>
            </a:r>
            <a:endParaRPr lang="tr-TR" sz="19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İlkokul ve altında eğitim durumuna sahip olanlar,</a:t>
            </a:r>
            <a:endParaRPr lang="tr-TR" sz="19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Boşanmış olanlar veya ayrı yaşayanlar,</a:t>
            </a:r>
            <a:endParaRPr lang="tr-TR" sz="19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18 yaşından önce evlenenler,</a:t>
            </a:r>
            <a:endParaRPr lang="tr-TR" sz="19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Ücretli bir işte çalışmayanlar,</a:t>
            </a:r>
            <a:endParaRPr lang="tr-TR" sz="1900" b="0" i="0" u="none" strike="noStrike" baseline="0" dirty="0">
              <a:solidFill>
                <a:srgbClr val="000000"/>
              </a:solidFill>
            </a:endParaRPr>
          </a:p>
          <a:p>
            <a:pPr lvl="1"/>
            <a:r>
              <a:rPr lang="tr-TR" sz="1900" b="1" i="0" u="none" strike="noStrike" baseline="0" dirty="0">
                <a:solidFill>
                  <a:srgbClr val="DA0000"/>
                </a:solidFill>
              </a:rPr>
              <a:t>◊ </a:t>
            </a:r>
            <a:r>
              <a:rPr lang="tr-TR" sz="1900" b="0" i="0" u="none" strike="noStrike" baseline="0" dirty="0">
                <a:solidFill>
                  <a:srgbClr val="000000"/>
                </a:solidFill>
              </a:rPr>
              <a:t>Düşük refah düzeyine sahip olanlar  </a:t>
            </a:r>
            <a:endParaRPr lang="tr-TR" sz="1900" b="0" i="0" u="none" strike="noStrike" baseline="0" dirty="0">
              <a:solidFill>
                <a:srgbClr val="000000"/>
              </a:solidFill>
            </a:endParaRPr>
          </a:p>
          <a:p>
            <a:pPr marL="457200" lvl="1" indent="0">
              <a:buNone/>
            </a:pPr>
            <a:r>
              <a:rPr lang="tr-TR" sz="1800" b="0" i="0" u="none" strike="noStrike" baseline="0" dirty="0">
                <a:solidFill>
                  <a:srgbClr val="000000"/>
                </a:solidFill>
              </a:rPr>
              <a:t>(T.C. Aile ve Sosyal Hizmetler Bakanlığı , Kadına Yönelik Şiddetle Mücadele IV.  Ulusal Eylem Planı (2021-2025) </a:t>
            </a:r>
            <a:r>
              <a:rPr lang="tr-TR" sz="1800" b="0" i="0" u="none" strike="noStrike" baseline="0" dirty="0">
                <a:solidFill>
                  <a:schemeClr val="tx1"/>
                </a:solidFill>
              </a:rPr>
              <a:t>Ankara, 2021</a:t>
            </a:r>
            <a:r>
              <a:rPr lang="tr-TR" sz="1800" b="0" i="0" u="none" strike="noStrike" baseline="0" dirty="0">
                <a:solidFill>
                  <a:srgbClr val="4D4D4D"/>
                </a:solidFill>
              </a:rPr>
              <a:t>)</a:t>
            </a:r>
            <a:endParaRPr lang="tr-TR" sz="1800" b="0" i="0" u="none" strike="noStrike" baseline="0" dirty="0">
              <a:solidFill>
                <a:srgbClr val="4D4D4D"/>
              </a:solidFill>
            </a:endParaRPr>
          </a:p>
          <a:p>
            <a:pPr algn="l"/>
            <a:endParaRPr lang="tr-TR" sz="1800" b="0" i="0" u="none" strike="noStrike" baseline="0" dirty="0">
              <a:solidFill>
                <a:srgbClr val="000000"/>
              </a:solidFill>
              <a:latin typeface="DINPro-Light"/>
            </a:endParaRPr>
          </a:p>
          <a:p>
            <a:pPr algn="l"/>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1848" y="982633"/>
            <a:ext cx="8761413" cy="706964"/>
          </a:xfrm>
        </p:spPr>
        <p:txBody>
          <a:bodyPr/>
          <a:lstStyle/>
          <a:p>
            <a:r>
              <a:rPr lang="tr-TR" sz="3200" b="1" dirty="0">
                <a:solidFill>
                  <a:schemeClr val="bg1"/>
                </a:solidFill>
              </a:rPr>
              <a:t>ÜLKEMİZDE KADIN CİNAYETLERİ</a:t>
            </a:r>
            <a:endParaRPr lang="tr-TR" sz="3200" b="1" dirty="0">
              <a:solidFill>
                <a:schemeClr val="bg1"/>
              </a:solidFill>
            </a:endParaRPr>
          </a:p>
        </p:txBody>
      </p:sp>
      <p:sp>
        <p:nvSpPr>
          <p:cNvPr id="3" name="İçerik Yer Tutucusu 2"/>
          <p:cNvSpPr>
            <a:spLocks noGrp="1"/>
          </p:cNvSpPr>
          <p:nvPr>
            <p:ph idx="1"/>
          </p:nvPr>
        </p:nvSpPr>
        <p:spPr>
          <a:xfrm>
            <a:off x="851647" y="2348753"/>
            <a:ext cx="9556377" cy="3962400"/>
          </a:xfrm>
        </p:spPr>
        <p:txBody>
          <a:bodyPr>
            <a:normAutofit/>
          </a:bodyPr>
          <a:lstStyle/>
          <a:p>
            <a:pPr marL="0" indent="0" algn="ctr">
              <a:buNone/>
            </a:pPr>
            <a:r>
              <a:rPr lang="tr-TR" b="0" i="0" dirty="0">
                <a:solidFill>
                  <a:srgbClr val="000000"/>
                </a:solidFill>
                <a:effectLst/>
                <a:latin typeface="Helvetica" panose="020B0604020202020204" pitchFamily="34" charset="0"/>
              </a:rPr>
              <a:t>	</a:t>
            </a:r>
            <a:r>
              <a:rPr lang="tr-TR" sz="2400" b="1" i="0" dirty="0">
                <a:solidFill>
                  <a:schemeClr val="accent1"/>
                </a:solidFill>
                <a:effectLst/>
              </a:rPr>
              <a:t>KADIN CİNAYETLERİNİ DURDURACAĞIZ PLATFORMUNUN 	</a:t>
            </a:r>
            <a:endParaRPr lang="tr-TR" sz="2400" b="1" i="0" dirty="0">
              <a:solidFill>
                <a:schemeClr val="accent1"/>
              </a:solidFill>
              <a:effectLst/>
            </a:endParaRPr>
          </a:p>
          <a:p>
            <a:pPr marL="0" indent="0" algn="ctr">
              <a:buNone/>
            </a:pPr>
            <a:r>
              <a:rPr lang="tr-TR" sz="2400" b="1" i="0" dirty="0">
                <a:solidFill>
                  <a:schemeClr val="accent1"/>
                </a:solidFill>
                <a:effectLst/>
              </a:rPr>
              <a:t>SON VERİLERİ: </a:t>
            </a:r>
            <a:endParaRPr lang="tr-TR" sz="2400" b="1" i="0" dirty="0">
              <a:solidFill>
                <a:schemeClr val="accent1"/>
              </a:solidFill>
              <a:effectLst/>
            </a:endParaRPr>
          </a:p>
          <a:p>
            <a:r>
              <a:rPr lang="tr-TR" sz="2400" i="0" dirty="0">
                <a:solidFill>
                  <a:srgbClr val="000000"/>
                </a:solidFill>
                <a:effectLst/>
              </a:rPr>
              <a:t>2022 Eylül ayında erkekler tarafından 26 kadın öldürüldü, 19 kadın şüpheli şekilde ölü bulundu (TOPLAM 45)</a:t>
            </a:r>
            <a:endParaRPr lang="tr-TR" sz="2400" i="0" dirty="0">
              <a:solidFill>
                <a:srgbClr val="000000"/>
              </a:solidFill>
              <a:effectLst/>
            </a:endParaRPr>
          </a:p>
          <a:p>
            <a:r>
              <a:rPr lang="tr-TR" sz="2400" i="0" dirty="0">
                <a:solidFill>
                  <a:srgbClr val="27242F"/>
                </a:solidFill>
                <a:effectLst/>
              </a:rPr>
              <a:t>1 Ocak 2021-30 Ağustos 2021 tarihlerinde 182 kadın cinayeti </a:t>
            </a:r>
            <a:endParaRPr lang="tr-TR" sz="2400" i="0" dirty="0">
              <a:solidFill>
                <a:srgbClr val="27242F"/>
              </a:solidFill>
              <a:effectLst/>
            </a:endParaRPr>
          </a:p>
          <a:p>
            <a:r>
              <a:rPr lang="tr-TR" sz="2400" i="0" dirty="0">
                <a:solidFill>
                  <a:srgbClr val="27242F"/>
                </a:solidFill>
                <a:effectLst/>
              </a:rPr>
              <a:t> 1 Ocak 2022-31 Ağustos 2022 tarihlerinde 221 kadın cinayeti gerçekleşmiştir.</a:t>
            </a:r>
            <a:r>
              <a:rPr lang="tr-TR" sz="2400" dirty="0">
                <a:solidFill>
                  <a:srgbClr val="000000"/>
                </a:solidFill>
              </a:rPr>
              <a:t>  </a:t>
            </a:r>
            <a:endParaRPr lang="tr-TR" sz="2400" dirty="0">
              <a:solidFill>
                <a:srgbClr val="000000"/>
              </a:solidFill>
            </a:endParaRPr>
          </a:p>
          <a:p>
            <a:pPr marL="0" indent="0">
              <a:buNone/>
            </a:pPr>
            <a:r>
              <a:rPr lang="tr-TR" sz="2400" b="1" i="0" dirty="0">
                <a:solidFill>
                  <a:srgbClr val="000000"/>
                </a:solidFill>
                <a:effectLst/>
              </a:rPr>
              <a:t>							</a:t>
            </a:r>
            <a:r>
              <a:rPr lang="tr-TR" sz="2400" b="1" i="0" dirty="0">
                <a:solidFill>
                  <a:schemeClr val="accent1"/>
                </a:solidFill>
                <a:effectLst/>
              </a:rPr>
              <a:t>(%21 artış)</a:t>
            </a:r>
            <a:endParaRPr lang="tr-TR" sz="2400" b="1" dirty="0">
              <a:solidFill>
                <a:schemeClr val="accent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23248</Words>
  <Application>WPS Presentation</Application>
  <PresentationFormat>Geniş ekran</PresentationFormat>
  <Paragraphs>387</Paragraphs>
  <Slides>41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41</vt:i4>
      </vt:variant>
    </vt:vector>
  </HeadingPairs>
  <TitlesOfParts>
    <vt:vector size="55" baseType="lpstr">
      <vt:lpstr>Arial</vt:lpstr>
      <vt:lpstr>SimSun</vt:lpstr>
      <vt:lpstr>Wingdings</vt:lpstr>
      <vt:lpstr>Wingdings 3</vt:lpstr>
      <vt:lpstr>Arial</vt:lpstr>
      <vt:lpstr>DINPro-Light</vt:lpstr>
      <vt:lpstr>Segoe Print</vt:lpstr>
      <vt:lpstr>Helvetica</vt:lpstr>
      <vt:lpstr>Century Gothic</vt:lpstr>
      <vt:lpstr>Microsoft YaHei</vt:lpstr>
      <vt:lpstr>Arial Unicode MS</vt:lpstr>
      <vt:lpstr>Calibri</vt:lpstr>
      <vt:lpstr>Roboto Slab</vt:lpstr>
      <vt:lpstr>İyon Toplantı Odası</vt:lpstr>
      <vt:lpstr>KADIN HAKLARI VE BELEDİYELERİN EŞİTLİK EYLEM PLANI SORUMLULUKLARI</vt:lpstr>
      <vt:lpstr>SEMİNERİMİZİN AMACI</vt:lpstr>
      <vt:lpstr>25 KASIM KADINA YÖNELİK ŞİDDETE KARŞI  ULUSLARARASI MÜCADELE GÜNÜ</vt:lpstr>
      <vt:lpstr>ŞİDDETİN TEMEL NEDENİ EŞİTSİZLİK </vt:lpstr>
      <vt:lpstr>ÜLKEMİZİN EŞİTLİK KARNESİ </vt:lpstr>
      <vt:lpstr>DÜNYADA KADINA YÖNELİK ŞİDDET</vt:lpstr>
      <vt:lpstr>AVRUPA’DA KADINA YÖNELİK ŞİDDET</vt:lpstr>
      <vt:lpstr>ÜLKEMİZDE KADINA YÖNELİK ŞİDDET</vt:lpstr>
      <vt:lpstr>ÜLKEMİZDE KADIN CİNAYETLERİ</vt:lpstr>
      <vt:lpstr>ÜLKEMİZİN KADIN CİNAYETLERİ KARNESİ</vt:lpstr>
      <vt:lpstr>EĞİTİM DIŞINDA KALAN KIZ ÇOCUKLARI KARNEMİZ</vt:lpstr>
      <vt:lpstr>TOPLUMSAL CİNSİYET ( KA-DER, 2013).</vt:lpstr>
      <vt:lpstr>TOPLUMSAL CİNSİYET EŞİTLİĞİ (KA-DER, 2013). </vt:lpstr>
      <vt:lpstr>YERELDE EŞİTLİK (KA-DER, 2013). </vt:lpstr>
      <vt:lpstr>EŞİTLİK ÖNGÖREN ULUSAL BELGELER </vt:lpstr>
      <vt:lpstr>EŞİTLİK ÖNGÖREN ULUSAL BELGELER (Devam)</vt:lpstr>
      <vt:lpstr>EŞİTLİK ÖNGÖREN ULUSLARARASI SÖZLEŞMELER</vt:lpstr>
      <vt:lpstr>KADINLARA KARŞI HER TÜRLÜ AYRIMCILIĞIN ÖNLENMESİ SÖZLEŞMESİ (CEDAW)</vt:lpstr>
      <vt:lpstr>AVRUPA KENTLİ HAKLARI BİLDİRGESİ</vt:lpstr>
      <vt:lpstr>KADIN DOSTU KENT </vt:lpstr>
      <vt:lpstr>AVRUPA YEREL YAŞAMDA KADIN-ERKEK EŞİTLİĞİ ŞARTI SÖZLEŞMESİ (KA-DER, 2013).</vt:lpstr>
      <vt:lpstr>AVRUPA YEREL YAŞAMDA KADIN-ERKEK EŞİTLİĞİ ŞARTININ İLKELERİ (KA-DER,2013).</vt:lpstr>
      <vt:lpstr>YEREL EŞİTLİKTE ÖNEMLİ KAVRAMLAR (KA-DER,2013).</vt:lpstr>
      <vt:lpstr>TOPLUMSAL CİNSİYET ANALİZİNDE SORULACAK SORULAR (KA-DER,2013).</vt:lpstr>
      <vt:lpstr>YERELDE EŞİTLİK İÇİN PLANLAMANIN  TEMEL İLKELERİ (KA-DER,2013).</vt:lpstr>
      <vt:lpstr>YEREL EŞİTLİK EYLEM PLANLARININ AMAÇLARI (YEEP’LER) (KA-DER,2013).</vt:lpstr>
      <vt:lpstr>YEREL EŞİTLİK EYLEM PLANLARININ HEDEFLERİ (YEEP’LER) (KA-DER,2013).</vt:lpstr>
      <vt:lpstr>YEEP’LERDE YER ALAN BAŞLIKLAR</vt:lpstr>
      <vt:lpstr>MURATPAŞA BELEDİYESİ YEREL EŞİTLİK ŞARTI</vt:lpstr>
      <vt:lpstr>MURATPAŞA BELEDİYESİ YEREL EŞİTLİK EYLEM PLANI 2022-2024</vt:lpstr>
      <vt:lpstr>EĞİTİM BAŞLIĞI ALTINDAKİ AMAÇ VE HEDEFLER</vt:lpstr>
      <vt:lpstr>KATILIM BAŞLIĞI ALTINDAKİ AMAÇ VE HEDEFLER </vt:lpstr>
      <vt:lpstr>KENTSEL HİZMETLER BAŞLIĞI ALTINDAKİ AMAÇ VE HEDEFLER </vt:lpstr>
      <vt:lpstr>SAĞLIK BAŞLIĞI ALTINDAKİ AMAÇ VE HEDEFLER </vt:lpstr>
      <vt:lpstr>ŞİDDET BAŞLIĞI ALTINDAKİ AMAÇ VE HEDEFLER</vt:lpstr>
      <vt:lpstr>İSTİHDAM BAŞLIĞI ALTINDAKİ AMAÇ VE HEDEFLER</vt:lpstr>
      <vt:lpstr>BELEDİYELERİN EŞİTLİK BİRİMLERİ MEVCUT DURUM ANALİZİ (Şener ve İnanç, 2021) </vt:lpstr>
      <vt:lpstr>BELEDİYELERİN EŞİTLİK BİRİMLERİ İÇİN ÖNERİLER (Şener ve İnanç, 2021) </vt:lpstr>
      <vt:lpstr>SONUÇ VE ÖNERİLER</vt:lpstr>
      <vt:lpstr>YARARLANILAN KAYNAKLAR</vt:lpstr>
      <vt:lpstr>ANTALYA’NIN KADIN DOSTU İLÇESİ MURATPAŞA İÇİN KOLAYLIKLAR DİLİYORUZ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KADIN HAKLARI VE BELEDİYELERİN EŞİTLİK EYLEM PLANI SORUMLULUKLARI</dc:title>
  <dc:creator>Hasan Sarvan</dc:creator>
  <cp:lastModifiedBy>tukd antalya</cp:lastModifiedBy>
  <cp:revision>18</cp:revision>
  <cp:lastPrinted>2022-11-21T17:57:00Z</cp:lastPrinted>
  <dcterms:created xsi:type="dcterms:W3CDTF">2022-10-25T16:28:00Z</dcterms:created>
  <dcterms:modified xsi:type="dcterms:W3CDTF">2024-08-26T15:15:11Z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7CB5AE26F17B490683DCA3BC4779A285_13</vt:lpwstr>
  </property>
  <property fmtid="{D5CDD505-2E9C-101B-9397-08002B2CF9AE}" pid="3" name="KSOProductBuildVer">
    <vt:lpwstr>1033-12.2.0.17562</vt:lpwstr>
  </property>
</Properties>
</file>