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12"/>
  </p:notesMasterIdLst>
  <p:sldIdLst>
    <p:sldId id="256" r:id="rId3"/>
    <p:sldId id="257" r:id="rId4"/>
    <p:sldId id="340" r:id="rId5"/>
    <p:sldId id="319" r:id="rId6"/>
    <p:sldId id="320" r:id="rId7"/>
    <p:sldId id="321" r:id="rId8"/>
    <p:sldId id="322" r:id="rId9"/>
    <p:sldId id="290" r:id="rId10"/>
    <p:sldId id="315" r:id="rId11"/>
    <p:sldId id="316" r:id="rId13"/>
    <p:sldId id="317" r:id="rId14"/>
    <p:sldId id="318" r:id="rId15"/>
    <p:sldId id="323" r:id="rId16"/>
    <p:sldId id="330" r:id="rId17"/>
    <p:sldId id="331" r:id="rId18"/>
    <p:sldId id="332" r:id="rId19"/>
    <p:sldId id="333" r:id="rId20"/>
    <p:sldId id="334" r:id="rId21"/>
    <p:sldId id="335" r:id="rId22"/>
    <p:sldId id="338" r:id="rId23"/>
    <p:sldId id="324" r:id="rId24"/>
    <p:sldId id="327" r:id="rId25"/>
    <p:sldId id="336" r:id="rId26"/>
    <p:sldId id="342" r:id="rId27"/>
    <p:sldId id="337" r:id="rId28"/>
    <p:sldId id="341" r:id="rId29"/>
    <p:sldId id="283" r:id="rId30"/>
    <p:sldId id="280" r:id="rId31"/>
    <p:sldId id="281" r:id="rId32"/>
    <p:sldId id="285" r:id="rId33"/>
    <p:sldId id="287" r:id="rId34"/>
    <p:sldId id="288" r:id="rId35"/>
    <p:sldId id="282" r:id="rId36"/>
    <p:sldId id="299" r:id="rId37"/>
    <p:sldId id="296" r:id="rId38"/>
    <p:sldId id="297" r:id="rId39"/>
    <p:sldId id="300" r:id="rId40"/>
    <p:sldId id="339" r:id="rId41"/>
    <p:sldId id="301" r:id="rId42"/>
  </p:sldIdLst>
  <p:sldSz cx="9144000" cy="6858000" type="screen4x3"/>
  <p:notesSz cx="6858000" cy="9144000"/>
  <p:defaultTextStyle>
    <a:defPPr>
      <a:defRPr lang="tr-TR"/>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50" d="100"/>
          <a:sy n="50" d="100"/>
        </p:scale>
        <p:origin x="1378" y="3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5" Type="http://schemas.openxmlformats.org/officeDocument/2006/relationships/tableStyles" Target="tableStyles.xml"/><Relationship Id="rId44" Type="http://schemas.openxmlformats.org/officeDocument/2006/relationships/viewProps" Target="viewProps.xml"/><Relationship Id="rId43" Type="http://schemas.openxmlformats.org/officeDocument/2006/relationships/presProps" Target="presProps.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2.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notesMaster" Target="notesMasters/notesMaster1.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lstStyle>
            <a:lvl1pPr>
              <a:defRPr sz="1200">
                <a:latin typeface="Arial" panose="020B0604020202020204" pitchFamily="34" charset="0"/>
                <a:cs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tr-TR" altLang="tr-TR" sz="12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lstStyle>
            <a:lvl1pPr algn="r">
              <a:defRPr sz="1200">
                <a:latin typeface="Arial" panose="020B0604020202020204" pitchFamily="34" charset="0"/>
                <a:cs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tr-TR" altLang="tr-TR" sz="12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3076" name="Rectangle 4"/>
          <p:cNvSpPr>
            <a:spLocks noRot="1" noTextEdit="1"/>
          </p:cNvSpPr>
          <p:nvPr>
            <p:ph type="sldImg" idx="2"/>
          </p:nvPr>
        </p:nvSpPr>
        <p:spPr>
          <a:xfrm>
            <a:off x="1143000" y="685800"/>
            <a:ext cx="4572000" cy="3429000"/>
          </a:xfrm>
          <a:prstGeom prst="rect">
            <a:avLst/>
          </a:prstGeom>
          <a:noFill/>
          <a:ln w="9525" cap="flat" cmpd="sng">
            <a:solidFill>
              <a:srgbClr val="000000"/>
            </a:solidFill>
            <a:prstDash val="solid"/>
            <a:miter/>
            <a:headEnd type="none" w="med" len="med"/>
            <a:tailEnd type="none" w="med" len="me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p>
            <a:pPr lvl="0"/>
            <a:r>
              <a:rPr lang="tr-TR" altLang="tr-TR" dirty="0"/>
              <a:t>Asıl metin stillerini düzenlemek için tıklatın</a:t>
            </a:r>
            <a:endParaRPr lang="tr-TR" altLang="tr-TR" dirty="0"/>
          </a:p>
          <a:p>
            <a:pPr lvl="1"/>
            <a:r>
              <a:rPr lang="tr-TR" altLang="tr-TR" dirty="0"/>
              <a:t>İkinci düzey</a:t>
            </a:r>
            <a:endParaRPr lang="tr-TR" altLang="tr-TR" dirty="0"/>
          </a:p>
          <a:p>
            <a:pPr lvl="2"/>
            <a:r>
              <a:rPr lang="tr-TR" altLang="tr-TR" dirty="0"/>
              <a:t>Üçüncü düzey</a:t>
            </a:r>
            <a:endParaRPr lang="tr-TR" altLang="tr-TR" dirty="0"/>
          </a:p>
          <a:p>
            <a:pPr lvl="3"/>
            <a:r>
              <a:rPr lang="tr-TR" altLang="tr-TR" dirty="0"/>
              <a:t>Dördüncü düzey</a:t>
            </a:r>
            <a:endParaRPr lang="tr-TR" altLang="tr-TR" dirty="0"/>
          </a:p>
          <a:p>
            <a:pPr lvl="4"/>
            <a:r>
              <a:rPr lang="tr-TR" altLang="tr-TR" dirty="0"/>
              <a:t>Beşinci düzey</a:t>
            </a:r>
            <a:endParaRPr lang="tr-TR" altLang="tr-TR" dirty="0"/>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lstStyle>
            <a:lvl1pPr>
              <a:defRPr sz="1200">
                <a:latin typeface="Arial" panose="020B0604020202020204" pitchFamily="34" charset="0"/>
                <a:cs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tr-TR" altLang="tr-TR" sz="12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
            <a:pPr lvl="0" algn="r" eaLnBrk="1" hangingPunct="1"/>
            <a:fld id="{9A0DB2DC-4C9A-4742-B13C-FB6460FD3503}" type="slidenum">
              <a:rPr lang="tr-TR" altLang="tr-TR" sz="1200" dirty="0">
                <a:latin typeface="Arial" panose="020B0604020202020204" pitchFamily="34" charset="0"/>
                <a:cs typeface="Arial" panose="020B0604020202020204" pitchFamily="34" charset="0"/>
              </a:rPr>
            </a:fld>
            <a:endParaRPr lang="tr-TR" altLang="tr-TR" sz="1200" dirty="0">
              <a:latin typeface="Arial" panose="020B0604020202020204" pitchFamily="34" charset="0"/>
              <a:ea typeface="Arial" panose="020B0604020202020204" pitchFamily="34" charset="0"/>
              <a:cs typeface="Arial" panose="020B0604020202020204" pitchFamily="34" charset="0"/>
            </a:endParaRPr>
          </a:p>
        </p:txBody>
      </p:sp>
    </p:spTree>
  </p:cSld>
  <p:clrMap bg1="lt1" tx1="dk1" bg2="lt2" tx2="dk2" accent1="accent1" accent2="accent2" accent3="accent3" accent4="accent4" accent5="accent5" accent6="accent6" hlink="hlink" folHlink="folHlink"/>
  <p:hf sldNum="0" hdr="0" ftr="0" dt="0"/>
  <p:notesStyle>
    <a:lvl1pPr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a:spLocks noGrp="1"/>
          </p:cNvSpPr>
          <p:nvPr>
            <p:ph type="sldImg" idx="2"/>
          </p:nvPr>
        </p:nvSpPr>
        <p:spPr/>
      </p:sp>
      <p:sp>
        <p:nvSpPr>
          <p:cNvPr id="3" name="Text Placeholder 2"/>
          <p:cNvSpPr>
            <a:spLocks noGrp="1"/>
          </p:cNvSpPr>
          <p:nvPr>
            <p:ph type="body" idx="3"/>
          </p:nvPr>
        </p:nvSpPr>
        <p:spPr/>
        <p:txBody>
          <a:bodyPr/>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a:spLocks noGrp="1"/>
          </p:cNvSpPr>
          <p:nvPr>
            <p:ph type="sldImg" idx="2"/>
          </p:nvPr>
        </p:nvSpPr>
        <p:spPr/>
      </p:sp>
      <p:sp>
        <p:nvSpPr>
          <p:cNvPr id="3" name="Text Placeholder 2"/>
          <p:cNvSpPr>
            <a:spLocks noGrp="1"/>
          </p:cNvSpPr>
          <p:nvPr>
            <p:ph type="body" idx="3"/>
          </p:nvPr>
        </p:nvSpPr>
        <p:spPr/>
        <p:txBody>
          <a:bodyPr/>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Başlık Slaydı">
    <p:bg>
      <p:bgPr>
        <a:solidFill>
          <a:schemeClr val="bg1"/>
        </a:solidFill>
        <a:effectLst/>
      </p:bgPr>
    </p:bg>
    <p:spTree>
      <p:nvGrpSpPr>
        <p:cNvPr id="1" name=""/>
        <p:cNvGrpSpPr/>
        <p:nvPr/>
      </p:nvGrpSpPr>
      <p:grpSpPr>
        <a:xfrm>
          <a:off x="0" y="0"/>
          <a:ext cx="0" cy="0"/>
          <a:chOff x="0" y="0"/>
          <a:chExt cx="0" cy="0"/>
        </a:xfrm>
      </p:grpSpPr>
      <p:sp>
        <p:nvSpPr>
          <p:cNvPr id="2050" name="Line 2"/>
          <p:cNvSpPr/>
          <p:nvPr/>
        </p:nvSpPr>
        <p:spPr>
          <a:xfrm>
            <a:off x="7315200" y="1066800"/>
            <a:ext cx="0" cy="4495800"/>
          </a:xfrm>
          <a:prstGeom prst="line">
            <a:avLst/>
          </a:prstGeom>
          <a:ln w="9525" cap="flat" cmpd="sng">
            <a:solidFill>
              <a:schemeClr val="tx1"/>
            </a:solidFill>
            <a:prstDash val="solid"/>
            <a:headEnd type="none" w="med" len="med"/>
            <a:tailEnd type="none" w="med" len="med"/>
          </a:ln>
        </p:spPr>
      </p:sp>
      <p:grpSp>
        <p:nvGrpSpPr>
          <p:cNvPr id="2051" name="Group 8"/>
          <p:cNvGrpSpPr/>
          <p:nvPr/>
        </p:nvGrpSpPr>
        <p:grpSpPr>
          <a:xfrm>
            <a:off x="7493000" y="2992438"/>
            <a:ext cx="1338263" cy="2189162"/>
            <a:chOff x="4704" y="1885"/>
            <a:chExt cx="843" cy="1379"/>
          </a:xfrm>
        </p:grpSpPr>
        <p:sp>
          <p:nvSpPr>
            <p:cNvPr id="2058" name="Oval 9"/>
            <p:cNvSpPr/>
            <p:nvPr/>
          </p:nvSpPr>
          <p:spPr>
            <a:xfrm>
              <a:off x="4704" y="1885"/>
              <a:ext cx="127" cy="127"/>
            </a:xfrm>
            <a:prstGeom prst="ellipse">
              <a:avLst/>
            </a:prstGeom>
            <a:solidFill>
              <a:schemeClr val="tx2"/>
            </a:solidFill>
            <a:ln w="9525">
              <a:noFill/>
            </a:ln>
          </p:spPr>
          <p:txBody>
            <a:bodyPr wrap="none" anchor="ctr" anchorCtr="0"/>
            <a:p>
              <a:pPr lvl="0" eaLnBrk="1" hangingPunct="1"/>
              <a:endParaRPr dirty="0">
                <a:latin typeface="Times New Roman" panose="02020603050405020304" pitchFamily="18" charset="0"/>
              </a:endParaRPr>
            </a:p>
          </p:txBody>
        </p:sp>
        <p:sp>
          <p:nvSpPr>
            <p:cNvPr id="2059" name="Oval 10"/>
            <p:cNvSpPr/>
            <p:nvPr/>
          </p:nvSpPr>
          <p:spPr>
            <a:xfrm>
              <a:off x="4883" y="1885"/>
              <a:ext cx="127" cy="127"/>
            </a:xfrm>
            <a:prstGeom prst="ellipse">
              <a:avLst/>
            </a:prstGeom>
            <a:solidFill>
              <a:schemeClr val="tx2"/>
            </a:solidFill>
            <a:ln w="9525">
              <a:noFill/>
            </a:ln>
          </p:spPr>
          <p:txBody>
            <a:bodyPr wrap="none" anchor="ctr" anchorCtr="0"/>
            <a:p>
              <a:pPr lvl="0" eaLnBrk="1" hangingPunct="1"/>
              <a:endParaRPr dirty="0">
                <a:latin typeface="Times New Roman" panose="02020603050405020304" pitchFamily="18" charset="0"/>
              </a:endParaRPr>
            </a:p>
          </p:txBody>
        </p:sp>
        <p:sp>
          <p:nvSpPr>
            <p:cNvPr id="2060" name="Oval 11"/>
            <p:cNvSpPr/>
            <p:nvPr/>
          </p:nvSpPr>
          <p:spPr>
            <a:xfrm>
              <a:off x="5062" y="1885"/>
              <a:ext cx="127" cy="127"/>
            </a:xfrm>
            <a:prstGeom prst="ellipse">
              <a:avLst/>
            </a:prstGeom>
            <a:solidFill>
              <a:schemeClr val="tx2"/>
            </a:solidFill>
            <a:ln w="9525">
              <a:noFill/>
            </a:ln>
          </p:spPr>
          <p:txBody>
            <a:bodyPr wrap="none" anchor="ctr" anchorCtr="0"/>
            <a:p>
              <a:pPr lvl="0" eaLnBrk="1" hangingPunct="1"/>
              <a:endParaRPr dirty="0">
                <a:latin typeface="Times New Roman" panose="02020603050405020304" pitchFamily="18" charset="0"/>
              </a:endParaRPr>
            </a:p>
          </p:txBody>
        </p:sp>
        <p:sp>
          <p:nvSpPr>
            <p:cNvPr id="2061" name="Oval 12"/>
            <p:cNvSpPr/>
            <p:nvPr/>
          </p:nvSpPr>
          <p:spPr>
            <a:xfrm>
              <a:off x="4704" y="2064"/>
              <a:ext cx="127" cy="127"/>
            </a:xfrm>
            <a:prstGeom prst="ellipse">
              <a:avLst/>
            </a:prstGeom>
            <a:solidFill>
              <a:schemeClr val="tx2"/>
            </a:solidFill>
            <a:ln w="9525">
              <a:noFill/>
            </a:ln>
          </p:spPr>
          <p:txBody>
            <a:bodyPr wrap="none" anchor="ctr" anchorCtr="0"/>
            <a:p>
              <a:pPr lvl="0" eaLnBrk="1" hangingPunct="1"/>
              <a:endParaRPr dirty="0">
                <a:latin typeface="Times New Roman" panose="02020603050405020304" pitchFamily="18" charset="0"/>
              </a:endParaRPr>
            </a:p>
          </p:txBody>
        </p:sp>
        <p:sp>
          <p:nvSpPr>
            <p:cNvPr id="2062" name="Oval 13"/>
            <p:cNvSpPr/>
            <p:nvPr/>
          </p:nvSpPr>
          <p:spPr>
            <a:xfrm>
              <a:off x="4883" y="2064"/>
              <a:ext cx="127" cy="127"/>
            </a:xfrm>
            <a:prstGeom prst="ellipse">
              <a:avLst/>
            </a:prstGeom>
            <a:solidFill>
              <a:schemeClr val="tx2"/>
            </a:solidFill>
            <a:ln w="9525">
              <a:noFill/>
            </a:ln>
          </p:spPr>
          <p:txBody>
            <a:bodyPr wrap="none" anchor="ctr" anchorCtr="0"/>
            <a:p>
              <a:pPr lvl="0" eaLnBrk="1" hangingPunct="1"/>
              <a:endParaRPr dirty="0">
                <a:latin typeface="Times New Roman" panose="02020603050405020304" pitchFamily="18" charset="0"/>
              </a:endParaRPr>
            </a:p>
          </p:txBody>
        </p:sp>
        <p:sp>
          <p:nvSpPr>
            <p:cNvPr id="2063" name="Oval 14"/>
            <p:cNvSpPr/>
            <p:nvPr/>
          </p:nvSpPr>
          <p:spPr>
            <a:xfrm>
              <a:off x="5062" y="2064"/>
              <a:ext cx="127" cy="127"/>
            </a:xfrm>
            <a:prstGeom prst="ellipse">
              <a:avLst/>
            </a:prstGeom>
            <a:solidFill>
              <a:schemeClr val="tx2"/>
            </a:solidFill>
            <a:ln w="9525">
              <a:noFill/>
            </a:ln>
          </p:spPr>
          <p:txBody>
            <a:bodyPr wrap="none" anchor="ctr" anchorCtr="0"/>
            <a:p>
              <a:pPr lvl="0" eaLnBrk="1" hangingPunct="1"/>
              <a:endParaRPr dirty="0">
                <a:latin typeface="Times New Roman" panose="02020603050405020304" pitchFamily="18" charset="0"/>
              </a:endParaRPr>
            </a:p>
          </p:txBody>
        </p:sp>
        <p:sp>
          <p:nvSpPr>
            <p:cNvPr id="2064" name="Oval 15"/>
            <p:cNvSpPr/>
            <p:nvPr/>
          </p:nvSpPr>
          <p:spPr>
            <a:xfrm>
              <a:off x="5241" y="2064"/>
              <a:ext cx="127" cy="127"/>
            </a:xfrm>
            <a:prstGeom prst="ellipse">
              <a:avLst/>
            </a:prstGeom>
            <a:solidFill>
              <a:schemeClr val="accent2"/>
            </a:solidFill>
            <a:ln w="9525">
              <a:noFill/>
            </a:ln>
          </p:spPr>
          <p:txBody>
            <a:bodyPr wrap="none" anchor="ctr" anchorCtr="0"/>
            <a:p>
              <a:pPr lvl="0" eaLnBrk="1" hangingPunct="1"/>
              <a:endParaRPr dirty="0">
                <a:latin typeface="Times New Roman" panose="02020603050405020304" pitchFamily="18" charset="0"/>
              </a:endParaRPr>
            </a:p>
          </p:txBody>
        </p:sp>
        <p:sp>
          <p:nvSpPr>
            <p:cNvPr id="2065" name="Oval 16"/>
            <p:cNvSpPr/>
            <p:nvPr/>
          </p:nvSpPr>
          <p:spPr>
            <a:xfrm>
              <a:off x="4704" y="2243"/>
              <a:ext cx="127" cy="127"/>
            </a:xfrm>
            <a:prstGeom prst="ellipse">
              <a:avLst/>
            </a:prstGeom>
            <a:solidFill>
              <a:schemeClr val="tx2"/>
            </a:solidFill>
            <a:ln w="9525">
              <a:noFill/>
            </a:ln>
          </p:spPr>
          <p:txBody>
            <a:bodyPr wrap="none" anchor="ctr" anchorCtr="0"/>
            <a:p>
              <a:pPr lvl="0" eaLnBrk="1" hangingPunct="1"/>
              <a:endParaRPr dirty="0">
                <a:latin typeface="Times New Roman" panose="02020603050405020304" pitchFamily="18" charset="0"/>
              </a:endParaRPr>
            </a:p>
          </p:txBody>
        </p:sp>
        <p:sp>
          <p:nvSpPr>
            <p:cNvPr id="2066" name="Oval 17"/>
            <p:cNvSpPr/>
            <p:nvPr/>
          </p:nvSpPr>
          <p:spPr>
            <a:xfrm>
              <a:off x="4883" y="2243"/>
              <a:ext cx="127" cy="127"/>
            </a:xfrm>
            <a:prstGeom prst="ellipse">
              <a:avLst/>
            </a:prstGeom>
            <a:solidFill>
              <a:schemeClr val="tx2"/>
            </a:solidFill>
            <a:ln w="9525">
              <a:noFill/>
            </a:ln>
          </p:spPr>
          <p:txBody>
            <a:bodyPr wrap="none" anchor="ctr" anchorCtr="0"/>
            <a:p>
              <a:pPr lvl="0" eaLnBrk="1" hangingPunct="1"/>
              <a:endParaRPr dirty="0">
                <a:latin typeface="Times New Roman" panose="02020603050405020304" pitchFamily="18" charset="0"/>
              </a:endParaRPr>
            </a:p>
          </p:txBody>
        </p:sp>
        <p:sp>
          <p:nvSpPr>
            <p:cNvPr id="2067" name="Oval 18"/>
            <p:cNvSpPr/>
            <p:nvPr/>
          </p:nvSpPr>
          <p:spPr>
            <a:xfrm>
              <a:off x="5062" y="2243"/>
              <a:ext cx="127" cy="127"/>
            </a:xfrm>
            <a:prstGeom prst="ellipse">
              <a:avLst/>
            </a:prstGeom>
            <a:solidFill>
              <a:schemeClr val="accent2"/>
            </a:solidFill>
            <a:ln w="9525">
              <a:noFill/>
            </a:ln>
          </p:spPr>
          <p:txBody>
            <a:bodyPr wrap="none" anchor="ctr" anchorCtr="0"/>
            <a:p>
              <a:pPr lvl="0" eaLnBrk="1" hangingPunct="1"/>
              <a:endParaRPr dirty="0">
                <a:latin typeface="Times New Roman" panose="02020603050405020304" pitchFamily="18" charset="0"/>
              </a:endParaRPr>
            </a:p>
          </p:txBody>
        </p:sp>
        <p:sp>
          <p:nvSpPr>
            <p:cNvPr id="2068" name="Oval 19"/>
            <p:cNvSpPr/>
            <p:nvPr/>
          </p:nvSpPr>
          <p:spPr>
            <a:xfrm>
              <a:off x="5241" y="2243"/>
              <a:ext cx="127" cy="127"/>
            </a:xfrm>
            <a:prstGeom prst="ellipse">
              <a:avLst/>
            </a:prstGeom>
            <a:solidFill>
              <a:schemeClr val="accent2"/>
            </a:solidFill>
            <a:ln w="9525">
              <a:noFill/>
            </a:ln>
          </p:spPr>
          <p:txBody>
            <a:bodyPr wrap="none" anchor="ctr" anchorCtr="0"/>
            <a:p>
              <a:pPr lvl="0" eaLnBrk="1" hangingPunct="1"/>
              <a:endParaRPr dirty="0">
                <a:latin typeface="Times New Roman" panose="02020603050405020304" pitchFamily="18" charset="0"/>
              </a:endParaRPr>
            </a:p>
          </p:txBody>
        </p:sp>
        <p:sp>
          <p:nvSpPr>
            <p:cNvPr id="2069" name="Oval 20"/>
            <p:cNvSpPr/>
            <p:nvPr/>
          </p:nvSpPr>
          <p:spPr>
            <a:xfrm>
              <a:off x="5420" y="2243"/>
              <a:ext cx="127" cy="127"/>
            </a:xfrm>
            <a:prstGeom prst="ellipse">
              <a:avLst/>
            </a:prstGeom>
            <a:solidFill>
              <a:schemeClr val="accent1"/>
            </a:solidFill>
            <a:ln w="9525">
              <a:noFill/>
            </a:ln>
          </p:spPr>
          <p:txBody>
            <a:bodyPr wrap="none" anchor="ctr" anchorCtr="0"/>
            <a:p>
              <a:pPr lvl="0" eaLnBrk="1" hangingPunct="1"/>
              <a:endParaRPr dirty="0">
                <a:latin typeface="Times New Roman" panose="02020603050405020304" pitchFamily="18" charset="0"/>
              </a:endParaRPr>
            </a:p>
          </p:txBody>
        </p:sp>
        <p:sp>
          <p:nvSpPr>
            <p:cNvPr id="2070" name="Oval 21"/>
            <p:cNvSpPr/>
            <p:nvPr/>
          </p:nvSpPr>
          <p:spPr>
            <a:xfrm>
              <a:off x="4704" y="2421"/>
              <a:ext cx="127" cy="128"/>
            </a:xfrm>
            <a:prstGeom prst="ellipse">
              <a:avLst/>
            </a:prstGeom>
            <a:solidFill>
              <a:schemeClr val="tx2"/>
            </a:solidFill>
            <a:ln w="9525">
              <a:noFill/>
            </a:ln>
          </p:spPr>
          <p:txBody>
            <a:bodyPr wrap="none" anchor="ctr" anchorCtr="0"/>
            <a:p>
              <a:pPr lvl="0" eaLnBrk="1" hangingPunct="1"/>
              <a:endParaRPr dirty="0">
                <a:latin typeface="Times New Roman" panose="02020603050405020304" pitchFamily="18" charset="0"/>
              </a:endParaRPr>
            </a:p>
          </p:txBody>
        </p:sp>
        <p:sp>
          <p:nvSpPr>
            <p:cNvPr id="2071" name="Oval 22"/>
            <p:cNvSpPr/>
            <p:nvPr/>
          </p:nvSpPr>
          <p:spPr>
            <a:xfrm>
              <a:off x="4883" y="2421"/>
              <a:ext cx="127" cy="128"/>
            </a:xfrm>
            <a:prstGeom prst="ellipse">
              <a:avLst/>
            </a:prstGeom>
            <a:solidFill>
              <a:schemeClr val="accent2"/>
            </a:solidFill>
            <a:ln w="9525">
              <a:noFill/>
            </a:ln>
          </p:spPr>
          <p:txBody>
            <a:bodyPr wrap="none" anchor="ctr" anchorCtr="0"/>
            <a:p>
              <a:pPr lvl="0" eaLnBrk="1" hangingPunct="1"/>
              <a:endParaRPr dirty="0">
                <a:latin typeface="Times New Roman" panose="02020603050405020304" pitchFamily="18" charset="0"/>
              </a:endParaRPr>
            </a:p>
          </p:txBody>
        </p:sp>
        <p:sp>
          <p:nvSpPr>
            <p:cNvPr id="2072" name="Oval 23"/>
            <p:cNvSpPr/>
            <p:nvPr/>
          </p:nvSpPr>
          <p:spPr>
            <a:xfrm>
              <a:off x="5062" y="2421"/>
              <a:ext cx="127" cy="128"/>
            </a:xfrm>
            <a:prstGeom prst="ellipse">
              <a:avLst/>
            </a:prstGeom>
            <a:solidFill>
              <a:schemeClr val="accent2"/>
            </a:solidFill>
            <a:ln w="9525">
              <a:noFill/>
            </a:ln>
          </p:spPr>
          <p:txBody>
            <a:bodyPr wrap="none" anchor="ctr" anchorCtr="0"/>
            <a:p>
              <a:pPr lvl="0" eaLnBrk="1" hangingPunct="1"/>
              <a:endParaRPr dirty="0">
                <a:latin typeface="Times New Roman" panose="02020603050405020304" pitchFamily="18" charset="0"/>
              </a:endParaRPr>
            </a:p>
          </p:txBody>
        </p:sp>
        <p:sp>
          <p:nvSpPr>
            <p:cNvPr id="2073" name="Oval 24"/>
            <p:cNvSpPr/>
            <p:nvPr/>
          </p:nvSpPr>
          <p:spPr>
            <a:xfrm>
              <a:off x="5241" y="2421"/>
              <a:ext cx="127" cy="128"/>
            </a:xfrm>
            <a:prstGeom prst="ellipse">
              <a:avLst/>
            </a:prstGeom>
            <a:solidFill>
              <a:schemeClr val="accent1"/>
            </a:solidFill>
            <a:ln w="9525">
              <a:noFill/>
            </a:ln>
          </p:spPr>
          <p:txBody>
            <a:bodyPr wrap="none" anchor="ctr" anchorCtr="0"/>
            <a:p>
              <a:pPr lvl="0" eaLnBrk="1" hangingPunct="1"/>
              <a:endParaRPr dirty="0">
                <a:latin typeface="Times New Roman" panose="02020603050405020304" pitchFamily="18" charset="0"/>
              </a:endParaRPr>
            </a:p>
          </p:txBody>
        </p:sp>
        <p:sp>
          <p:nvSpPr>
            <p:cNvPr id="2074" name="Oval 25"/>
            <p:cNvSpPr/>
            <p:nvPr/>
          </p:nvSpPr>
          <p:spPr>
            <a:xfrm>
              <a:off x="4704" y="2600"/>
              <a:ext cx="127" cy="128"/>
            </a:xfrm>
            <a:prstGeom prst="ellipse">
              <a:avLst/>
            </a:prstGeom>
            <a:solidFill>
              <a:schemeClr val="accent2"/>
            </a:solidFill>
            <a:ln w="9525">
              <a:noFill/>
            </a:ln>
          </p:spPr>
          <p:txBody>
            <a:bodyPr wrap="none" anchor="ctr" anchorCtr="0"/>
            <a:p>
              <a:pPr lvl="0" eaLnBrk="1" hangingPunct="1"/>
              <a:endParaRPr dirty="0">
                <a:latin typeface="Times New Roman" panose="02020603050405020304" pitchFamily="18" charset="0"/>
              </a:endParaRPr>
            </a:p>
          </p:txBody>
        </p:sp>
        <p:sp>
          <p:nvSpPr>
            <p:cNvPr id="2075" name="Oval 26"/>
            <p:cNvSpPr/>
            <p:nvPr/>
          </p:nvSpPr>
          <p:spPr>
            <a:xfrm>
              <a:off x="4883" y="2600"/>
              <a:ext cx="127" cy="128"/>
            </a:xfrm>
            <a:prstGeom prst="ellipse">
              <a:avLst/>
            </a:prstGeom>
            <a:solidFill>
              <a:schemeClr val="accent2"/>
            </a:solidFill>
            <a:ln w="9525">
              <a:noFill/>
            </a:ln>
          </p:spPr>
          <p:txBody>
            <a:bodyPr wrap="none" anchor="ctr" anchorCtr="0"/>
            <a:p>
              <a:pPr lvl="0" eaLnBrk="1" hangingPunct="1"/>
              <a:endParaRPr dirty="0">
                <a:latin typeface="Times New Roman" panose="02020603050405020304" pitchFamily="18" charset="0"/>
              </a:endParaRPr>
            </a:p>
          </p:txBody>
        </p:sp>
        <p:sp>
          <p:nvSpPr>
            <p:cNvPr id="2076" name="Oval 27"/>
            <p:cNvSpPr/>
            <p:nvPr/>
          </p:nvSpPr>
          <p:spPr>
            <a:xfrm>
              <a:off x="5062" y="2600"/>
              <a:ext cx="127" cy="128"/>
            </a:xfrm>
            <a:prstGeom prst="ellipse">
              <a:avLst/>
            </a:prstGeom>
            <a:solidFill>
              <a:schemeClr val="accent1"/>
            </a:solidFill>
            <a:ln w="9525">
              <a:noFill/>
            </a:ln>
          </p:spPr>
          <p:txBody>
            <a:bodyPr wrap="none" anchor="ctr" anchorCtr="0"/>
            <a:p>
              <a:pPr lvl="0" eaLnBrk="1" hangingPunct="1"/>
              <a:endParaRPr dirty="0">
                <a:latin typeface="Times New Roman" panose="02020603050405020304" pitchFamily="18" charset="0"/>
              </a:endParaRPr>
            </a:p>
          </p:txBody>
        </p:sp>
        <p:sp>
          <p:nvSpPr>
            <p:cNvPr id="2077" name="Oval 28"/>
            <p:cNvSpPr/>
            <p:nvPr/>
          </p:nvSpPr>
          <p:spPr>
            <a:xfrm>
              <a:off x="5241" y="2600"/>
              <a:ext cx="127" cy="128"/>
            </a:xfrm>
            <a:prstGeom prst="ellipse">
              <a:avLst/>
            </a:prstGeom>
            <a:solidFill>
              <a:schemeClr val="accent1"/>
            </a:solidFill>
            <a:ln w="9525">
              <a:noFill/>
            </a:ln>
          </p:spPr>
          <p:txBody>
            <a:bodyPr wrap="none" anchor="ctr" anchorCtr="0"/>
            <a:p>
              <a:pPr lvl="0" eaLnBrk="1" hangingPunct="1"/>
              <a:endParaRPr dirty="0">
                <a:latin typeface="Times New Roman" panose="02020603050405020304" pitchFamily="18" charset="0"/>
              </a:endParaRPr>
            </a:p>
          </p:txBody>
        </p:sp>
        <p:sp>
          <p:nvSpPr>
            <p:cNvPr id="2078" name="Oval 29"/>
            <p:cNvSpPr/>
            <p:nvPr/>
          </p:nvSpPr>
          <p:spPr>
            <a:xfrm>
              <a:off x="5420" y="2600"/>
              <a:ext cx="127" cy="128"/>
            </a:xfrm>
            <a:prstGeom prst="ellipse">
              <a:avLst/>
            </a:prstGeom>
            <a:solidFill>
              <a:schemeClr val="folHlink"/>
            </a:solidFill>
            <a:ln w="9525">
              <a:noFill/>
            </a:ln>
          </p:spPr>
          <p:txBody>
            <a:bodyPr wrap="none" anchor="ctr" anchorCtr="0"/>
            <a:p>
              <a:pPr lvl="0" eaLnBrk="1" hangingPunct="1"/>
              <a:endParaRPr dirty="0">
                <a:latin typeface="Times New Roman" panose="02020603050405020304" pitchFamily="18" charset="0"/>
              </a:endParaRPr>
            </a:p>
          </p:txBody>
        </p:sp>
        <p:sp>
          <p:nvSpPr>
            <p:cNvPr id="2079" name="Oval 30"/>
            <p:cNvSpPr/>
            <p:nvPr/>
          </p:nvSpPr>
          <p:spPr>
            <a:xfrm>
              <a:off x="4704" y="2779"/>
              <a:ext cx="127" cy="127"/>
            </a:xfrm>
            <a:prstGeom prst="ellipse">
              <a:avLst/>
            </a:prstGeom>
            <a:solidFill>
              <a:schemeClr val="accent2"/>
            </a:solidFill>
            <a:ln w="9525">
              <a:noFill/>
            </a:ln>
          </p:spPr>
          <p:txBody>
            <a:bodyPr wrap="none" anchor="ctr" anchorCtr="0"/>
            <a:p>
              <a:pPr lvl="0" eaLnBrk="1" hangingPunct="1"/>
              <a:endParaRPr dirty="0">
                <a:latin typeface="Times New Roman" panose="02020603050405020304" pitchFamily="18" charset="0"/>
              </a:endParaRPr>
            </a:p>
          </p:txBody>
        </p:sp>
        <p:sp>
          <p:nvSpPr>
            <p:cNvPr id="2080" name="Oval 31"/>
            <p:cNvSpPr/>
            <p:nvPr/>
          </p:nvSpPr>
          <p:spPr>
            <a:xfrm>
              <a:off x="4883" y="2779"/>
              <a:ext cx="127" cy="127"/>
            </a:xfrm>
            <a:prstGeom prst="ellipse">
              <a:avLst/>
            </a:prstGeom>
            <a:solidFill>
              <a:schemeClr val="accent1"/>
            </a:solidFill>
            <a:ln w="9525">
              <a:noFill/>
            </a:ln>
          </p:spPr>
          <p:txBody>
            <a:bodyPr wrap="none" anchor="ctr" anchorCtr="0"/>
            <a:p>
              <a:pPr lvl="0" eaLnBrk="1" hangingPunct="1"/>
              <a:endParaRPr dirty="0">
                <a:latin typeface="Times New Roman" panose="02020603050405020304" pitchFamily="18" charset="0"/>
              </a:endParaRPr>
            </a:p>
          </p:txBody>
        </p:sp>
        <p:sp>
          <p:nvSpPr>
            <p:cNvPr id="2081" name="Oval 32"/>
            <p:cNvSpPr/>
            <p:nvPr/>
          </p:nvSpPr>
          <p:spPr>
            <a:xfrm>
              <a:off x="5062" y="2779"/>
              <a:ext cx="127" cy="127"/>
            </a:xfrm>
            <a:prstGeom prst="ellipse">
              <a:avLst/>
            </a:prstGeom>
            <a:solidFill>
              <a:schemeClr val="accent1"/>
            </a:solidFill>
            <a:ln w="9525">
              <a:noFill/>
            </a:ln>
          </p:spPr>
          <p:txBody>
            <a:bodyPr wrap="none" anchor="ctr" anchorCtr="0"/>
            <a:p>
              <a:pPr lvl="0" eaLnBrk="1" hangingPunct="1"/>
              <a:endParaRPr dirty="0">
                <a:latin typeface="Times New Roman" panose="02020603050405020304" pitchFamily="18" charset="0"/>
              </a:endParaRPr>
            </a:p>
          </p:txBody>
        </p:sp>
        <p:sp>
          <p:nvSpPr>
            <p:cNvPr id="2082" name="Oval 33"/>
            <p:cNvSpPr/>
            <p:nvPr/>
          </p:nvSpPr>
          <p:spPr>
            <a:xfrm>
              <a:off x="5241" y="2779"/>
              <a:ext cx="127" cy="127"/>
            </a:xfrm>
            <a:prstGeom prst="ellipse">
              <a:avLst/>
            </a:prstGeom>
            <a:solidFill>
              <a:schemeClr val="folHlink"/>
            </a:solidFill>
            <a:ln w="9525">
              <a:noFill/>
            </a:ln>
          </p:spPr>
          <p:txBody>
            <a:bodyPr wrap="none" anchor="ctr" anchorCtr="0"/>
            <a:p>
              <a:pPr lvl="0" eaLnBrk="1" hangingPunct="1"/>
              <a:endParaRPr dirty="0">
                <a:latin typeface="Times New Roman" panose="02020603050405020304" pitchFamily="18" charset="0"/>
              </a:endParaRPr>
            </a:p>
          </p:txBody>
        </p:sp>
        <p:sp>
          <p:nvSpPr>
            <p:cNvPr id="2083" name="Oval 34"/>
            <p:cNvSpPr/>
            <p:nvPr/>
          </p:nvSpPr>
          <p:spPr>
            <a:xfrm>
              <a:off x="4704" y="2958"/>
              <a:ext cx="127" cy="127"/>
            </a:xfrm>
            <a:prstGeom prst="ellipse">
              <a:avLst/>
            </a:prstGeom>
            <a:solidFill>
              <a:schemeClr val="accent1"/>
            </a:solidFill>
            <a:ln w="9525">
              <a:noFill/>
            </a:ln>
          </p:spPr>
          <p:txBody>
            <a:bodyPr wrap="none" anchor="ctr" anchorCtr="0"/>
            <a:p>
              <a:pPr lvl="0" eaLnBrk="1" hangingPunct="1"/>
              <a:endParaRPr dirty="0">
                <a:latin typeface="Times New Roman" panose="02020603050405020304" pitchFamily="18" charset="0"/>
              </a:endParaRPr>
            </a:p>
          </p:txBody>
        </p:sp>
        <p:sp>
          <p:nvSpPr>
            <p:cNvPr id="2084" name="Oval 35"/>
            <p:cNvSpPr/>
            <p:nvPr/>
          </p:nvSpPr>
          <p:spPr>
            <a:xfrm>
              <a:off x="4883" y="2958"/>
              <a:ext cx="127" cy="127"/>
            </a:xfrm>
            <a:prstGeom prst="ellipse">
              <a:avLst/>
            </a:prstGeom>
            <a:solidFill>
              <a:schemeClr val="accent1"/>
            </a:solidFill>
            <a:ln w="9525">
              <a:noFill/>
            </a:ln>
          </p:spPr>
          <p:txBody>
            <a:bodyPr wrap="none" anchor="ctr" anchorCtr="0"/>
            <a:p>
              <a:pPr lvl="0" eaLnBrk="1" hangingPunct="1"/>
              <a:endParaRPr dirty="0">
                <a:latin typeface="Times New Roman" panose="02020603050405020304" pitchFamily="18" charset="0"/>
              </a:endParaRPr>
            </a:p>
          </p:txBody>
        </p:sp>
        <p:sp>
          <p:nvSpPr>
            <p:cNvPr id="2085" name="Oval 36"/>
            <p:cNvSpPr/>
            <p:nvPr/>
          </p:nvSpPr>
          <p:spPr>
            <a:xfrm>
              <a:off x="5062" y="2958"/>
              <a:ext cx="127" cy="127"/>
            </a:xfrm>
            <a:prstGeom prst="ellipse">
              <a:avLst/>
            </a:prstGeom>
            <a:solidFill>
              <a:schemeClr val="folHlink"/>
            </a:solidFill>
            <a:ln w="9525">
              <a:noFill/>
            </a:ln>
          </p:spPr>
          <p:txBody>
            <a:bodyPr wrap="none" anchor="ctr" anchorCtr="0"/>
            <a:p>
              <a:pPr lvl="0" eaLnBrk="1" hangingPunct="1"/>
              <a:endParaRPr dirty="0">
                <a:latin typeface="Times New Roman" panose="02020603050405020304" pitchFamily="18" charset="0"/>
              </a:endParaRPr>
            </a:p>
          </p:txBody>
        </p:sp>
        <p:sp>
          <p:nvSpPr>
            <p:cNvPr id="2086" name="Oval 37"/>
            <p:cNvSpPr/>
            <p:nvPr/>
          </p:nvSpPr>
          <p:spPr>
            <a:xfrm>
              <a:off x="5241" y="2958"/>
              <a:ext cx="127" cy="127"/>
            </a:xfrm>
            <a:prstGeom prst="ellipse">
              <a:avLst/>
            </a:prstGeom>
            <a:solidFill>
              <a:schemeClr val="folHlink"/>
            </a:solidFill>
            <a:ln w="9525">
              <a:noFill/>
            </a:ln>
          </p:spPr>
          <p:txBody>
            <a:bodyPr wrap="none" anchor="ctr" anchorCtr="0"/>
            <a:p>
              <a:pPr lvl="0" eaLnBrk="1" hangingPunct="1"/>
              <a:endParaRPr dirty="0">
                <a:latin typeface="Times New Roman" panose="02020603050405020304" pitchFamily="18" charset="0"/>
              </a:endParaRPr>
            </a:p>
          </p:txBody>
        </p:sp>
        <p:sp>
          <p:nvSpPr>
            <p:cNvPr id="2087" name="Oval 38"/>
            <p:cNvSpPr/>
            <p:nvPr/>
          </p:nvSpPr>
          <p:spPr>
            <a:xfrm>
              <a:off x="4883" y="3137"/>
              <a:ext cx="127" cy="127"/>
            </a:xfrm>
            <a:prstGeom prst="ellipse">
              <a:avLst/>
            </a:prstGeom>
            <a:solidFill>
              <a:schemeClr val="folHlink"/>
            </a:solidFill>
            <a:ln w="9525">
              <a:noFill/>
            </a:ln>
          </p:spPr>
          <p:txBody>
            <a:bodyPr wrap="none" anchor="ctr" anchorCtr="0"/>
            <a:p>
              <a:pPr lvl="0" eaLnBrk="1" hangingPunct="1"/>
              <a:endParaRPr dirty="0">
                <a:latin typeface="Times New Roman" panose="02020603050405020304" pitchFamily="18" charset="0"/>
              </a:endParaRPr>
            </a:p>
          </p:txBody>
        </p:sp>
        <p:sp>
          <p:nvSpPr>
            <p:cNvPr id="2088" name="Oval 39"/>
            <p:cNvSpPr/>
            <p:nvPr/>
          </p:nvSpPr>
          <p:spPr>
            <a:xfrm>
              <a:off x="5241" y="3137"/>
              <a:ext cx="127" cy="127"/>
            </a:xfrm>
            <a:prstGeom prst="ellipse">
              <a:avLst/>
            </a:prstGeom>
            <a:solidFill>
              <a:schemeClr val="folHlink"/>
            </a:solidFill>
            <a:ln w="9525">
              <a:noFill/>
            </a:ln>
          </p:spPr>
          <p:txBody>
            <a:bodyPr wrap="none" anchor="ctr" anchorCtr="0"/>
            <a:p>
              <a:pPr lvl="0" eaLnBrk="1" hangingPunct="1"/>
              <a:endParaRPr dirty="0">
                <a:latin typeface="Times New Roman" panose="02020603050405020304" pitchFamily="18" charset="0"/>
              </a:endParaRPr>
            </a:p>
          </p:txBody>
        </p:sp>
      </p:grpSp>
      <p:sp>
        <p:nvSpPr>
          <p:cNvPr id="2052" name="Line 40"/>
          <p:cNvSpPr/>
          <p:nvPr/>
        </p:nvSpPr>
        <p:spPr>
          <a:xfrm>
            <a:off x="304800" y="2819400"/>
            <a:ext cx="8229600" cy="0"/>
          </a:xfrm>
          <a:prstGeom prst="line">
            <a:avLst/>
          </a:prstGeom>
          <a:ln w="6350" cap="flat" cmpd="sng">
            <a:solidFill>
              <a:schemeClr val="tx1"/>
            </a:solidFill>
            <a:prstDash val="solid"/>
            <a:headEnd type="none" w="med" len="med"/>
            <a:tailEnd type="none" w="med" len="med"/>
          </a:ln>
        </p:spPr>
      </p:sp>
      <p:sp>
        <p:nvSpPr>
          <p:cNvPr id="11267" name="Rectangle 3"/>
          <p:cNvSpPr>
            <a:spLocks noGrp="1" noChangeArrowheads="1"/>
          </p:cNvSpPr>
          <p:nvPr>
            <p:ph type="ctrTitle" hasCustomPrompt="1"/>
          </p:nvPr>
        </p:nvSpPr>
        <p:spPr>
          <a:xfrm>
            <a:off x="315913" y="466725"/>
            <a:ext cx="6781800" cy="2133600"/>
          </a:xfrm>
        </p:spPr>
        <p:txBody>
          <a:bodyPr/>
          <a:lstStyle>
            <a:lvl1pPr algn="r">
              <a:defRPr sz="4800"/>
            </a:lvl1pPr>
          </a:lstStyle>
          <a:p>
            <a:pPr lvl="0"/>
            <a:r>
              <a:rPr lang="tr-TR" altLang="en-US" noProof="0"/>
              <a:t>Asıl başlık stili için tıklatın</a:t>
            </a:r>
            <a:endParaRPr lang="tr-TR" altLang="en-US" noProof="0"/>
          </a:p>
        </p:txBody>
      </p:sp>
      <p:sp>
        <p:nvSpPr>
          <p:cNvPr id="11268" name="Rectangle 4"/>
          <p:cNvSpPr>
            <a:spLocks noGrp="1" noChangeArrowheads="1"/>
          </p:cNvSpPr>
          <p:nvPr>
            <p:ph type="subTitle" idx="1" hasCustomPrompt="1"/>
          </p:nvPr>
        </p:nvSpPr>
        <p:spPr>
          <a:xfrm>
            <a:off x="849313" y="3049588"/>
            <a:ext cx="6248400" cy="2362200"/>
          </a:xfrm>
        </p:spPr>
        <p:txBody>
          <a:bodyPr/>
          <a:lstStyle>
            <a:lvl1pPr marL="0" indent="0" algn="r">
              <a:buFont typeface="Wingdings" panose="05000000000000000000" pitchFamily="2" charset="2"/>
              <a:buNone/>
              <a:defRPr sz="3200"/>
            </a:lvl1pPr>
          </a:lstStyle>
          <a:p>
            <a:pPr lvl="0"/>
            <a:r>
              <a:rPr lang="tr-TR" altLang="en-US" noProof="0"/>
              <a:t>Asıl alt başlık stilini düzenlemek için tıklatın</a:t>
            </a:r>
            <a:endParaRPr lang="tr-TR" altLang="en-US" noProof="0"/>
          </a:p>
        </p:txBody>
      </p:sp>
      <p:sp>
        <p:nvSpPr>
          <p:cNvPr id="74" name="Rectangle 5"/>
          <p:cNvSpPr>
            <a:spLocks noGrp="1" noChangeArrowheads="1"/>
          </p:cNvSpPr>
          <p:nvPr>
            <p:ph type="dt" sz="half" idx="2"/>
          </p:nvPr>
        </p:nvSpPr>
        <p:spPr bwMode="auto">
          <a:xfrm>
            <a:off x="457200" y="6248400"/>
            <a:ext cx="2133600" cy="457200"/>
          </a:xfrm>
          <a:prstGeom prst="rect">
            <a:avLst/>
          </a:prstGeom>
          <a:noFill/>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tr-TR" alt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75" name="Rectangle 6"/>
          <p:cNvSpPr>
            <a:spLocks noGrp="1" noChangeArrowheads="1"/>
          </p:cNvSpPr>
          <p:nvPr>
            <p:ph type="ftr" sz="quarter" idx="3"/>
          </p:nvPr>
        </p:nvSpPr>
        <p:spPr bwMode="auto">
          <a:xfrm>
            <a:off x="3124200" y="6248400"/>
            <a:ext cx="2895600" cy="457200"/>
          </a:xfrm>
          <a:prstGeom prst="rect">
            <a:avLst/>
          </a:prstGeom>
          <a:noFill/>
        </p:spPr>
        <p:txBody>
          <a:bodyPr vert="horz" wrap="square" lIns="91440" tIns="45720" rIns="91440" bIns="45720" numCol="1" anchor="t" anchorCtr="0" compatLnSpc="1"/>
          <a:p>
            <a:pPr algn="ctr" eaLnBrk="1" hangingPunct="1"/>
            <a:endParaRPr lang="tr-TR" altLang="en-US" dirty="0">
              <a:latin typeface="Arial" panose="020B0604020202020204" pitchFamily="34" charset="0"/>
              <a:ea typeface="Arial" panose="020B0604020202020204" pitchFamily="34" charset="0"/>
            </a:endParaRPr>
          </a:p>
        </p:txBody>
      </p:sp>
      <p:sp>
        <p:nvSpPr>
          <p:cNvPr id="76" name="Rectangle 7"/>
          <p:cNvSpPr>
            <a:spLocks noGrp="1" noChangeArrowheads="1"/>
          </p:cNvSpPr>
          <p:nvPr>
            <p:ph type="sldNum" sz="quarter" idx="4"/>
          </p:nvPr>
        </p:nvSpPr>
        <p:spPr bwMode="auto">
          <a:xfrm>
            <a:off x="6553200" y="6248400"/>
            <a:ext cx="2133600" cy="457200"/>
          </a:xfrm>
          <a:prstGeom prst="rect">
            <a:avLst/>
          </a:prstGeom>
          <a:noFill/>
        </p:spPr>
        <p:txBody>
          <a:bodyPr vert="horz" wrap="square" lIns="91440" tIns="45720" rIns="91440" bIns="45720" numCol="1" anchor="t" anchorCtr="0" compatLnSpc="1"/>
          <a:p>
            <a:pPr algn="r" eaLnBrk="1" hangingPunct="1"/>
            <a:fld id="{9A0DB2DC-4C9A-4742-B13C-FB6460FD3503}" type="slidenum">
              <a:rPr lang="tr-TR" altLang="en-US" dirty="0">
                <a:latin typeface="Arial" panose="020B0604020202020204" pitchFamily="34" charset="0"/>
                <a:cs typeface="Arial" panose="020B0604020202020204" pitchFamily="34" charset="0"/>
              </a:rPr>
            </a:fld>
            <a:endParaRPr lang="tr-TR" altLang="en-US" dirty="0">
              <a:latin typeface="Arial" panose="020B0604020202020204" pitchFamily="34" charset="0"/>
              <a:ea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p:cNvSpPr>
            <a:spLocks noGrp="1"/>
          </p:cNvSpPr>
          <p:nvPr>
            <p:ph type="title" hasCustomPrompt="1"/>
          </p:nvPr>
        </p:nvSpPr>
        <p:spPr/>
        <p:txBody>
          <a:bodyPr/>
          <a:lstStyle/>
          <a:p>
            <a:r>
              <a:rPr lang="tr-TR"/>
              <a:t>Asıl başlık stilini düzenlemek için tıklayın</a:t>
            </a:r>
            <a:endParaRPr lang="tr-TR"/>
          </a:p>
        </p:txBody>
      </p:sp>
      <p:sp>
        <p:nvSpPr>
          <p:cNvPr id="3" name="Dikey Metin Yer Tutucusu 2"/>
          <p:cNvSpPr>
            <a:spLocks noGrp="1"/>
          </p:cNvSpPr>
          <p:nvPr>
            <p:ph type="body" orient="vert" idx="1" hasCustomPrompt="1"/>
          </p:nvPr>
        </p:nvSpPr>
        <p:spPr/>
        <p:txBody>
          <a:bodyPr vert="eaVert"/>
          <a:lstStyle/>
          <a:p>
            <a:pPr lvl="0"/>
            <a:r>
              <a:rPr lang="tr-TR"/>
              <a:t>Asıl metin stillerini düzenlemek için tıklayın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tr-TR"/>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tr-TR" alt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lvl="0" eaLnBrk="1" hangingPunct="1"/>
            <a:endParaRPr lang="tr-TR" altLang="en-US" sz="1000" dirty="0">
              <a:latin typeface="Arial" panose="020B0604020202020204" pitchFamily="34" charset="0"/>
              <a:ea typeface="Arial" panose="020B0604020202020204" pitchFamily="34" charset="0"/>
            </a:endParaRPr>
          </a:p>
        </p:txBody>
      </p:sp>
      <p:sp>
        <p:nvSpPr>
          <p:cNvPr id="6" name="Slide Number Placeholder 5"/>
          <p:cNvSpPr>
            <a:spLocks noGrp="1"/>
          </p:cNvSpPr>
          <p:nvPr>
            <p:ph type="sldNum" sz="quarter" idx="12"/>
          </p:nvPr>
        </p:nvSpPr>
        <p:spPr/>
        <p:txBody>
          <a:bodyPr/>
          <a:p>
            <a:pPr lvl="0" eaLnBrk="1" hangingPunct="1"/>
            <a:fld id="{9A0DB2DC-4C9A-4742-B13C-FB6460FD3503}" type="slidenum">
              <a:rPr lang="tr-TR" altLang="en-US" dirty="0">
                <a:cs typeface="Arial" panose="020B0604020202020204" pitchFamily="34" charset="0"/>
              </a:rPr>
            </a:fld>
            <a:endParaRPr lang="tr-TR" altLang="en-US" dirty="0">
              <a:latin typeface="Times New Roman" panose="02020603050405020304" pitchFamily="18" charset="0"/>
              <a:cs typeface="Arial" panose="020B0604020202020204" pitchFamily="34" charset="0"/>
            </a:endParaRPr>
          </a:p>
        </p:txBody>
      </p:sp>
    </p:spTree>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hasCustomPrompt="1"/>
          </p:nvPr>
        </p:nvSpPr>
        <p:spPr>
          <a:xfrm>
            <a:off x="6629400" y="122238"/>
            <a:ext cx="2057400" cy="6008687"/>
          </a:xfrm>
        </p:spPr>
        <p:txBody>
          <a:bodyPr vert="eaVert"/>
          <a:lstStyle/>
          <a:p>
            <a:r>
              <a:rPr lang="tr-TR"/>
              <a:t>Asıl başlık stilini düzenlemek için tıklayın</a:t>
            </a:r>
            <a:endParaRPr lang="tr-TR"/>
          </a:p>
        </p:txBody>
      </p:sp>
      <p:sp>
        <p:nvSpPr>
          <p:cNvPr id="3" name="Dikey Metin Yer Tutucusu 2"/>
          <p:cNvSpPr>
            <a:spLocks noGrp="1"/>
          </p:cNvSpPr>
          <p:nvPr>
            <p:ph type="body" orient="vert" idx="1" hasCustomPrompt="1"/>
          </p:nvPr>
        </p:nvSpPr>
        <p:spPr>
          <a:xfrm>
            <a:off x="457200" y="122238"/>
            <a:ext cx="6019800" cy="6008687"/>
          </a:xfrm>
        </p:spPr>
        <p:txBody>
          <a:bodyPr vert="eaVert"/>
          <a:lstStyle/>
          <a:p>
            <a:pPr lvl="0"/>
            <a:r>
              <a:rPr lang="tr-TR"/>
              <a:t>Asıl metin stillerini düzenlemek için tıklayın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tr-TR"/>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tr-TR" alt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lvl="0" eaLnBrk="1" hangingPunct="1"/>
            <a:endParaRPr lang="tr-TR" altLang="en-US" sz="1000" dirty="0">
              <a:latin typeface="Arial" panose="020B0604020202020204" pitchFamily="34" charset="0"/>
              <a:ea typeface="Arial" panose="020B0604020202020204" pitchFamily="34" charset="0"/>
            </a:endParaRPr>
          </a:p>
        </p:txBody>
      </p:sp>
      <p:sp>
        <p:nvSpPr>
          <p:cNvPr id="6" name="Slide Number Placeholder 5"/>
          <p:cNvSpPr>
            <a:spLocks noGrp="1"/>
          </p:cNvSpPr>
          <p:nvPr>
            <p:ph type="sldNum" sz="quarter" idx="12"/>
          </p:nvPr>
        </p:nvSpPr>
        <p:spPr/>
        <p:txBody>
          <a:bodyPr/>
          <a:p>
            <a:pPr lvl="0" eaLnBrk="1" hangingPunct="1"/>
            <a:fld id="{9A0DB2DC-4C9A-4742-B13C-FB6460FD3503}" type="slidenum">
              <a:rPr lang="tr-TR" altLang="en-US" dirty="0">
                <a:cs typeface="Arial" panose="020B0604020202020204" pitchFamily="34" charset="0"/>
              </a:rPr>
            </a:fld>
            <a:endParaRPr lang="tr-TR" altLang="en-US" dirty="0">
              <a:latin typeface="Times New Roman" panose="02020603050405020304" pitchFamily="18" charset="0"/>
              <a:cs typeface="Arial" panose="020B0604020202020204" pitchFamily="34" charset="0"/>
            </a:endParaRPr>
          </a:p>
        </p:txBody>
      </p:sp>
    </p:spTree>
  </p:cSld>
  <p:clrMapOvr>
    <a:masterClrMapping/>
  </p:clrMapOvr>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tr-TR" alt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lvl="0" eaLnBrk="1" hangingPunct="1"/>
            <a:endParaRPr lang="tr-TR" altLang="en-US" sz="1000" dirty="0">
              <a:latin typeface="Arial" panose="020B0604020202020204" pitchFamily="34" charset="0"/>
              <a:ea typeface="Arial" panose="020B0604020202020204" pitchFamily="34" charset="0"/>
            </a:endParaRPr>
          </a:p>
        </p:txBody>
      </p:sp>
      <p:sp>
        <p:nvSpPr>
          <p:cNvPr id="6" name="Slide Number Placeholder 5"/>
          <p:cNvSpPr>
            <a:spLocks noGrp="1"/>
          </p:cNvSpPr>
          <p:nvPr>
            <p:ph type="sldNum" sz="quarter" idx="12"/>
          </p:nvPr>
        </p:nvSpPr>
        <p:spPr/>
        <p:txBody>
          <a:bodyPr/>
          <a:lstStyle/>
          <a:p>
            <a:pPr lvl="0" eaLnBrk="1" hangingPunct="1"/>
            <a:fld id="{9A0DB2DC-4C9A-4742-B13C-FB6460FD3503}" type="slidenum">
              <a:rPr lang="tr-TR" altLang="en-US" dirty="0">
                <a:cs typeface="Arial" panose="020B0604020202020204" pitchFamily="34" charset="0"/>
              </a:rPr>
            </a:fld>
            <a:endParaRPr lang="tr-TR" altLang="en-US" dirty="0">
              <a:latin typeface="Times New Roman" panose="02020603050405020304" pitchFamily="18" charset="0"/>
              <a:cs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hasCustomPrompt="1"/>
          </p:nvPr>
        </p:nvSpPr>
        <p:spPr/>
        <p:txBody>
          <a:bodyPr/>
          <a:lstStyle/>
          <a:p>
            <a:r>
              <a:rPr lang="tr-TR"/>
              <a:t>Asıl başlık stilini düzenlemek için tıklayın</a:t>
            </a:r>
            <a:endParaRPr lang="tr-TR"/>
          </a:p>
        </p:txBody>
      </p:sp>
      <p:sp>
        <p:nvSpPr>
          <p:cNvPr id="3" name="İçerik Yer Tutucusu 2"/>
          <p:cNvSpPr>
            <a:spLocks noGrp="1"/>
          </p:cNvSpPr>
          <p:nvPr>
            <p:ph idx="1" hasCustomPrompt="1"/>
          </p:nvPr>
        </p:nvSpPr>
        <p:spPr/>
        <p:txBody>
          <a:bodyPr/>
          <a:lstStyle/>
          <a:p>
            <a:pPr lvl="0"/>
            <a:r>
              <a:rPr lang="tr-TR"/>
              <a:t>Asıl metin stillerini düzenlemek için tıklayın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tr-TR"/>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tr-TR" alt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lvl="0" eaLnBrk="1" hangingPunct="1"/>
            <a:endParaRPr lang="tr-TR" altLang="en-US" sz="1000" dirty="0">
              <a:latin typeface="Arial" panose="020B0604020202020204" pitchFamily="34" charset="0"/>
              <a:ea typeface="Arial" panose="020B0604020202020204" pitchFamily="34" charset="0"/>
            </a:endParaRPr>
          </a:p>
        </p:txBody>
      </p:sp>
      <p:sp>
        <p:nvSpPr>
          <p:cNvPr id="6" name="Slide Number Placeholder 5"/>
          <p:cNvSpPr>
            <a:spLocks noGrp="1"/>
          </p:cNvSpPr>
          <p:nvPr>
            <p:ph type="sldNum" sz="quarter" idx="12"/>
          </p:nvPr>
        </p:nvSpPr>
        <p:spPr/>
        <p:txBody>
          <a:bodyPr/>
          <a:p>
            <a:pPr lvl="0" eaLnBrk="1" hangingPunct="1"/>
            <a:fld id="{9A0DB2DC-4C9A-4742-B13C-FB6460FD3503}" type="slidenum">
              <a:rPr lang="tr-TR" altLang="en-US" dirty="0">
                <a:cs typeface="Arial" panose="020B0604020202020204" pitchFamily="34" charset="0"/>
              </a:rPr>
            </a:fld>
            <a:endParaRPr lang="tr-TR" altLang="en-US" dirty="0">
              <a:latin typeface="Times New Roman" panose="02020603050405020304" pitchFamily="18" charset="0"/>
              <a:cs typeface="Arial" panose="020B0604020202020204" pitchFamily="34" charset="0"/>
            </a:endParaRPr>
          </a:p>
        </p:txBody>
      </p:sp>
    </p:spTree>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hasCustomPrompt="1"/>
          </p:nvPr>
        </p:nvSpPr>
        <p:spPr>
          <a:xfrm>
            <a:off x="623888" y="1709738"/>
            <a:ext cx="7886700" cy="2852737"/>
          </a:xfrm>
        </p:spPr>
        <p:txBody>
          <a:bodyPr/>
          <a:lstStyle>
            <a:lvl1pPr>
              <a:defRPr sz="6000"/>
            </a:lvl1pPr>
          </a:lstStyle>
          <a:p>
            <a:r>
              <a:rPr lang="tr-TR"/>
              <a:t>Asıl başlık stilini düzenlemek için tıklayın</a:t>
            </a:r>
            <a:endParaRPr lang="tr-TR"/>
          </a:p>
        </p:txBody>
      </p:sp>
      <p:sp>
        <p:nvSpPr>
          <p:cNvPr id="3" name="Metin Yer Tutucusu 2"/>
          <p:cNvSpPr>
            <a:spLocks noGrp="1"/>
          </p:cNvSpPr>
          <p:nvPr>
            <p:ph type="body" idx="1" hasCustomPrompt="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tr-TR"/>
              <a:t>Asıl metin stillerini düzenlemek için tıklayın</a:t>
            </a:r>
            <a:endParaRPr lang="tr-TR"/>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tr-TR" alt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lvl="0" eaLnBrk="1" hangingPunct="1"/>
            <a:endParaRPr lang="tr-TR" altLang="en-US" sz="1000" dirty="0">
              <a:latin typeface="Arial" panose="020B0604020202020204" pitchFamily="34" charset="0"/>
              <a:ea typeface="Arial" panose="020B0604020202020204" pitchFamily="34" charset="0"/>
            </a:endParaRPr>
          </a:p>
        </p:txBody>
      </p:sp>
      <p:sp>
        <p:nvSpPr>
          <p:cNvPr id="6" name="Slide Number Placeholder 5"/>
          <p:cNvSpPr>
            <a:spLocks noGrp="1"/>
          </p:cNvSpPr>
          <p:nvPr>
            <p:ph type="sldNum" sz="quarter" idx="12"/>
          </p:nvPr>
        </p:nvSpPr>
        <p:spPr/>
        <p:txBody>
          <a:bodyPr/>
          <a:p>
            <a:pPr lvl="0" eaLnBrk="1" hangingPunct="1"/>
            <a:fld id="{9A0DB2DC-4C9A-4742-B13C-FB6460FD3503}" type="slidenum">
              <a:rPr lang="tr-TR" altLang="en-US" dirty="0">
                <a:cs typeface="Arial" panose="020B0604020202020204" pitchFamily="34" charset="0"/>
              </a:rPr>
            </a:fld>
            <a:endParaRPr lang="tr-TR" altLang="en-US" dirty="0">
              <a:latin typeface="Times New Roman" panose="02020603050405020304" pitchFamily="18" charset="0"/>
              <a:cs typeface="Arial" panose="020B0604020202020204" pitchFamily="34" charset="0"/>
            </a:endParaRPr>
          </a:p>
        </p:txBody>
      </p:sp>
    </p:spTree>
  </p:cSld>
  <p:clrMapOvr>
    <a:masterClrMapping/>
  </p:clrMapOvr>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hasCustomPrompt="1"/>
          </p:nvPr>
        </p:nvSpPr>
        <p:spPr/>
        <p:txBody>
          <a:bodyPr/>
          <a:lstStyle/>
          <a:p>
            <a:r>
              <a:rPr lang="tr-TR"/>
              <a:t>Asıl başlık stilini düzenlemek için tıklayın</a:t>
            </a:r>
            <a:endParaRPr lang="tr-TR"/>
          </a:p>
        </p:txBody>
      </p:sp>
      <p:sp>
        <p:nvSpPr>
          <p:cNvPr id="3" name="İçerik Yer Tutucusu 2"/>
          <p:cNvSpPr>
            <a:spLocks noGrp="1"/>
          </p:cNvSpPr>
          <p:nvPr>
            <p:ph sz="half" idx="1" hasCustomPrompt="1"/>
          </p:nvPr>
        </p:nvSpPr>
        <p:spPr>
          <a:xfrm>
            <a:off x="457200" y="1719263"/>
            <a:ext cx="4038600" cy="4411662"/>
          </a:xfrm>
        </p:spPr>
        <p:txBody>
          <a:bodyPr/>
          <a:lstStyle/>
          <a:p>
            <a:pPr lvl="0"/>
            <a:r>
              <a:rPr lang="tr-TR"/>
              <a:t>Asıl metin stillerini düzenlemek için tıklayın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tr-TR"/>
          </a:p>
        </p:txBody>
      </p:sp>
      <p:sp>
        <p:nvSpPr>
          <p:cNvPr id="4" name="İçerik Yer Tutucusu 3"/>
          <p:cNvSpPr>
            <a:spLocks noGrp="1"/>
          </p:cNvSpPr>
          <p:nvPr>
            <p:ph sz="half" idx="2" hasCustomPrompt="1"/>
          </p:nvPr>
        </p:nvSpPr>
        <p:spPr>
          <a:xfrm>
            <a:off x="4648200" y="1719263"/>
            <a:ext cx="4038600" cy="4411662"/>
          </a:xfrm>
        </p:spPr>
        <p:txBody>
          <a:bodyPr/>
          <a:lstStyle/>
          <a:p>
            <a:pPr lvl="0"/>
            <a:r>
              <a:rPr lang="tr-TR"/>
              <a:t>Asıl metin stillerini düzenlemek için tıklayın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tr-TR"/>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tr-TR" alt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lvl="0" eaLnBrk="1" hangingPunct="1"/>
            <a:endParaRPr lang="tr-TR" altLang="en-US" sz="1000" dirty="0">
              <a:latin typeface="Arial" panose="020B0604020202020204" pitchFamily="34" charset="0"/>
              <a:ea typeface="Arial" panose="020B0604020202020204" pitchFamily="34" charset="0"/>
            </a:endParaRPr>
          </a:p>
        </p:txBody>
      </p:sp>
      <p:sp>
        <p:nvSpPr>
          <p:cNvPr id="7" name="Slide Number Placeholder 6"/>
          <p:cNvSpPr>
            <a:spLocks noGrp="1"/>
          </p:cNvSpPr>
          <p:nvPr>
            <p:ph type="sldNum" sz="quarter" idx="12"/>
          </p:nvPr>
        </p:nvSpPr>
        <p:spPr/>
        <p:txBody>
          <a:bodyPr/>
          <a:p>
            <a:pPr lvl="0" eaLnBrk="1" hangingPunct="1"/>
            <a:fld id="{9A0DB2DC-4C9A-4742-B13C-FB6460FD3503}" type="slidenum">
              <a:rPr lang="tr-TR" altLang="en-US" dirty="0">
                <a:cs typeface="Arial" panose="020B0604020202020204" pitchFamily="34" charset="0"/>
              </a:rPr>
            </a:fld>
            <a:endParaRPr lang="tr-TR" altLang="en-US" dirty="0">
              <a:latin typeface="Times New Roman" panose="02020603050405020304" pitchFamily="18" charset="0"/>
              <a:cs typeface="Arial" panose="020B0604020202020204" pitchFamily="34" charset="0"/>
            </a:endParaRPr>
          </a:p>
        </p:txBody>
      </p:sp>
    </p:spTree>
  </p:cSld>
  <p:clrMapOvr>
    <a:masterClrMapping/>
  </p:clrMapOvr>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hasCustomPrompt="1"/>
          </p:nvPr>
        </p:nvSpPr>
        <p:spPr>
          <a:xfrm>
            <a:off x="630238" y="365125"/>
            <a:ext cx="7886700" cy="1325563"/>
          </a:xfrm>
        </p:spPr>
        <p:txBody>
          <a:bodyPr/>
          <a:lstStyle/>
          <a:p>
            <a:r>
              <a:rPr lang="tr-TR"/>
              <a:t>Asıl başlık stilini düzenlemek için tıklayın</a:t>
            </a:r>
            <a:endParaRPr lang="tr-TR"/>
          </a:p>
        </p:txBody>
      </p:sp>
      <p:sp>
        <p:nvSpPr>
          <p:cNvPr id="3" name="Metin Yer Tutucusu 2"/>
          <p:cNvSpPr>
            <a:spLocks noGrp="1"/>
          </p:cNvSpPr>
          <p:nvPr>
            <p:ph type="body" idx="1" hasCustomPrompt="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endParaRPr lang="tr-TR"/>
          </a:p>
        </p:txBody>
      </p:sp>
      <p:sp>
        <p:nvSpPr>
          <p:cNvPr id="4" name="İçerik Yer Tutucusu 3"/>
          <p:cNvSpPr>
            <a:spLocks noGrp="1"/>
          </p:cNvSpPr>
          <p:nvPr>
            <p:ph sz="half" idx="2" hasCustomPrompt="1"/>
          </p:nvPr>
        </p:nvSpPr>
        <p:spPr>
          <a:xfrm>
            <a:off x="630238" y="2505075"/>
            <a:ext cx="3868737" cy="3684588"/>
          </a:xfrm>
        </p:spPr>
        <p:txBody>
          <a:bodyPr/>
          <a:lstStyle/>
          <a:p>
            <a:pPr lvl="0"/>
            <a:r>
              <a:rPr lang="tr-TR"/>
              <a:t>Asıl metin stillerini düzenlemek için tıklayın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tr-TR"/>
          </a:p>
        </p:txBody>
      </p:sp>
      <p:sp>
        <p:nvSpPr>
          <p:cNvPr id="5" name="Metin Yer Tutucusu 4"/>
          <p:cNvSpPr>
            <a:spLocks noGrp="1"/>
          </p:cNvSpPr>
          <p:nvPr>
            <p:ph type="body" sz="quarter" idx="3" hasCustomPrompt="1"/>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endParaRPr lang="tr-TR"/>
          </a:p>
        </p:txBody>
      </p:sp>
      <p:sp>
        <p:nvSpPr>
          <p:cNvPr id="6" name="İçerik Yer Tutucusu 5"/>
          <p:cNvSpPr>
            <a:spLocks noGrp="1"/>
          </p:cNvSpPr>
          <p:nvPr>
            <p:ph sz="quarter" idx="4" hasCustomPrompt="1"/>
          </p:nvPr>
        </p:nvSpPr>
        <p:spPr>
          <a:xfrm>
            <a:off x="4629150" y="2505075"/>
            <a:ext cx="3887788" cy="3684588"/>
          </a:xfrm>
        </p:spPr>
        <p:txBody>
          <a:bodyPr/>
          <a:lstStyle/>
          <a:p>
            <a:pPr lvl="0"/>
            <a:r>
              <a:rPr lang="tr-TR"/>
              <a:t>Asıl metin stillerini düzenlemek için tıklayın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tr-TR"/>
          </a:p>
        </p:txBody>
      </p:sp>
      <p:sp>
        <p:nvSpPr>
          <p:cNvPr id="7" name="Date Placeholder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tr-TR" alt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8" name="Footer Placeholder 7"/>
          <p:cNvSpPr>
            <a:spLocks noGrp="1"/>
          </p:cNvSpPr>
          <p:nvPr>
            <p:ph type="ftr" sz="quarter" idx="11"/>
          </p:nvPr>
        </p:nvSpPr>
        <p:spPr/>
        <p:txBody>
          <a:bodyPr/>
          <a:p>
            <a:pPr lvl="0" eaLnBrk="1" hangingPunct="1"/>
            <a:endParaRPr lang="tr-TR" altLang="en-US" sz="1000" dirty="0">
              <a:latin typeface="Arial" panose="020B0604020202020204" pitchFamily="34" charset="0"/>
              <a:ea typeface="Arial" panose="020B0604020202020204" pitchFamily="34" charset="0"/>
            </a:endParaRPr>
          </a:p>
        </p:txBody>
      </p:sp>
      <p:sp>
        <p:nvSpPr>
          <p:cNvPr id="9" name="Slide Number Placeholder 8"/>
          <p:cNvSpPr>
            <a:spLocks noGrp="1"/>
          </p:cNvSpPr>
          <p:nvPr>
            <p:ph type="sldNum" sz="quarter" idx="12"/>
          </p:nvPr>
        </p:nvSpPr>
        <p:spPr/>
        <p:txBody>
          <a:bodyPr/>
          <a:p>
            <a:pPr lvl="0" eaLnBrk="1" hangingPunct="1"/>
            <a:fld id="{9A0DB2DC-4C9A-4742-B13C-FB6460FD3503}" type="slidenum">
              <a:rPr lang="tr-TR" altLang="en-US" dirty="0">
                <a:cs typeface="Arial" panose="020B0604020202020204" pitchFamily="34" charset="0"/>
              </a:rPr>
            </a:fld>
            <a:endParaRPr lang="tr-TR" altLang="en-US" dirty="0">
              <a:latin typeface="Times New Roman" panose="02020603050405020304" pitchFamily="18" charset="0"/>
              <a:cs typeface="Arial" panose="020B0604020202020204" pitchFamily="34" charset="0"/>
            </a:endParaRPr>
          </a:p>
        </p:txBody>
      </p:sp>
    </p:spTree>
  </p:cSld>
  <p:clrMapOvr>
    <a:masterClrMapping/>
  </p:clrMapOvr>
  <p:hf sldNum="0"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hasCustomPrompt="1"/>
          </p:nvPr>
        </p:nvSpPr>
        <p:spPr/>
        <p:txBody>
          <a:bodyPr/>
          <a:lstStyle/>
          <a:p>
            <a:r>
              <a:rPr lang="tr-TR"/>
              <a:t>Asıl başlık stilini düzenlemek için tıklayın</a:t>
            </a:r>
            <a:endParaRPr lang="tr-TR"/>
          </a:p>
        </p:txBody>
      </p:sp>
      <p:sp>
        <p:nvSpPr>
          <p:cNvPr id="3" name="Date Placeholder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tr-TR" alt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4" name="Footer Placeholder 3"/>
          <p:cNvSpPr>
            <a:spLocks noGrp="1"/>
          </p:cNvSpPr>
          <p:nvPr>
            <p:ph type="ftr" sz="quarter" idx="11"/>
          </p:nvPr>
        </p:nvSpPr>
        <p:spPr/>
        <p:txBody>
          <a:bodyPr/>
          <a:p>
            <a:pPr lvl="0" eaLnBrk="1" hangingPunct="1"/>
            <a:endParaRPr lang="tr-TR" altLang="en-US" sz="1000" dirty="0">
              <a:latin typeface="Arial" panose="020B0604020202020204" pitchFamily="34" charset="0"/>
              <a:ea typeface="Arial" panose="020B0604020202020204" pitchFamily="34" charset="0"/>
            </a:endParaRPr>
          </a:p>
        </p:txBody>
      </p:sp>
      <p:sp>
        <p:nvSpPr>
          <p:cNvPr id="5" name="Slide Number Placeholder 4"/>
          <p:cNvSpPr>
            <a:spLocks noGrp="1"/>
          </p:cNvSpPr>
          <p:nvPr>
            <p:ph type="sldNum" sz="quarter" idx="12"/>
          </p:nvPr>
        </p:nvSpPr>
        <p:spPr/>
        <p:txBody>
          <a:bodyPr/>
          <a:p>
            <a:pPr lvl="0" eaLnBrk="1" hangingPunct="1"/>
            <a:fld id="{9A0DB2DC-4C9A-4742-B13C-FB6460FD3503}" type="slidenum">
              <a:rPr lang="tr-TR" altLang="en-US" dirty="0">
                <a:cs typeface="Arial" panose="020B0604020202020204" pitchFamily="34" charset="0"/>
              </a:rPr>
            </a:fld>
            <a:endParaRPr lang="tr-TR" altLang="en-US" dirty="0">
              <a:latin typeface="Times New Roman" panose="02020603050405020304" pitchFamily="18" charset="0"/>
              <a:cs typeface="Arial" panose="020B0604020202020204" pitchFamily="34" charset="0"/>
            </a:endParaRPr>
          </a:p>
        </p:txBody>
      </p:sp>
    </p:spTree>
  </p:cSld>
  <p:clrMapOvr>
    <a:masterClrMapping/>
  </p:clrMapOvr>
  <p:hf sldNum="0"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tr-TR" alt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3" name="Footer Placeholder 2"/>
          <p:cNvSpPr>
            <a:spLocks noGrp="1"/>
          </p:cNvSpPr>
          <p:nvPr>
            <p:ph type="ftr" sz="quarter" idx="11"/>
          </p:nvPr>
        </p:nvSpPr>
        <p:spPr/>
        <p:txBody>
          <a:bodyPr/>
          <a:p>
            <a:pPr lvl="0" eaLnBrk="1" hangingPunct="1"/>
            <a:endParaRPr lang="tr-TR" altLang="en-US" sz="1000" dirty="0">
              <a:latin typeface="Arial" panose="020B0604020202020204" pitchFamily="34" charset="0"/>
              <a:ea typeface="Arial" panose="020B0604020202020204" pitchFamily="34" charset="0"/>
            </a:endParaRPr>
          </a:p>
        </p:txBody>
      </p:sp>
      <p:sp>
        <p:nvSpPr>
          <p:cNvPr id="4" name="Slide Number Placeholder 3"/>
          <p:cNvSpPr>
            <a:spLocks noGrp="1"/>
          </p:cNvSpPr>
          <p:nvPr>
            <p:ph type="sldNum" sz="quarter" idx="12"/>
          </p:nvPr>
        </p:nvSpPr>
        <p:spPr/>
        <p:txBody>
          <a:bodyPr/>
          <a:p>
            <a:pPr lvl="0" eaLnBrk="1" hangingPunct="1"/>
            <a:fld id="{9A0DB2DC-4C9A-4742-B13C-FB6460FD3503}" type="slidenum">
              <a:rPr lang="tr-TR" altLang="en-US" dirty="0">
                <a:cs typeface="Arial" panose="020B0604020202020204" pitchFamily="34" charset="0"/>
              </a:rPr>
            </a:fld>
            <a:endParaRPr lang="tr-TR" altLang="en-US" dirty="0">
              <a:latin typeface="Times New Roman" panose="02020603050405020304" pitchFamily="18" charset="0"/>
              <a:cs typeface="Arial" panose="020B0604020202020204" pitchFamily="34" charset="0"/>
            </a:endParaRPr>
          </a:p>
        </p:txBody>
      </p:sp>
    </p:spTree>
  </p:cSld>
  <p:clrMapOvr>
    <a:masterClrMapping/>
  </p:clrMapOvr>
  <p:hf sldNum="0"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hasCustomPrompt="1"/>
          </p:nvPr>
        </p:nvSpPr>
        <p:spPr>
          <a:xfrm>
            <a:off x="630238" y="457200"/>
            <a:ext cx="2949575" cy="1600200"/>
          </a:xfrm>
        </p:spPr>
        <p:txBody>
          <a:bodyPr/>
          <a:lstStyle>
            <a:lvl1pPr>
              <a:defRPr sz="3200"/>
            </a:lvl1pPr>
          </a:lstStyle>
          <a:p>
            <a:r>
              <a:rPr lang="tr-TR"/>
              <a:t>Asıl başlık stilini düzenlemek için tıklayın</a:t>
            </a:r>
            <a:endParaRPr lang="tr-TR"/>
          </a:p>
        </p:txBody>
      </p:sp>
      <p:sp>
        <p:nvSpPr>
          <p:cNvPr id="3" name="İçerik Yer Tutucusu 2"/>
          <p:cNvSpPr>
            <a:spLocks noGrp="1"/>
          </p:cNvSpPr>
          <p:nvPr>
            <p:ph idx="1" hasCustomPrompt="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tr-TR"/>
          </a:p>
        </p:txBody>
      </p:sp>
      <p:sp>
        <p:nvSpPr>
          <p:cNvPr id="4" name="Metin Yer Tutucusu 3"/>
          <p:cNvSpPr>
            <a:spLocks noGrp="1"/>
          </p:cNvSpPr>
          <p:nvPr>
            <p:ph type="body" sz="half" idx="2" hasCustomPrompt="1"/>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endParaRPr lang="tr-TR"/>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tr-TR" alt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lvl="0" eaLnBrk="1" hangingPunct="1"/>
            <a:endParaRPr lang="tr-TR" altLang="en-US" sz="1000" dirty="0">
              <a:latin typeface="Arial" panose="020B0604020202020204" pitchFamily="34" charset="0"/>
              <a:ea typeface="Arial" panose="020B0604020202020204" pitchFamily="34" charset="0"/>
            </a:endParaRPr>
          </a:p>
        </p:txBody>
      </p:sp>
      <p:sp>
        <p:nvSpPr>
          <p:cNvPr id="7" name="Slide Number Placeholder 6"/>
          <p:cNvSpPr>
            <a:spLocks noGrp="1"/>
          </p:cNvSpPr>
          <p:nvPr>
            <p:ph type="sldNum" sz="quarter" idx="12"/>
          </p:nvPr>
        </p:nvSpPr>
        <p:spPr/>
        <p:txBody>
          <a:bodyPr/>
          <a:p>
            <a:pPr lvl="0" eaLnBrk="1" hangingPunct="1"/>
            <a:fld id="{9A0DB2DC-4C9A-4742-B13C-FB6460FD3503}" type="slidenum">
              <a:rPr lang="tr-TR" altLang="en-US" dirty="0">
                <a:cs typeface="Arial" panose="020B0604020202020204" pitchFamily="34" charset="0"/>
              </a:rPr>
            </a:fld>
            <a:endParaRPr lang="tr-TR" altLang="en-US" dirty="0">
              <a:latin typeface="Times New Roman" panose="02020603050405020304" pitchFamily="18" charset="0"/>
              <a:cs typeface="Arial" panose="020B0604020202020204" pitchFamily="34" charset="0"/>
            </a:endParaRPr>
          </a:p>
        </p:txBody>
      </p:sp>
    </p:spTree>
  </p:cSld>
  <p:clrMapOvr>
    <a:masterClrMapping/>
  </p:clrMapOvr>
  <p:hf sldNum="0"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hasCustomPrompt="1"/>
          </p:nvPr>
        </p:nvSpPr>
        <p:spPr>
          <a:xfrm>
            <a:off x="630238" y="457200"/>
            <a:ext cx="2949575" cy="1600200"/>
          </a:xfrm>
        </p:spPr>
        <p:txBody>
          <a:bodyPr/>
          <a:lstStyle>
            <a:lvl1pPr>
              <a:defRPr sz="3200"/>
            </a:lvl1pPr>
          </a:lstStyle>
          <a:p>
            <a:r>
              <a:rPr lang="tr-TR"/>
              <a:t>Asıl başlık stilini düzenlemek için tıklayın</a:t>
            </a:r>
            <a:endParaRPr lang="tr-TR"/>
          </a:p>
        </p:txBody>
      </p:sp>
      <p:sp>
        <p:nvSpPr>
          <p:cNvPr id="3" name="Resim Yer Tutucusu 2"/>
          <p:cNvSpPr>
            <a:spLocks noGrp="1"/>
          </p:cNvSpPr>
          <p:nvPr>
            <p:ph type="pic" idx="1"/>
          </p:nvPr>
        </p:nvSpPr>
        <p:spPr>
          <a:xfrm>
            <a:off x="3887788" y="987425"/>
            <a:ext cx="462915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defRPr/>
            </a:pPr>
            <a:endParaRPr kumimoji="0" lang="tr-TR" sz="3200" b="0" i="0" u="none" strike="noStrike" kern="1200" cap="none" spc="0" normalizeH="0" baseline="0" noProof="0">
              <a:ln>
                <a:noFill/>
              </a:ln>
              <a:solidFill>
                <a:schemeClr val="tx1"/>
              </a:solidFill>
              <a:effectLst/>
              <a:uLnTx/>
              <a:uFillTx/>
              <a:latin typeface="+mn-lt"/>
              <a:ea typeface="+mn-ea"/>
              <a:cs typeface="+mn-cs"/>
            </a:endParaRPr>
          </a:p>
        </p:txBody>
      </p:sp>
      <p:sp>
        <p:nvSpPr>
          <p:cNvPr id="4" name="Metin Yer Tutucusu 3"/>
          <p:cNvSpPr>
            <a:spLocks noGrp="1"/>
          </p:cNvSpPr>
          <p:nvPr>
            <p:ph type="body" sz="half" idx="2" hasCustomPrompt="1"/>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endParaRPr lang="tr-TR"/>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tr-TR" alt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lvl="0" eaLnBrk="1" hangingPunct="1"/>
            <a:endParaRPr lang="tr-TR" altLang="en-US" sz="1000" dirty="0">
              <a:latin typeface="Arial" panose="020B0604020202020204" pitchFamily="34" charset="0"/>
              <a:ea typeface="Arial" panose="020B0604020202020204" pitchFamily="34" charset="0"/>
            </a:endParaRPr>
          </a:p>
        </p:txBody>
      </p:sp>
      <p:sp>
        <p:nvSpPr>
          <p:cNvPr id="7" name="Slide Number Placeholder 6"/>
          <p:cNvSpPr>
            <a:spLocks noGrp="1"/>
          </p:cNvSpPr>
          <p:nvPr>
            <p:ph type="sldNum" sz="quarter" idx="12"/>
          </p:nvPr>
        </p:nvSpPr>
        <p:spPr/>
        <p:txBody>
          <a:bodyPr/>
          <a:p>
            <a:pPr lvl="0" eaLnBrk="1" hangingPunct="1"/>
            <a:fld id="{9A0DB2DC-4C9A-4742-B13C-FB6460FD3503}" type="slidenum">
              <a:rPr lang="tr-TR" altLang="en-US" dirty="0">
                <a:cs typeface="Arial" panose="020B0604020202020204" pitchFamily="34" charset="0"/>
              </a:rPr>
            </a:fld>
            <a:endParaRPr lang="tr-TR" altLang="en-US" dirty="0">
              <a:latin typeface="Times New Roman" panose="02020603050405020304" pitchFamily="18" charset="0"/>
              <a:cs typeface="Arial" panose="020B0604020202020204" pitchFamily="34" charset="0"/>
            </a:endParaRPr>
          </a:p>
        </p:txBody>
      </p:sp>
    </p:spTree>
  </p:cSld>
  <p:clrMapOvr>
    <a:masterClrMapping/>
  </p:clrMapOvr>
  <p:hf sldNum="0" hd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Line 2"/>
          <p:cNvSpPr/>
          <p:nvPr/>
        </p:nvSpPr>
        <p:spPr>
          <a:xfrm>
            <a:off x="7962900" y="152400"/>
            <a:ext cx="0" cy="1524000"/>
          </a:xfrm>
          <a:prstGeom prst="line">
            <a:avLst/>
          </a:prstGeom>
          <a:ln w="9525" cap="flat" cmpd="sng">
            <a:solidFill>
              <a:schemeClr val="tx1"/>
            </a:solidFill>
            <a:prstDash val="solid"/>
            <a:headEnd type="none" w="med" len="med"/>
            <a:tailEnd type="none" w="med" len="med"/>
          </a:ln>
        </p:spPr>
      </p:sp>
      <p:sp>
        <p:nvSpPr>
          <p:cNvPr id="1027" name="Rectangle 3"/>
          <p:cNvSpPr>
            <a:spLocks noGrp="1"/>
          </p:cNvSpPr>
          <p:nvPr>
            <p:ph type="title"/>
          </p:nvPr>
        </p:nvSpPr>
        <p:spPr>
          <a:xfrm>
            <a:off x="457200" y="122238"/>
            <a:ext cx="7543800" cy="1295400"/>
          </a:xfrm>
          <a:prstGeom prst="rect">
            <a:avLst/>
          </a:prstGeom>
          <a:noFill/>
          <a:ln w="9525">
            <a:noFill/>
          </a:ln>
        </p:spPr>
        <p:txBody>
          <a:bodyPr anchor="b" anchorCtr="0"/>
          <a:p>
            <a:pPr lvl="0"/>
            <a:r>
              <a:rPr lang="tr-TR" altLang="en-US" dirty="0"/>
              <a:t>Asıl başlık stili için tıklatın</a:t>
            </a:r>
            <a:endParaRPr lang="tr-TR" altLang="en-US" dirty="0"/>
          </a:p>
        </p:txBody>
      </p:sp>
      <p:sp>
        <p:nvSpPr>
          <p:cNvPr id="1028" name="Rectangle 4"/>
          <p:cNvSpPr>
            <a:spLocks noGrp="1"/>
          </p:cNvSpPr>
          <p:nvPr>
            <p:ph type="body" idx="1"/>
          </p:nvPr>
        </p:nvSpPr>
        <p:spPr>
          <a:xfrm>
            <a:off x="457200" y="1719263"/>
            <a:ext cx="8229600" cy="4411662"/>
          </a:xfrm>
          <a:prstGeom prst="rect">
            <a:avLst/>
          </a:prstGeom>
          <a:noFill/>
          <a:ln w="9525">
            <a:noFill/>
          </a:ln>
        </p:spPr>
        <p:txBody>
          <a:bodyPr/>
          <a:p>
            <a:pPr lvl="0"/>
            <a:r>
              <a:rPr lang="tr-TR" altLang="en-US" dirty="0"/>
              <a:t>Asıl metin stillerini düzenlemek için tıklatın</a:t>
            </a:r>
            <a:endParaRPr lang="tr-TR" altLang="en-US" dirty="0"/>
          </a:p>
          <a:p>
            <a:pPr lvl="1"/>
            <a:r>
              <a:rPr lang="tr-TR" altLang="en-US" dirty="0"/>
              <a:t>İkinci düzey</a:t>
            </a:r>
            <a:endParaRPr lang="tr-TR" altLang="en-US" dirty="0"/>
          </a:p>
          <a:p>
            <a:pPr lvl="2"/>
            <a:r>
              <a:rPr lang="tr-TR" altLang="en-US" dirty="0"/>
              <a:t>Üçüncü düzey</a:t>
            </a:r>
            <a:endParaRPr lang="tr-TR" altLang="en-US" dirty="0"/>
          </a:p>
          <a:p>
            <a:pPr lvl="3"/>
            <a:r>
              <a:rPr lang="tr-TR" altLang="en-US" dirty="0"/>
              <a:t>Dördüncü düzey</a:t>
            </a:r>
            <a:endParaRPr lang="tr-TR" altLang="en-US" dirty="0"/>
          </a:p>
          <a:p>
            <a:pPr lvl="4"/>
            <a:r>
              <a:rPr lang="tr-TR" altLang="en-US" dirty="0"/>
              <a:t>Beşinci düzey</a:t>
            </a:r>
            <a:endParaRPr lang="tr-TR" altLang="en-US" dirty="0"/>
          </a:p>
        </p:txBody>
      </p:sp>
      <p:sp>
        <p:nvSpPr>
          <p:cNvPr id="10245" name="Rectangle 5"/>
          <p:cNvSpPr>
            <a:spLocks noGrp="1" noChangeArrowheads="1"/>
          </p:cNvSpPr>
          <p:nvPr>
            <p:ph type="dt" sz="half" idx="2"/>
          </p:nvPr>
        </p:nvSpPr>
        <p:spPr bwMode="auto">
          <a:xfrm>
            <a:off x="457200" y="6248400"/>
            <a:ext cx="2133600" cy="457200"/>
          </a:xfrm>
          <a:prstGeom prst="rect">
            <a:avLst/>
          </a:prstGeom>
          <a:noFill/>
          <a:ln>
            <a:noFill/>
          </a:ln>
          <a:effectLst/>
        </p:spPr>
        <p:txBody>
          <a:bodyPr vert="horz" wrap="square" lIns="91440" tIns="45720" rIns="91440" bIns="45720" numCol="1" anchor="t" anchorCtr="0" compatLnSpc="1"/>
          <a:lstStyle>
            <a:lvl1pPr>
              <a:defRPr sz="1000">
                <a:latin typeface="+mn-lt"/>
                <a:cs typeface="+mn-cs"/>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tr-TR" alt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10246" name="Rectangle 6"/>
          <p:cNvSpPr>
            <a:spLocks noGrp="1" noChangeArrowheads="1"/>
          </p:cNvSpPr>
          <p:nvPr>
            <p:ph type="ftr" sz="quarter" idx="3"/>
          </p:nvPr>
        </p:nvSpPr>
        <p:spPr bwMode="auto">
          <a:xfrm>
            <a:off x="3124200" y="6248400"/>
            <a:ext cx="2895600" cy="457200"/>
          </a:xfrm>
          <a:prstGeom prst="rect">
            <a:avLst/>
          </a:prstGeom>
          <a:noFill/>
          <a:ln>
            <a:noFill/>
          </a:ln>
          <a:effectLst/>
        </p:spPr>
        <p:txBody>
          <a:bodyPr vert="horz" wrap="square" lIns="91440" tIns="45720" rIns="91440" bIns="45720" numCol="1" anchor="t" anchorCtr="0" compatLnSpc="1"/>
          <a:lstStyle>
            <a:lvl1pPr algn="ctr">
              <a:defRPr sz="1000">
                <a:latin typeface="Arial" panose="020B0604020202020204" pitchFamily="34" charset="0"/>
              </a:defRPr>
            </a:lvl1pPr>
          </a:lstStyle>
          <a:p>
            <a:pPr lvl="0" eaLnBrk="1" hangingPunct="1"/>
            <a:endParaRPr lang="tr-TR" altLang="en-US" sz="1000" dirty="0">
              <a:latin typeface="Arial" panose="020B0604020202020204" pitchFamily="34" charset="0"/>
              <a:ea typeface="Arial" panose="020B0604020202020204" pitchFamily="34" charset="0"/>
            </a:endParaRPr>
          </a:p>
        </p:txBody>
      </p:sp>
      <p:sp>
        <p:nvSpPr>
          <p:cNvPr id="10247" name="Rectangle 7"/>
          <p:cNvSpPr>
            <a:spLocks noGrp="1" noChangeArrowheads="1"/>
          </p:cNvSpPr>
          <p:nvPr>
            <p:ph type="sldNum" sz="quarter" idx="4"/>
          </p:nvPr>
        </p:nvSpPr>
        <p:spPr bwMode="auto">
          <a:xfrm>
            <a:off x="6553200" y="6248400"/>
            <a:ext cx="2133600" cy="457200"/>
          </a:xfrm>
          <a:prstGeom prst="rect">
            <a:avLst/>
          </a:prstGeom>
          <a:noFill/>
          <a:ln>
            <a:noFill/>
          </a:ln>
          <a:effectLst/>
        </p:spPr>
        <p:txBody>
          <a:bodyPr vert="horz" wrap="square" lIns="91440" tIns="45720" rIns="91440" bIns="45720" numCol="1" anchor="t" anchorCtr="0" compatLnSpc="1"/>
          <a:lstStyle>
            <a:lvl1pPr algn="r">
              <a:defRPr sz="1000">
                <a:latin typeface="Arial" panose="020B0604020202020204" pitchFamily="34" charset="0"/>
              </a:defRPr>
            </a:lvl1pPr>
          </a:lstStyle>
          <a:p>
            <a:pPr lvl="0" eaLnBrk="1" hangingPunct="1"/>
            <a:fld id="{9A0DB2DC-4C9A-4742-B13C-FB6460FD3503}" type="slidenum">
              <a:rPr lang="tr-TR" altLang="en-US" dirty="0">
                <a:cs typeface="Arial" panose="020B0604020202020204" pitchFamily="34" charset="0"/>
              </a:rPr>
            </a:fld>
            <a:endParaRPr lang="tr-TR" altLang="en-US" dirty="0">
              <a:latin typeface="Times New Roman" panose="02020603050405020304" pitchFamily="18" charset="0"/>
              <a:cs typeface="Arial" panose="020B0604020202020204" pitchFamily="34" charset="0"/>
            </a:endParaRPr>
          </a:p>
        </p:txBody>
      </p:sp>
      <p:grpSp>
        <p:nvGrpSpPr>
          <p:cNvPr id="1032" name="Group 8"/>
          <p:cNvGrpSpPr/>
          <p:nvPr/>
        </p:nvGrpSpPr>
        <p:grpSpPr>
          <a:xfrm>
            <a:off x="8153400" y="152400"/>
            <a:ext cx="792163" cy="1295400"/>
            <a:chOff x="5136" y="960"/>
            <a:chExt cx="528" cy="864"/>
          </a:xfrm>
        </p:grpSpPr>
        <p:sp>
          <p:nvSpPr>
            <p:cNvPr id="1033" name="Oval 9"/>
            <p:cNvSpPr/>
            <p:nvPr/>
          </p:nvSpPr>
          <p:spPr>
            <a:xfrm>
              <a:off x="5136" y="960"/>
              <a:ext cx="80" cy="80"/>
            </a:xfrm>
            <a:prstGeom prst="ellipse">
              <a:avLst/>
            </a:prstGeom>
            <a:solidFill>
              <a:schemeClr val="tx2"/>
            </a:solidFill>
            <a:ln w="9525">
              <a:noFill/>
            </a:ln>
          </p:spPr>
          <p:txBody>
            <a:bodyPr wrap="none" anchor="ctr" anchorCtr="0"/>
            <a:p>
              <a:pPr lvl="0" eaLnBrk="1" hangingPunct="1"/>
              <a:endParaRPr dirty="0">
                <a:latin typeface="Times New Roman" panose="02020603050405020304" pitchFamily="18" charset="0"/>
              </a:endParaRPr>
            </a:p>
          </p:txBody>
        </p:sp>
        <p:sp>
          <p:nvSpPr>
            <p:cNvPr id="1034" name="Oval 10"/>
            <p:cNvSpPr/>
            <p:nvPr/>
          </p:nvSpPr>
          <p:spPr>
            <a:xfrm>
              <a:off x="5248" y="960"/>
              <a:ext cx="80" cy="80"/>
            </a:xfrm>
            <a:prstGeom prst="ellipse">
              <a:avLst/>
            </a:prstGeom>
            <a:solidFill>
              <a:schemeClr val="tx2"/>
            </a:solidFill>
            <a:ln w="9525">
              <a:noFill/>
            </a:ln>
          </p:spPr>
          <p:txBody>
            <a:bodyPr wrap="none" anchor="ctr" anchorCtr="0"/>
            <a:p>
              <a:pPr lvl="0" eaLnBrk="1" hangingPunct="1"/>
              <a:endParaRPr dirty="0">
                <a:latin typeface="Times New Roman" panose="02020603050405020304" pitchFamily="18" charset="0"/>
              </a:endParaRPr>
            </a:p>
          </p:txBody>
        </p:sp>
        <p:sp>
          <p:nvSpPr>
            <p:cNvPr id="1035" name="Oval 11"/>
            <p:cNvSpPr/>
            <p:nvPr/>
          </p:nvSpPr>
          <p:spPr>
            <a:xfrm>
              <a:off x="5360" y="960"/>
              <a:ext cx="80" cy="80"/>
            </a:xfrm>
            <a:prstGeom prst="ellipse">
              <a:avLst/>
            </a:prstGeom>
            <a:solidFill>
              <a:schemeClr val="tx2"/>
            </a:solidFill>
            <a:ln w="9525">
              <a:noFill/>
            </a:ln>
          </p:spPr>
          <p:txBody>
            <a:bodyPr wrap="none" anchor="ctr" anchorCtr="0"/>
            <a:p>
              <a:pPr lvl="0" eaLnBrk="1" hangingPunct="1"/>
              <a:endParaRPr dirty="0">
                <a:latin typeface="Times New Roman" panose="02020603050405020304" pitchFamily="18" charset="0"/>
              </a:endParaRPr>
            </a:p>
          </p:txBody>
        </p:sp>
        <p:sp>
          <p:nvSpPr>
            <p:cNvPr id="1036" name="Oval 12"/>
            <p:cNvSpPr/>
            <p:nvPr/>
          </p:nvSpPr>
          <p:spPr>
            <a:xfrm>
              <a:off x="5136" y="1072"/>
              <a:ext cx="80" cy="80"/>
            </a:xfrm>
            <a:prstGeom prst="ellipse">
              <a:avLst/>
            </a:prstGeom>
            <a:solidFill>
              <a:schemeClr val="tx2"/>
            </a:solidFill>
            <a:ln w="9525">
              <a:noFill/>
            </a:ln>
          </p:spPr>
          <p:txBody>
            <a:bodyPr wrap="none" anchor="ctr" anchorCtr="0"/>
            <a:p>
              <a:pPr lvl="0" eaLnBrk="1" hangingPunct="1"/>
              <a:endParaRPr dirty="0">
                <a:latin typeface="Times New Roman" panose="02020603050405020304" pitchFamily="18" charset="0"/>
              </a:endParaRPr>
            </a:p>
          </p:txBody>
        </p:sp>
        <p:sp>
          <p:nvSpPr>
            <p:cNvPr id="1037" name="Oval 13"/>
            <p:cNvSpPr/>
            <p:nvPr/>
          </p:nvSpPr>
          <p:spPr>
            <a:xfrm>
              <a:off x="5248" y="1072"/>
              <a:ext cx="80" cy="80"/>
            </a:xfrm>
            <a:prstGeom prst="ellipse">
              <a:avLst/>
            </a:prstGeom>
            <a:solidFill>
              <a:schemeClr val="tx2"/>
            </a:solidFill>
            <a:ln w="9525">
              <a:noFill/>
            </a:ln>
          </p:spPr>
          <p:txBody>
            <a:bodyPr wrap="none" anchor="ctr" anchorCtr="0"/>
            <a:p>
              <a:pPr lvl="0" eaLnBrk="1" hangingPunct="1"/>
              <a:endParaRPr dirty="0">
                <a:latin typeface="Times New Roman" panose="02020603050405020304" pitchFamily="18" charset="0"/>
              </a:endParaRPr>
            </a:p>
          </p:txBody>
        </p:sp>
        <p:sp>
          <p:nvSpPr>
            <p:cNvPr id="1038" name="Oval 14"/>
            <p:cNvSpPr/>
            <p:nvPr/>
          </p:nvSpPr>
          <p:spPr>
            <a:xfrm>
              <a:off x="5360" y="1072"/>
              <a:ext cx="80" cy="80"/>
            </a:xfrm>
            <a:prstGeom prst="ellipse">
              <a:avLst/>
            </a:prstGeom>
            <a:solidFill>
              <a:schemeClr val="tx2"/>
            </a:solidFill>
            <a:ln w="9525">
              <a:noFill/>
            </a:ln>
          </p:spPr>
          <p:txBody>
            <a:bodyPr wrap="none" anchor="ctr" anchorCtr="0"/>
            <a:p>
              <a:pPr lvl="0" eaLnBrk="1" hangingPunct="1"/>
              <a:endParaRPr dirty="0">
                <a:latin typeface="Times New Roman" panose="02020603050405020304" pitchFamily="18" charset="0"/>
              </a:endParaRPr>
            </a:p>
          </p:txBody>
        </p:sp>
        <p:sp>
          <p:nvSpPr>
            <p:cNvPr id="1039" name="Oval 15"/>
            <p:cNvSpPr/>
            <p:nvPr/>
          </p:nvSpPr>
          <p:spPr>
            <a:xfrm>
              <a:off x="5472" y="1072"/>
              <a:ext cx="80" cy="80"/>
            </a:xfrm>
            <a:prstGeom prst="ellipse">
              <a:avLst/>
            </a:prstGeom>
            <a:solidFill>
              <a:schemeClr val="accent2"/>
            </a:solidFill>
            <a:ln w="9525">
              <a:noFill/>
            </a:ln>
          </p:spPr>
          <p:txBody>
            <a:bodyPr wrap="none" anchor="ctr" anchorCtr="0"/>
            <a:p>
              <a:pPr lvl="0" eaLnBrk="1" hangingPunct="1"/>
              <a:endParaRPr dirty="0">
                <a:latin typeface="Times New Roman" panose="02020603050405020304" pitchFamily="18" charset="0"/>
              </a:endParaRPr>
            </a:p>
          </p:txBody>
        </p:sp>
        <p:sp>
          <p:nvSpPr>
            <p:cNvPr id="1040" name="Oval 16"/>
            <p:cNvSpPr/>
            <p:nvPr/>
          </p:nvSpPr>
          <p:spPr>
            <a:xfrm>
              <a:off x="5136" y="1184"/>
              <a:ext cx="80" cy="80"/>
            </a:xfrm>
            <a:prstGeom prst="ellipse">
              <a:avLst/>
            </a:prstGeom>
            <a:solidFill>
              <a:schemeClr val="tx2"/>
            </a:solidFill>
            <a:ln w="9525">
              <a:noFill/>
            </a:ln>
          </p:spPr>
          <p:txBody>
            <a:bodyPr wrap="none" anchor="ctr" anchorCtr="0"/>
            <a:p>
              <a:pPr lvl="0" eaLnBrk="1" hangingPunct="1"/>
              <a:endParaRPr dirty="0">
                <a:latin typeface="Times New Roman" panose="02020603050405020304" pitchFamily="18" charset="0"/>
              </a:endParaRPr>
            </a:p>
          </p:txBody>
        </p:sp>
        <p:sp>
          <p:nvSpPr>
            <p:cNvPr id="1041" name="Oval 17"/>
            <p:cNvSpPr/>
            <p:nvPr/>
          </p:nvSpPr>
          <p:spPr>
            <a:xfrm>
              <a:off x="5248" y="1184"/>
              <a:ext cx="80" cy="80"/>
            </a:xfrm>
            <a:prstGeom prst="ellipse">
              <a:avLst/>
            </a:prstGeom>
            <a:solidFill>
              <a:schemeClr val="tx2"/>
            </a:solidFill>
            <a:ln w="9525">
              <a:noFill/>
            </a:ln>
          </p:spPr>
          <p:txBody>
            <a:bodyPr wrap="none" anchor="ctr" anchorCtr="0"/>
            <a:p>
              <a:pPr lvl="0" eaLnBrk="1" hangingPunct="1"/>
              <a:endParaRPr dirty="0">
                <a:latin typeface="Times New Roman" panose="02020603050405020304" pitchFamily="18" charset="0"/>
              </a:endParaRPr>
            </a:p>
          </p:txBody>
        </p:sp>
        <p:sp>
          <p:nvSpPr>
            <p:cNvPr id="1042" name="Oval 18"/>
            <p:cNvSpPr/>
            <p:nvPr/>
          </p:nvSpPr>
          <p:spPr>
            <a:xfrm>
              <a:off x="5360" y="1184"/>
              <a:ext cx="80" cy="80"/>
            </a:xfrm>
            <a:prstGeom prst="ellipse">
              <a:avLst/>
            </a:prstGeom>
            <a:solidFill>
              <a:schemeClr val="accent2"/>
            </a:solidFill>
            <a:ln w="9525">
              <a:noFill/>
            </a:ln>
          </p:spPr>
          <p:txBody>
            <a:bodyPr wrap="none" anchor="ctr" anchorCtr="0"/>
            <a:p>
              <a:pPr lvl="0" eaLnBrk="1" hangingPunct="1"/>
              <a:endParaRPr dirty="0">
                <a:latin typeface="Times New Roman" panose="02020603050405020304" pitchFamily="18" charset="0"/>
              </a:endParaRPr>
            </a:p>
          </p:txBody>
        </p:sp>
        <p:sp>
          <p:nvSpPr>
            <p:cNvPr id="1043" name="Oval 19"/>
            <p:cNvSpPr/>
            <p:nvPr/>
          </p:nvSpPr>
          <p:spPr>
            <a:xfrm>
              <a:off x="5472" y="1184"/>
              <a:ext cx="80" cy="80"/>
            </a:xfrm>
            <a:prstGeom prst="ellipse">
              <a:avLst/>
            </a:prstGeom>
            <a:solidFill>
              <a:schemeClr val="accent2"/>
            </a:solidFill>
            <a:ln w="9525">
              <a:noFill/>
            </a:ln>
          </p:spPr>
          <p:txBody>
            <a:bodyPr wrap="none" anchor="ctr" anchorCtr="0"/>
            <a:p>
              <a:pPr lvl="0" eaLnBrk="1" hangingPunct="1"/>
              <a:endParaRPr dirty="0">
                <a:latin typeface="Times New Roman" panose="02020603050405020304" pitchFamily="18" charset="0"/>
              </a:endParaRPr>
            </a:p>
          </p:txBody>
        </p:sp>
        <p:sp>
          <p:nvSpPr>
            <p:cNvPr id="1044" name="Oval 20"/>
            <p:cNvSpPr/>
            <p:nvPr/>
          </p:nvSpPr>
          <p:spPr>
            <a:xfrm>
              <a:off x="5584" y="1184"/>
              <a:ext cx="80" cy="80"/>
            </a:xfrm>
            <a:prstGeom prst="ellipse">
              <a:avLst/>
            </a:prstGeom>
            <a:solidFill>
              <a:schemeClr val="accent1"/>
            </a:solidFill>
            <a:ln w="9525">
              <a:noFill/>
            </a:ln>
          </p:spPr>
          <p:txBody>
            <a:bodyPr wrap="none" anchor="ctr" anchorCtr="0"/>
            <a:p>
              <a:pPr lvl="0" eaLnBrk="1" hangingPunct="1"/>
              <a:endParaRPr dirty="0">
                <a:latin typeface="Times New Roman" panose="02020603050405020304" pitchFamily="18" charset="0"/>
              </a:endParaRPr>
            </a:p>
          </p:txBody>
        </p:sp>
        <p:sp>
          <p:nvSpPr>
            <p:cNvPr id="1045" name="Oval 21"/>
            <p:cNvSpPr/>
            <p:nvPr/>
          </p:nvSpPr>
          <p:spPr>
            <a:xfrm>
              <a:off x="5136" y="1296"/>
              <a:ext cx="80" cy="80"/>
            </a:xfrm>
            <a:prstGeom prst="ellipse">
              <a:avLst/>
            </a:prstGeom>
            <a:solidFill>
              <a:schemeClr val="tx2"/>
            </a:solidFill>
            <a:ln w="9525">
              <a:noFill/>
            </a:ln>
          </p:spPr>
          <p:txBody>
            <a:bodyPr wrap="none" anchor="ctr" anchorCtr="0"/>
            <a:p>
              <a:pPr lvl="0" eaLnBrk="1" hangingPunct="1"/>
              <a:endParaRPr dirty="0">
                <a:latin typeface="Times New Roman" panose="02020603050405020304" pitchFamily="18" charset="0"/>
              </a:endParaRPr>
            </a:p>
          </p:txBody>
        </p:sp>
        <p:sp>
          <p:nvSpPr>
            <p:cNvPr id="1046" name="Oval 22"/>
            <p:cNvSpPr/>
            <p:nvPr/>
          </p:nvSpPr>
          <p:spPr>
            <a:xfrm>
              <a:off x="5248" y="1296"/>
              <a:ext cx="80" cy="80"/>
            </a:xfrm>
            <a:prstGeom prst="ellipse">
              <a:avLst/>
            </a:prstGeom>
            <a:solidFill>
              <a:schemeClr val="accent2"/>
            </a:solidFill>
            <a:ln w="9525">
              <a:noFill/>
            </a:ln>
          </p:spPr>
          <p:txBody>
            <a:bodyPr wrap="none" anchor="ctr" anchorCtr="0"/>
            <a:p>
              <a:pPr lvl="0" eaLnBrk="1" hangingPunct="1"/>
              <a:endParaRPr dirty="0">
                <a:latin typeface="Times New Roman" panose="02020603050405020304" pitchFamily="18" charset="0"/>
              </a:endParaRPr>
            </a:p>
          </p:txBody>
        </p:sp>
        <p:sp>
          <p:nvSpPr>
            <p:cNvPr id="1047" name="Oval 23"/>
            <p:cNvSpPr/>
            <p:nvPr/>
          </p:nvSpPr>
          <p:spPr>
            <a:xfrm>
              <a:off x="5360" y="1296"/>
              <a:ext cx="80" cy="80"/>
            </a:xfrm>
            <a:prstGeom prst="ellipse">
              <a:avLst/>
            </a:prstGeom>
            <a:solidFill>
              <a:schemeClr val="accent2"/>
            </a:solidFill>
            <a:ln w="9525">
              <a:noFill/>
            </a:ln>
          </p:spPr>
          <p:txBody>
            <a:bodyPr wrap="none" anchor="ctr" anchorCtr="0"/>
            <a:p>
              <a:pPr lvl="0" eaLnBrk="1" hangingPunct="1"/>
              <a:endParaRPr dirty="0">
                <a:latin typeface="Times New Roman" panose="02020603050405020304" pitchFamily="18" charset="0"/>
              </a:endParaRPr>
            </a:p>
          </p:txBody>
        </p:sp>
        <p:sp>
          <p:nvSpPr>
            <p:cNvPr id="1048" name="Oval 24"/>
            <p:cNvSpPr/>
            <p:nvPr/>
          </p:nvSpPr>
          <p:spPr>
            <a:xfrm>
              <a:off x="5472" y="1296"/>
              <a:ext cx="80" cy="80"/>
            </a:xfrm>
            <a:prstGeom prst="ellipse">
              <a:avLst/>
            </a:prstGeom>
            <a:solidFill>
              <a:schemeClr val="accent1"/>
            </a:solidFill>
            <a:ln w="9525">
              <a:noFill/>
            </a:ln>
          </p:spPr>
          <p:txBody>
            <a:bodyPr wrap="none" anchor="ctr" anchorCtr="0"/>
            <a:p>
              <a:pPr lvl="0" eaLnBrk="1" hangingPunct="1"/>
              <a:endParaRPr dirty="0">
                <a:latin typeface="Times New Roman" panose="02020603050405020304" pitchFamily="18" charset="0"/>
              </a:endParaRPr>
            </a:p>
          </p:txBody>
        </p:sp>
        <p:sp>
          <p:nvSpPr>
            <p:cNvPr id="1049" name="Oval 25"/>
            <p:cNvSpPr/>
            <p:nvPr/>
          </p:nvSpPr>
          <p:spPr>
            <a:xfrm>
              <a:off x="5136" y="1408"/>
              <a:ext cx="80" cy="80"/>
            </a:xfrm>
            <a:prstGeom prst="ellipse">
              <a:avLst/>
            </a:prstGeom>
            <a:solidFill>
              <a:schemeClr val="accent2"/>
            </a:solidFill>
            <a:ln w="9525">
              <a:noFill/>
            </a:ln>
          </p:spPr>
          <p:txBody>
            <a:bodyPr wrap="none" anchor="ctr" anchorCtr="0"/>
            <a:p>
              <a:pPr lvl="0" eaLnBrk="1" hangingPunct="1"/>
              <a:endParaRPr dirty="0">
                <a:latin typeface="Times New Roman" panose="02020603050405020304" pitchFamily="18" charset="0"/>
              </a:endParaRPr>
            </a:p>
          </p:txBody>
        </p:sp>
        <p:sp>
          <p:nvSpPr>
            <p:cNvPr id="1050" name="Oval 26"/>
            <p:cNvSpPr/>
            <p:nvPr/>
          </p:nvSpPr>
          <p:spPr>
            <a:xfrm>
              <a:off x="5248" y="1408"/>
              <a:ext cx="80" cy="80"/>
            </a:xfrm>
            <a:prstGeom prst="ellipse">
              <a:avLst/>
            </a:prstGeom>
            <a:solidFill>
              <a:schemeClr val="accent2"/>
            </a:solidFill>
            <a:ln w="9525">
              <a:noFill/>
            </a:ln>
          </p:spPr>
          <p:txBody>
            <a:bodyPr wrap="none" anchor="ctr" anchorCtr="0"/>
            <a:p>
              <a:pPr lvl="0" eaLnBrk="1" hangingPunct="1"/>
              <a:endParaRPr dirty="0">
                <a:latin typeface="Times New Roman" panose="02020603050405020304" pitchFamily="18" charset="0"/>
              </a:endParaRPr>
            </a:p>
          </p:txBody>
        </p:sp>
        <p:sp>
          <p:nvSpPr>
            <p:cNvPr id="1051" name="Oval 27"/>
            <p:cNvSpPr/>
            <p:nvPr/>
          </p:nvSpPr>
          <p:spPr>
            <a:xfrm>
              <a:off x="5360" y="1408"/>
              <a:ext cx="80" cy="80"/>
            </a:xfrm>
            <a:prstGeom prst="ellipse">
              <a:avLst/>
            </a:prstGeom>
            <a:solidFill>
              <a:schemeClr val="accent1"/>
            </a:solidFill>
            <a:ln w="9525">
              <a:noFill/>
            </a:ln>
          </p:spPr>
          <p:txBody>
            <a:bodyPr wrap="none" anchor="ctr" anchorCtr="0"/>
            <a:p>
              <a:pPr lvl="0" eaLnBrk="1" hangingPunct="1"/>
              <a:endParaRPr dirty="0">
                <a:latin typeface="Times New Roman" panose="02020603050405020304" pitchFamily="18" charset="0"/>
              </a:endParaRPr>
            </a:p>
          </p:txBody>
        </p:sp>
        <p:sp>
          <p:nvSpPr>
            <p:cNvPr id="1052" name="Oval 28"/>
            <p:cNvSpPr/>
            <p:nvPr/>
          </p:nvSpPr>
          <p:spPr>
            <a:xfrm>
              <a:off x="5472" y="1408"/>
              <a:ext cx="80" cy="80"/>
            </a:xfrm>
            <a:prstGeom prst="ellipse">
              <a:avLst/>
            </a:prstGeom>
            <a:solidFill>
              <a:schemeClr val="accent1"/>
            </a:solidFill>
            <a:ln w="9525">
              <a:noFill/>
            </a:ln>
          </p:spPr>
          <p:txBody>
            <a:bodyPr wrap="none" anchor="ctr" anchorCtr="0"/>
            <a:p>
              <a:pPr lvl="0" eaLnBrk="1" hangingPunct="1"/>
              <a:endParaRPr dirty="0">
                <a:latin typeface="Times New Roman" panose="02020603050405020304" pitchFamily="18" charset="0"/>
              </a:endParaRPr>
            </a:p>
          </p:txBody>
        </p:sp>
        <p:sp>
          <p:nvSpPr>
            <p:cNvPr id="1053" name="Oval 29"/>
            <p:cNvSpPr/>
            <p:nvPr/>
          </p:nvSpPr>
          <p:spPr>
            <a:xfrm>
              <a:off x="5584" y="1408"/>
              <a:ext cx="80" cy="80"/>
            </a:xfrm>
            <a:prstGeom prst="ellipse">
              <a:avLst/>
            </a:prstGeom>
            <a:solidFill>
              <a:schemeClr val="folHlink"/>
            </a:solidFill>
            <a:ln w="9525">
              <a:noFill/>
            </a:ln>
          </p:spPr>
          <p:txBody>
            <a:bodyPr wrap="none" anchor="ctr" anchorCtr="0"/>
            <a:p>
              <a:pPr lvl="0" eaLnBrk="1" hangingPunct="1"/>
              <a:endParaRPr dirty="0">
                <a:latin typeface="Times New Roman" panose="02020603050405020304" pitchFamily="18" charset="0"/>
              </a:endParaRPr>
            </a:p>
          </p:txBody>
        </p:sp>
        <p:sp>
          <p:nvSpPr>
            <p:cNvPr id="1054" name="Oval 30"/>
            <p:cNvSpPr/>
            <p:nvPr/>
          </p:nvSpPr>
          <p:spPr>
            <a:xfrm>
              <a:off x="5136" y="1520"/>
              <a:ext cx="80" cy="80"/>
            </a:xfrm>
            <a:prstGeom prst="ellipse">
              <a:avLst/>
            </a:prstGeom>
            <a:solidFill>
              <a:schemeClr val="accent2"/>
            </a:solidFill>
            <a:ln w="9525">
              <a:noFill/>
            </a:ln>
          </p:spPr>
          <p:txBody>
            <a:bodyPr wrap="none" anchor="ctr" anchorCtr="0"/>
            <a:p>
              <a:pPr lvl="0" eaLnBrk="1" hangingPunct="1"/>
              <a:endParaRPr dirty="0">
                <a:latin typeface="Times New Roman" panose="02020603050405020304" pitchFamily="18" charset="0"/>
              </a:endParaRPr>
            </a:p>
          </p:txBody>
        </p:sp>
        <p:sp>
          <p:nvSpPr>
            <p:cNvPr id="1055" name="Oval 31"/>
            <p:cNvSpPr/>
            <p:nvPr/>
          </p:nvSpPr>
          <p:spPr>
            <a:xfrm>
              <a:off x="5248" y="1520"/>
              <a:ext cx="80" cy="80"/>
            </a:xfrm>
            <a:prstGeom prst="ellipse">
              <a:avLst/>
            </a:prstGeom>
            <a:solidFill>
              <a:schemeClr val="accent1"/>
            </a:solidFill>
            <a:ln w="9525">
              <a:noFill/>
            </a:ln>
          </p:spPr>
          <p:txBody>
            <a:bodyPr wrap="none" anchor="ctr" anchorCtr="0"/>
            <a:p>
              <a:pPr lvl="0" eaLnBrk="1" hangingPunct="1"/>
              <a:endParaRPr dirty="0">
                <a:latin typeface="Times New Roman" panose="02020603050405020304" pitchFamily="18" charset="0"/>
              </a:endParaRPr>
            </a:p>
          </p:txBody>
        </p:sp>
        <p:sp>
          <p:nvSpPr>
            <p:cNvPr id="1056" name="Oval 32"/>
            <p:cNvSpPr/>
            <p:nvPr/>
          </p:nvSpPr>
          <p:spPr>
            <a:xfrm>
              <a:off x="5360" y="1520"/>
              <a:ext cx="80" cy="80"/>
            </a:xfrm>
            <a:prstGeom prst="ellipse">
              <a:avLst/>
            </a:prstGeom>
            <a:solidFill>
              <a:schemeClr val="accent1"/>
            </a:solidFill>
            <a:ln w="9525">
              <a:noFill/>
            </a:ln>
          </p:spPr>
          <p:txBody>
            <a:bodyPr wrap="none" anchor="ctr" anchorCtr="0"/>
            <a:p>
              <a:pPr lvl="0" eaLnBrk="1" hangingPunct="1"/>
              <a:endParaRPr dirty="0">
                <a:latin typeface="Times New Roman" panose="02020603050405020304" pitchFamily="18" charset="0"/>
              </a:endParaRPr>
            </a:p>
          </p:txBody>
        </p:sp>
        <p:sp>
          <p:nvSpPr>
            <p:cNvPr id="1057" name="Oval 33"/>
            <p:cNvSpPr/>
            <p:nvPr/>
          </p:nvSpPr>
          <p:spPr>
            <a:xfrm>
              <a:off x="5472" y="1520"/>
              <a:ext cx="80" cy="80"/>
            </a:xfrm>
            <a:prstGeom prst="ellipse">
              <a:avLst/>
            </a:prstGeom>
            <a:solidFill>
              <a:schemeClr val="folHlink"/>
            </a:solidFill>
            <a:ln w="9525">
              <a:noFill/>
            </a:ln>
          </p:spPr>
          <p:txBody>
            <a:bodyPr wrap="none" anchor="ctr" anchorCtr="0"/>
            <a:p>
              <a:pPr lvl="0" eaLnBrk="1" hangingPunct="1"/>
              <a:endParaRPr dirty="0">
                <a:latin typeface="Times New Roman" panose="02020603050405020304" pitchFamily="18" charset="0"/>
              </a:endParaRPr>
            </a:p>
          </p:txBody>
        </p:sp>
        <p:sp>
          <p:nvSpPr>
            <p:cNvPr id="1058" name="Oval 34"/>
            <p:cNvSpPr/>
            <p:nvPr/>
          </p:nvSpPr>
          <p:spPr>
            <a:xfrm>
              <a:off x="5136" y="1632"/>
              <a:ext cx="80" cy="80"/>
            </a:xfrm>
            <a:prstGeom prst="ellipse">
              <a:avLst/>
            </a:prstGeom>
            <a:solidFill>
              <a:schemeClr val="accent1"/>
            </a:solidFill>
            <a:ln w="9525">
              <a:noFill/>
            </a:ln>
          </p:spPr>
          <p:txBody>
            <a:bodyPr wrap="none" anchor="ctr" anchorCtr="0"/>
            <a:p>
              <a:pPr lvl="0" eaLnBrk="1" hangingPunct="1"/>
              <a:endParaRPr dirty="0">
                <a:latin typeface="Times New Roman" panose="02020603050405020304" pitchFamily="18" charset="0"/>
              </a:endParaRPr>
            </a:p>
          </p:txBody>
        </p:sp>
        <p:sp>
          <p:nvSpPr>
            <p:cNvPr id="1059" name="Oval 35"/>
            <p:cNvSpPr/>
            <p:nvPr/>
          </p:nvSpPr>
          <p:spPr>
            <a:xfrm>
              <a:off x="5248" y="1632"/>
              <a:ext cx="80" cy="80"/>
            </a:xfrm>
            <a:prstGeom prst="ellipse">
              <a:avLst/>
            </a:prstGeom>
            <a:solidFill>
              <a:schemeClr val="accent1"/>
            </a:solidFill>
            <a:ln w="9525">
              <a:noFill/>
            </a:ln>
          </p:spPr>
          <p:txBody>
            <a:bodyPr wrap="none" anchor="ctr" anchorCtr="0"/>
            <a:p>
              <a:pPr lvl="0" eaLnBrk="1" hangingPunct="1"/>
              <a:endParaRPr dirty="0">
                <a:latin typeface="Times New Roman" panose="02020603050405020304" pitchFamily="18" charset="0"/>
              </a:endParaRPr>
            </a:p>
          </p:txBody>
        </p:sp>
        <p:sp>
          <p:nvSpPr>
            <p:cNvPr id="1060" name="Oval 36"/>
            <p:cNvSpPr/>
            <p:nvPr/>
          </p:nvSpPr>
          <p:spPr>
            <a:xfrm>
              <a:off x="5360" y="1632"/>
              <a:ext cx="80" cy="80"/>
            </a:xfrm>
            <a:prstGeom prst="ellipse">
              <a:avLst/>
            </a:prstGeom>
            <a:solidFill>
              <a:schemeClr val="folHlink"/>
            </a:solidFill>
            <a:ln w="9525">
              <a:noFill/>
            </a:ln>
          </p:spPr>
          <p:txBody>
            <a:bodyPr wrap="none" anchor="ctr" anchorCtr="0"/>
            <a:p>
              <a:pPr lvl="0" eaLnBrk="1" hangingPunct="1"/>
              <a:endParaRPr dirty="0">
                <a:latin typeface="Times New Roman" panose="02020603050405020304" pitchFamily="18" charset="0"/>
              </a:endParaRPr>
            </a:p>
          </p:txBody>
        </p:sp>
        <p:sp>
          <p:nvSpPr>
            <p:cNvPr id="1061" name="Oval 37"/>
            <p:cNvSpPr/>
            <p:nvPr/>
          </p:nvSpPr>
          <p:spPr>
            <a:xfrm>
              <a:off x="5472" y="1632"/>
              <a:ext cx="80" cy="80"/>
            </a:xfrm>
            <a:prstGeom prst="ellipse">
              <a:avLst/>
            </a:prstGeom>
            <a:solidFill>
              <a:schemeClr val="folHlink"/>
            </a:solidFill>
            <a:ln w="9525">
              <a:noFill/>
            </a:ln>
          </p:spPr>
          <p:txBody>
            <a:bodyPr wrap="none" anchor="ctr" anchorCtr="0"/>
            <a:p>
              <a:pPr lvl="0" eaLnBrk="1" hangingPunct="1"/>
              <a:endParaRPr dirty="0">
                <a:latin typeface="Times New Roman" panose="02020603050405020304" pitchFamily="18" charset="0"/>
              </a:endParaRPr>
            </a:p>
          </p:txBody>
        </p:sp>
        <p:sp>
          <p:nvSpPr>
            <p:cNvPr id="1062" name="Oval 38"/>
            <p:cNvSpPr/>
            <p:nvPr/>
          </p:nvSpPr>
          <p:spPr>
            <a:xfrm>
              <a:off x="5248" y="1744"/>
              <a:ext cx="80" cy="80"/>
            </a:xfrm>
            <a:prstGeom prst="ellipse">
              <a:avLst/>
            </a:prstGeom>
            <a:solidFill>
              <a:schemeClr val="folHlink"/>
            </a:solidFill>
            <a:ln w="9525">
              <a:noFill/>
            </a:ln>
          </p:spPr>
          <p:txBody>
            <a:bodyPr wrap="none" anchor="ctr" anchorCtr="0"/>
            <a:p>
              <a:pPr lvl="0" eaLnBrk="1" hangingPunct="1"/>
              <a:endParaRPr dirty="0">
                <a:latin typeface="Times New Roman" panose="02020603050405020304" pitchFamily="18" charset="0"/>
              </a:endParaRPr>
            </a:p>
          </p:txBody>
        </p:sp>
        <p:sp>
          <p:nvSpPr>
            <p:cNvPr id="1063" name="Oval 39"/>
            <p:cNvSpPr/>
            <p:nvPr/>
          </p:nvSpPr>
          <p:spPr>
            <a:xfrm>
              <a:off x="5472" y="1744"/>
              <a:ext cx="80" cy="80"/>
            </a:xfrm>
            <a:prstGeom prst="ellipse">
              <a:avLst/>
            </a:prstGeom>
            <a:solidFill>
              <a:schemeClr val="folHlink"/>
            </a:solidFill>
            <a:ln w="9525">
              <a:noFill/>
            </a:ln>
          </p:spPr>
          <p:txBody>
            <a:bodyPr wrap="none" anchor="ctr" anchorCtr="0"/>
            <a:p>
              <a:pPr lvl="0" eaLnBrk="1" hangingPunct="1"/>
              <a:endParaRPr dirty="0">
                <a:latin typeface="Times New Roman" panose="02020603050405020304" pitchFamily="18" charset="0"/>
              </a:endParaRPr>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sldNum="0" hdr="0" dt="0"/>
  <p:txStyles>
    <p:titleStyle>
      <a:lvl1pPr algn="l" rtl="0" fontAlgn="base">
        <a:spcBef>
          <a:spcPct val="0"/>
        </a:spcBef>
        <a:spcAft>
          <a:spcPct val="0"/>
        </a:spcAft>
        <a:defRPr sz="3900" b="1" kern="1200">
          <a:solidFill>
            <a:schemeClr val="tx2"/>
          </a:solidFill>
          <a:latin typeface="+mj-lt"/>
          <a:ea typeface="+mj-ea"/>
          <a:cs typeface="+mj-cs"/>
        </a:defRPr>
      </a:lvl1pPr>
      <a:lvl2pPr algn="l" rtl="0" fontAlgn="base">
        <a:spcBef>
          <a:spcPct val="0"/>
        </a:spcBef>
        <a:spcAft>
          <a:spcPct val="0"/>
        </a:spcAft>
        <a:defRPr sz="3900" b="1">
          <a:solidFill>
            <a:schemeClr val="tx2"/>
          </a:solidFill>
          <a:latin typeface="Arial" panose="020B0604020202020204" pitchFamily="34" charset="0"/>
          <a:cs typeface="Arial" panose="020B0604020202020204" pitchFamily="34" charset="0"/>
        </a:defRPr>
      </a:lvl2pPr>
      <a:lvl3pPr algn="l" rtl="0" fontAlgn="base">
        <a:spcBef>
          <a:spcPct val="0"/>
        </a:spcBef>
        <a:spcAft>
          <a:spcPct val="0"/>
        </a:spcAft>
        <a:defRPr sz="3900" b="1">
          <a:solidFill>
            <a:schemeClr val="tx2"/>
          </a:solidFill>
          <a:latin typeface="Arial" panose="020B0604020202020204" pitchFamily="34" charset="0"/>
          <a:cs typeface="Arial" panose="020B0604020202020204" pitchFamily="34" charset="0"/>
        </a:defRPr>
      </a:lvl3pPr>
      <a:lvl4pPr algn="l" rtl="0" fontAlgn="base">
        <a:spcBef>
          <a:spcPct val="0"/>
        </a:spcBef>
        <a:spcAft>
          <a:spcPct val="0"/>
        </a:spcAft>
        <a:defRPr sz="3900" b="1">
          <a:solidFill>
            <a:schemeClr val="tx2"/>
          </a:solidFill>
          <a:latin typeface="Arial" panose="020B0604020202020204" pitchFamily="34" charset="0"/>
          <a:cs typeface="Arial" panose="020B0604020202020204" pitchFamily="34" charset="0"/>
        </a:defRPr>
      </a:lvl4pPr>
      <a:lvl5pPr algn="l" rtl="0" fontAlgn="base">
        <a:spcBef>
          <a:spcPct val="0"/>
        </a:spcBef>
        <a:spcAft>
          <a:spcPct val="0"/>
        </a:spcAft>
        <a:defRPr sz="3900" b="1">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3900" b="1">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3900" b="1">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3900" b="1">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3900" b="1">
          <a:solidFill>
            <a:schemeClr val="tx2"/>
          </a:solidFill>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lr>
          <a:schemeClr val="tx2"/>
        </a:buClr>
        <a:buSzPct val="70000"/>
        <a:buFont typeface="Wingdings" panose="05000000000000000000" pitchFamily="2" charset="2"/>
        <a:buChar char="l"/>
        <a:defRPr sz="3000" kern="1200">
          <a:solidFill>
            <a:schemeClr val="tx1"/>
          </a:solidFill>
          <a:latin typeface="+mn-lt"/>
          <a:ea typeface="+mn-ea"/>
          <a:cs typeface="+mn-cs"/>
        </a:defRPr>
      </a:lvl1pPr>
      <a:lvl2pPr marL="692150" indent="-347980" algn="l" rtl="0" fontAlgn="base">
        <a:spcBef>
          <a:spcPct val="20000"/>
        </a:spcBef>
        <a:spcAft>
          <a:spcPct val="0"/>
        </a:spcAft>
        <a:buClr>
          <a:schemeClr val="accent2"/>
        </a:buClr>
        <a:buSzPct val="70000"/>
        <a:buFont typeface="Wingdings" panose="05000000000000000000" pitchFamily="2" charset="2"/>
        <a:buChar char="l"/>
        <a:defRPr sz="2600" kern="1200">
          <a:solidFill>
            <a:schemeClr val="tx1"/>
          </a:solidFill>
          <a:latin typeface="+mn-lt"/>
          <a:ea typeface="+mn-ea"/>
          <a:cs typeface="+mn-cs"/>
        </a:defRPr>
      </a:lvl2pPr>
      <a:lvl3pPr marL="987425" indent="-294005" algn="l" rtl="0" fontAlgn="base">
        <a:spcBef>
          <a:spcPct val="20000"/>
        </a:spcBef>
        <a:spcAft>
          <a:spcPct val="0"/>
        </a:spcAft>
        <a:buClr>
          <a:schemeClr val="accent1"/>
        </a:buClr>
        <a:buSzPct val="70000"/>
        <a:buFont typeface="Wingdings" panose="05000000000000000000" pitchFamily="2" charset="2"/>
        <a:buChar char="l"/>
        <a:defRPr sz="2300" kern="1200">
          <a:solidFill>
            <a:schemeClr val="tx1"/>
          </a:solidFill>
          <a:latin typeface="+mn-lt"/>
          <a:ea typeface="+mn-ea"/>
          <a:cs typeface="+mn-cs"/>
        </a:defRPr>
      </a:lvl3pPr>
      <a:lvl4pPr marL="1281430" indent="-292100" algn="l" rtl="0" fontAlgn="base">
        <a:spcBef>
          <a:spcPct val="20000"/>
        </a:spcBef>
        <a:spcAft>
          <a:spcPct val="0"/>
        </a:spcAft>
        <a:buClr>
          <a:schemeClr val="tx2"/>
        </a:buClr>
        <a:buSzPct val="75000"/>
        <a:buFont typeface="Wingdings" panose="05000000000000000000" pitchFamily="2" charset="2"/>
        <a:buChar char="§"/>
        <a:defRPr sz="2000" kern="1200">
          <a:solidFill>
            <a:schemeClr val="tx1"/>
          </a:solidFill>
          <a:latin typeface="+mn-lt"/>
          <a:ea typeface="+mn-ea"/>
          <a:cs typeface="+mn-cs"/>
        </a:defRPr>
      </a:lvl4pPr>
      <a:lvl5pPr marL="1598930" indent="-316230" algn="l" rtl="0" fontAlgn="base">
        <a:spcBef>
          <a:spcPct val="20000"/>
        </a:spcBef>
        <a:spcAft>
          <a:spcPct val="0"/>
        </a:spcAft>
        <a:buClr>
          <a:schemeClr val="folHlink"/>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jpeg"/><Relationship Id="rId1" Type="http://schemas.openxmlformats.org/officeDocument/2006/relationships/tags" Target="../tags/tag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Rectangle 2"/>
          <p:cNvSpPr>
            <a:spLocks noGrp="1"/>
          </p:cNvSpPr>
          <p:nvPr>
            <p:ph type="ctrTitle" hasCustomPrompt="1"/>
          </p:nvPr>
        </p:nvSpPr>
        <p:spPr/>
        <p:txBody>
          <a:bodyPr vert="horz" wrap="square" lIns="91440" tIns="45720" rIns="91440" bIns="45720" anchor="b" anchorCtr="0"/>
          <a:p>
            <a:pPr eaLnBrk="1" hangingPunct="1">
              <a:buClrTx/>
              <a:buSzTx/>
              <a:buFontTx/>
            </a:pPr>
            <a:r>
              <a:rPr lang="tr-TR" altLang="tr-TR" sz="4400" kern="1200" dirty="0">
                <a:latin typeface="Times New Roman" panose="02020603050405020304" pitchFamily="18" charset="0"/>
                <a:ea typeface="+mj-ea"/>
                <a:cs typeface="Times New Roman" panose="02020603050405020304" pitchFamily="18" charset="0"/>
              </a:rPr>
              <a:t>ERKEN EVLİLİKLERİN SAKINCALARI</a:t>
            </a:r>
            <a:endParaRPr lang="tr-TR" altLang="tr-TR" sz="4400" kern="1200" dirty="0">
              <a:latin typeface="Times New Roman" panose="02020603050405020304" pitchFamily="18" charset="0"/>
              <a:ea typeface="Times New Roman" panose="02020603050405020304" pitchFamily="18" charset="0"/>
              <a:cs typeface="+mj-cs"/>
            </a:endParaRPr>
          </a:p>
        </p:txBody>
      </p:sp>
      <p:sp>
        <p:nvSpPr>
          <p:cNvPr id="4099" name="Rectangle 3"/>
          <p:cNvSpPr>
            <a:spLocks noGrp="1"/>
          </p:cNvSpPr>
          <p:nvPr>
            <p:ph type="subTitle" idx="1" hasCustomPrompt="1"/>
          </p:nvPr>
        </p:nvSpPr>
        <p:spPr/>
        <p:txBody>
          <a:bodyPr vert="horz" wrap="square" lIns="91440" tIns="45720" rIns="91440" bIns="45720" anchor="t" anchorCtr="0"/>
          <a:p>
            <a:pPr algn="ctr" eaLnBrk="1" hangingPunct="1">
              <a:buSzPct val="70000"/>
            </a:pPr>
            <a:r>
              <a:rPr lang="tr-TR" altLang="tr-TR" kern="1200" dirty="0">
                <a:solidFill>
                  <a:srgbClr val="FF0000"/>
                </a:solidFill>
                <a:latin typeface="Times New Roman" panose="02020603050405020304" pitchFamily="18" charset="0"/>
                <a:ea typeface="+mn-ea"/>
                <a:cs typeface="Times New Roman" panose="02020603050405020304" pitchFamily="18" charset="0"/>
              </a:rPr>
              <a:t>YURDUMA IŞIK OL</a:t>
            </a:r>
            <a:endParaRPr lang="tr-TR" altLang="tr-TR" kern="1200" dirty="0">
              <a:solidFill>
                <a:srgbClr val="FF0000"/>
              </a:solidFill>
              <a:latin typeface="Times New Roman" panose="02020603050405020304" pitchFamily="18" charset="0"/>
              <a:ea typeface="+mn-ea"/>
              <a:cs typeface="Times New Roman" panose="02020603050405020304" pitchFamily="18" charset="0"/>
            </a:endParaRPr>
          </a:p>
          <a:p>
            <a:pPr algn="ctr" eaLnBrk="1" hangingPunct="1">
              <a:buSzPct val="70000"/>
            </a:pPr>
            <a:r>
              <a:rPr lang="tr-TR" altLang="tr-TR" kern="1200" dirty="0">
                <a:solidFill>
                  <a:srgbClr val="FF0000"/>
                </a:solidFill>
                <a:latin typeface="Times New Roman" panose="02020603050405020304" pitchFamily="18" charset="0"/>
                <a:ea typeface="+mn-ea"/>
                <a:cs typeface="Times New Roman" panose="02020603050405020304" pitchFamily="18" charset="0"/>
              </a:rPr>
              <a:t>PROJESİ</a:t>
            </a:r>
            <a:endParaRPr lang="tr-TR" altLang="tr-TR" kern="1200" dirty="0">
              <a:solidFill>
                <a:srgbClr val="FF0000"/>
              </a:solidFill>
              <a:latin typeface="Times New Roman" panose="02020603050405020304" pitchFamily="18" charset="0"/>
              <a:ea typeface="+mn-ea"/>
              <a:cs typeface="Times New Roman" panose="02020603050405020304" pitchFamily="18" charset="0"/>
            </a:endParaRPr>
          </a:p>
          <a:p>
            <a:pPr algn="ctr" eaLnBrk="1" hangingPunct="1">
              <a:buSzPct val="70000"/>
            </a:pPr>
            <a:r>
              <a:rPr lang="tr-TR" altLang="tr-TR" sz="2400" kern="1200" dirty="0">
                <a:solidFill>
                  <a:srgbClr val="FF0000"/>
                </a:solidFill>
                <a:latin typeface="Times New Roman" panose="02020603050405020304" pitchFamily="18" charset="0"/>
                <a:ea typeface="Times New Roman" panose="02020603050405020304" pitchFamily="18" charset="0"/>
                <a:cs typeface="+mn-cs"/>
              </a:rPr>
              <a:t>2024</a:t>
            </a:r>
            <a:endParaRPr lang="tr-TR" altLang="tr-TR" sz="2400" kern="1200" dirty="0">
              <a:solidFill>
                <a:srgbClr val="FF0000"/>
              </a:solidFill>
              <a:latin typeface="Times New Roman" panose="02020603050405020304" pitchFamily="18" charset="0"/>
              <a:ea typeface="Times New Roman" panose="02020603050405020304" pitchFamily="18" charset="0"/>
              <a:cs typeface="+mn-cs"/>
            </a:endParaRPr>
          </a:p>
          <a:p>
            <a:pPr algn="ctr" eaLnBrk="1" hangingPunct="1">
              <a:buSzPct val="70000"/>
            </a:pPr>
            <a:r>
              <a:rPr lang="tr-TR" altLang="tr-TR" sz="2400" kern="1200" dirty="0">
                <a:solidFill>
                  <a:srgbClr val="FF0000"/>
                </a:solidFill>
                <a:latin typeface="Times New Roman" panose="02020603050405020304" pitchFamily="18" charset="0"/>
                <a:ea typeface="Times New Roman" panose="02020603050405020304" pitchFamily="18" charset="0"/>
                <a:cs typeface="+mn-cs"/>
              </a:rPr>
              <a:t>GÖNÜLLÜ EĞİTİMİ</a:t>
            </a:r>
            <a:endParaRPr lang="tr-TR" altLang="tr-TR" sz="2400" kern="1200" dirty="0">
              <a:solidFill>
                <a:srgbClr val="FF0000"/>
              </a:solidFill>
              <a:latin typeface="Times New Roman" panose="02020603050405020304" pitchFamily="18" charset="0"/>
              <a:ea typeface="Times New Roman" panose="02020603050405020304" pitchFamily="18" charset="0"/>
              <a:cs typeface="+mn-cs"/>
            </a:endParaRPr>
          </a:p>
          <a:p>
            <a:pPr algn="ctr" eaLnBrk="1" hangingPunct="1">
              <a:buSzPct val="70000"/>
            </a:pPr>
            <a:endParaRPr lang="tr-TR" altLang="tr-TR" sz="2400" kern="1200" dirty="0">
              <a:solidFill>
                <a:srgbClr val="FF0000"/>
              </a:solidFill>
              <a:latin typeface="Times New Roman" panose="02020603050405020304" pitchFamily="18" charset="0"/>
              <a:ea typeface="Times New Roman" panose="02020603050405020304" pitchFamily="18" charset="0"/>
              <a:cs typeface="+mn-cs"/>
            </a:endParaRPr>
          </a:p>
          <a:p>
            <a:pPr algn="ctr" eaLnBrk="1" hangingPunct="1">
              <a:buSzPct val="70000"/>
            </a:pPr>
            <a:r>
              <a:rPr lang="tr-TR" altLang="tr-TR" sz="2000" b="1" dirty="0">
                <a:latin typeface="Times New Roman" panose="02020603050405020304" pitchFamily="18" charset="0"/>
                <a:ea typeface="Times New Roman" panose="02020603050405020304" pitchFamily="18" charset="0"/>
                <a:sym typeface="+mn-ea"/>
              </a:rPr>
              <a:t>TÜKD ANTALYA ŞUBESİ</a:t>
            </a:r>
            <a:endParaRPr lang="tr-TR" altLang="tr-TR" sz="2000" b="1" kern="1200" dirty="0">
              <a:solidFill>
                <a:schemeClr val="tx1"/>
              </a:solidFill>
              <a:latin typeface="Times New Roman" panose="02020603050405020304" pitchFamily="18" charset="0"/>
              <a:ea typeface="Times New Roman" panose="02020603050405020304" pitchFamily="18" charset="0"/>
              <a:cs typeface="+mn-cs"/>
            </a:endParaRPr>
          </a:p>
          <a:p>
            <a:pPr algn="ctr" eaLnBrk="1" hangingPunct="1">
              <a:buSzPct val="70000"/>
            </a:pPr>
            <a:r>
              <a:rPr lang="tr-TR" altLang="tr-TR" sz="2000" b="1" dirty="0">
                <a:latin typeface="Times New Roman" panose="02020603050405020304" pitchFamily="18" charset="0"/>
                <a:ea typeface="Times New Roman" panose="02020603050405020304" pitchFamily="18" charset="0"/>
                <a:sym typeface="+mn-ea"/>
              </a:rPr>
              <a:t>PROF. DR. FULYA SARVAN</a:t>
            </a:r>
            <a:endParaRPr lang="tr-TR" altLang="tr-TR" sz="2000" b="1" kern="1200" dirty="0">
              <a:solidFill>
                <a:schemeClr val="tx1"/>
              </a:solidFill>
              <a:latin typeface="Times New Roman" panose="02020603050405020304" pitchFamily="18" charset="0"/>
              <a:ea typeface="Times New Roman" panose="02020603050405020304" pitchFamily="18" charset="0"/>
              <a:cs typeface="+mn-cs"/>
            </a:endParaRPr>
          </a:p>
          <a:p>
            <a:pPr algn="ctr" eaLnBrk="1" hangingPunct="1">
              <a:buSzPct val="70000"/>
            </a:pPr>
            <a:endParaRPr lang="tr-TR" altLang="tr-TR" sz="2000" b="1" kern="1200" dirty="0">
              <a:solidFill>
                <a:schemeClr val="tx1"/>
              </a:solidFill>
              <a:latin typeface="Times New Roman" panose="02020603050405020304" pitchFamily="18" charset="0"/>
              <a:ea typeface="Times New Roman" panose="02020603050405020304" pitchFamily="18" charset="0"/>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tr-TR" sz="2800" dirty="0">
                <a:latin typeface="Times New Roman" panose="02020603050405020304" pitchFamily="18" charset="0"/>
                <a:cs typeface="Times New Roman" panose="02020603050405020304" pitchFamily="18" charset="0"/>
                <a:sym typeface="+mn-ea"/>
              </a:rPr>
              <a:t>“Türkiye’de Çocuk Yaşta, Erken ve Zorla Evlilikler: 1993-2018 Türkiye Nüfus ve Sağlık Araştırmaları Veri Analizi”</a:t>
            </a:r>
            <a:endParaRPr lang="en-US" sz="2800"/>
          </a:p>
        </p:txBody>
      </p:sp>
      <p:sp>
        <p:nvSpPr>
          <p:cNvPr id="3" name="Content Placeholder 2"/>
          <p:cNvSpPr>
            <a:spLocks noGrp="1"/>
          </p:cNvSpPr>
          <p:nvPr>
            <p:ph idx="1"/>
          </p:nvPr>
        </p:nvSpPr>
        <p:spPr>
          <a:xfrm>
            <a:off x="457200" y="1603375"/>
            <a:ext cx="8229600" cy="4527550"/>
          </a:xfrm>
        </p:spPr>
        <p:txBody>
          <a:bodyPr/>
          <a:p>
            <a:r>
              <a:rPr lang="en-US" sz="2400"/>
              <a:t>Çocuk yaşta evlenen/evlendirilen her </a:t>
            </a:r>
            <a:r>
              <a:rPr lang="en-US" sz="2400" b="1">
                <a:solidFill>
                  <a:srgbClr val="FF0000"/>
                </a:solidFill>
              </a:rPr>
              <a:t>10 kadından üçü akrabalarıyla evlendi.</a:t>
            </a:r>
            <a:r>
              <a:rPr lang="en-US" sz="2400"/>
              <a:t> </a:t>
            </a:r>
            <a:endParaRPr lang="en-US" sz="2400"/>
          </a:p>
          <a:p>
            <a:r>
              <a:rPr lang="en-US" sz="2400"/>
              <a:t>Çocuk yaşta evliliğe maruz kalmış her </a:t>
            </a:r>
            <a:r>
              <a:rPr lang="en-US" sz="2400" b="1">
                <a:solidFill>
                  <a:srgbClr val="FF0000"/>
                </a:solidFill>
              </a:rPr>
              <a:t>5 kadından 1’inin eşi kendisinden 10 yaş veya daha büyük.</a:t>
            </a:r>
            <a:r>
              <a:rPr lang="en-US" sz="2400"/>
              <a:t> </a:t>
            </a:r>
            <a:endParaRPr lang="en-US" sz="2400"/>
          </a:p>
          <a:p>
            <a:r>
              <a:rPr lang="en-US" sz="2400"/>
              <a:t>Son 10 yılda </a:t>
            </a:r>
            <a:r>
              <a:rPr lang="en-US" sz="2400" b="1">
                <a:solidFill>
                  <a:srgbClr val="FF0000"/>
                </a:solidFill>
              </a:rPr>
              <a:t>çocuk yaşta evliliklerin özellikle yoksul hanelerde arttığı </a:t>
            </a:r>
            <a:r>
              <a:rPr lang="en-US" sz="2400"/>
              <a:t>görüldü. </a:t>
            </a:r>
            <a:endParaRPr lang="en-US" sz="2400"/>
          </a:p>
          <a:p>
            <a:r>
              <a:rPr lang="en-US" sz="2400"/>
              <a:t>20-24 yaş grubunda, </a:t>
            </a:r>
            <a:r>
              <a:rPr lang="en-US" sz="2400" b="1">
                <a:solidFill>
                  <a:srgbClr val="FF0000"/>
                </a:solidFill>
              </a:rPr>
              <a:t>18 yaşından önce yapılan evliliklerin %71’inde önce dini nikâh </a:t>
            </a:r>
            <a:r>
              <a:rPr lang="en-US" sz="2400"/>
              <a:t>yapıldı. </a:t>
            </a:r>
            <a:endParaRPr lang="en-US" sz="2400"/>
          </a:p>
          <a:p>
            <a:r>
              <a:rPr lang="en-US" sz="2400"/>
              <a:t>Aynı grupta </a:t>
            </a:r>
            <a:r>
              <a:rPr lang="en-US" sz="2400" b="1">
                <a:solidFill>
                  <a:srgbClr val="FF0000"/>
                </a:solidFill>
              </a:rPr>
              <a:t>başlık parası ile evlenme oranı</a:t>
            </a:r>
            <a:r>
              <a:rPr lang="en-US" sz="2400"/>
              <a:t> ise son 10 yılda (2008-2018) </a:t>
            </a:r>
            <a:r>
              <a:rPr lang="en-US" sz="2400" b="1">
                <a:solidFill>
                  <a:srgbClr val="FF0000"/>
                </a:solidFill>
              </a:rPr>
              <a:t>%24’ten %38’e ulaştı</a:t>
            </a:r>
            <a:r>
              <a:rPr lang="en-US" sz="2400"/>
              <a:t> yani çocuk yaşta evliliklerde başlık parası ile evlenme oranı son dönemde belirgin artış gösterdi.</a:t>
            </a:r>
            <a:endParaRPr lang="en-US" sz="2400"/>
          </a:p>
        </p:txBody>
      </p:sp>
      <p:sp>
        <p:nvSpPr>
          <p:cNvPr id="4" name="Footer Placeholder 3"/>
          <p:cNvSpPr>
            <a:spLocks noGrp="1"/>
          </p:cNvSpPr>
          <p:nvPr>
            <p:ph type="ftr" sz="quarter" idx="11"/>
          </p:nvPr>
        </p:nvSpPr>
        <p:spPr/>
        <p:txBody>
          <a:bodyPr/>
          <a:p>
            <a:pPr lvl="0" eaLnBrk="1" hangingPunct="1"/>
            <a:endParaRPr lang="tr-TR" altLang="en-US" sz="1000" dirty="0">
              <a:latin typeface="Arial" panose="020B0604020202020204" pitchFamily="34" charset="0"/>
              <a:ea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tr-TR" sz="2800" dirty="0">
                <a:latin typeface="Times New Roman" panose="02020603050405020304" pitchFamily="18" charset="0"/>
                <a:cs typeface="Times New Roman" panose="02020603050405020304" pitchFamily="18" charset="0"/>
                <a:sym typeface="+mn-ea"/>
              </a:rPr>
              <a:t>“Türkiye’de Çocuk Yaşta, Erken ve Zorla Evlilikler: 1993-2018 Türkiye Nüfus ve Sağlık Araştırmaları Veri Analizi”</a:t>
            </a:r>
            <a:endParaRPr lang="en-US" sz="2800"/>
          </a:p>
        </p:txBody>
      </p:sp>
      <p:sp>
        <p:nvSpPr>
          <p:cNvPr id="3" name="Content Placeholder 2"/>
          <p:cNvSpPr>
            <a:spLocks noGrp="1"/>
          </p:cNvSpPr>
          <p:nvPr>
            <p:ph idx="1"/>
          </p:nvPr>
        </p:nvSpPr>
        <p:spPr>
          <a:xfrm>
            <a:off x="457200" y="1473200"/>
            <a:ext cx="8229600" cy="4657725"/>
          </a:xfrm>
        </p:spPr>
        <p:txBody>
          <a:bodyPr/>
          <a:p>
            <a:r>
              <a:rPr lang="tr-TR" altLang="en-US" sz="2000" b="1">
                <a:solidFill>
                  <a:srgbClr val="FF0000"/>
                </a:solidFill>
              </a:rPr>
              <a:t>Ç</a:t>
            </a:r>
            <a:r>
              <a:rPr lang="en-US" sz="2000" b="1">
                <a:solidFill>
                  <a:srgbClr val="FF0000"/>
                </a:solidFill>
              </a:rPr>
              <a:t>ocuk yaşta evlenen ve eğitim düzeyi düşük olan kız çocuklarının yaşamlarının ilerleyen dönemlerde istihdama katılım oranları da oldukça düşük. </a:t>
            </a:r>
            <a:endParaRPr lang="en-US" sz="2000" b="1">
              <a:solidFill>
                <a:srgbClr val="FF0000"/>
              </a:solidFill>
            </a:endParaRPr>
          </a:p>
          <a:p>
            <a:r>
              <a:rPr lang="en-US" sz="2000"/>
              <a:t>Türkiye’de, 18 y</a:t>
            </a:r>
            <a:r>
              <a:rPr lang="tr-TR" altLang="en-US" sz="2000"/>
              <a:t>a</a:t>
            </a:r>
            <a:r>
              <a:rPr lang="en-US" sz="2000"/>
              <a:t>şından önce evlenen kadınların son 25 yıl içinde istihdama katılımları daha da azaldı. 1993 yılındaki araştırmada her 100 kadından 75’i halen çalışmadığını belirtirken, 2018 yılında bu rakam 86’ya yükseldi. </a:t>
            </a:r>
            <a:endParaRPr lang="en-US" sz="2000"/>
          </a:p>
          <a:p>
            <a:r>
              <a:rPr lang="en-US" sz="2000" b="1">
                <a:solidFill>
                  <a:srgbClr val="FF0000"/>
                </a:solidFill>
              </a:rPr>
              <a:t>İstihdama katılanların da çoğunlukla sosyal güvencesi olmayan işlerde çalıştığı görüldü. </a:t>
            </a:r>
            <a:endParaRPr lang="en-US" sz="2000" b="1">
              <a:solidFill>
                <a:srgbClr val="FF0000"/>
              </a:solidFill>
            </a:endParaRPr>
          </a:p>
          <a:p>
            <a:r>
              <a:rPr lang="en-US" sz="2000"/>
              <a:t>İstihdama katılmayan kadınların çalışmama nedenleri arasında ev işleriyle meşgul olmak, çocuk bakımı, </a:t>
            </a:r>
            <a:r>
              <a:rPr lang="en-US" sz="2000" b="1">
                <a:solidFill>
                  <a:srgbClr val="FF0000"/>
                </a:solidFill>
              </a:rPr>
              <a:t>eşin ve ailenin izin vermemesi</a:t>
            </a:r>
            <a:r>
              <a:rPr lang="tr-TR" altLang="en-US" sz="2000" b="1">
                <a:solidFill>
                  <a:srgbClr val="FF0000"/>
                </a:solidFill>
              </a:rPr>
              <a:t> (dört kadından biri)</a:t>
            </a:r>
            <a:r>
              <a:rPr lang="en-US" sz="2000"/>
              <a:t> ön planda. </a:t>
            </a:r>
            <a:endParaRPr lang="en-US" sz="2000"/>
          </a:p>
          <a:p>
            <a:r>
              <a:rPr lang="en-US" sz="2000"/>
              <a:t>Son 5 yılda 20-24 yaş grubunda olup 18 yaşından önce evlenen kadınların kendine ait gelir ve mal sahipliğinin her 10 kadından 2’sini geçmediği görüldü</a:t>
            </a:r>
            <a:r>
              <a:rPr lang="tr-TR" altLang="en-US" sz="2000"/>
              <a:t> </a:t>
            </a:r>
            <a:r>
              <a:rPr lang="tr-TR" altLang="en-US" sz="2000" b="1">
                <a:solidFill>
                  <a:srgbClr val="FF0000"/>
                </a:solidFill>
              </a:rPr>
              <a:t>(%80 gelir ve mala sahip değil)</a:t>
            </a:r>
            <a:endParaRPr lang="tr-TR" altLang="en-US" sz="2000" b="1">
              <a:solidFill>
                <a:srgbClr val="FF0000"/>
              </a:solidFill>
            </a:endParaRPr>
          </a:p>
        </p:txBody>
      </p:sp>
      <p:sp>
        <p:nvSpPr>
          <p:cNvPr id="4" name="Footer Placeholder 3"/>
          <p:cNvSpPr>
            <a:spLocks noGrp="1"/>
          </p:cNvSpPr>
          <p:nvPr>
            <p:ph type="ftr" sz="quarter" idx="11"/>
          </p:nvPr>
        </p:nvSpPr>
        <p:spPr/>
        <p:txBody>
          <a:bodyPr/>
          <a:p>
            <a:pPr lvl="0" eaLnBrk="1" hangingPunct="1"/>
            <a:endParaRPr lang="tr-TR" altLang="en-US" sz="1000" dirty="0">
              <a:latin typeface="Arial" panose="020B0604020202020204" pitchFamily="34" charset="0"/>
              <a:ea typeface="Arial"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tr-TR" sz="2800" dirty="0">
                <a:latin typeface="Times New Roman" panose="02020603050405020304" pitchFamily="18" charset="0"/>
                <a:cs typeface="Times New Roman" panose="02020603050405020304" pitchFamily="18" charset="0"/>
                <a:sym typeface="+mn-ea"/>
              </a:rPr>
              <a:t>“Türkiye’de Çocuk Yaşta, Erken ve Zorla Evlilikler: 1993-2018 Türkiye Nüfus ve Sağlık Araştırmaları Veri Analizi”</a:t>
            </a:r>
            <a:endParaRPr lang="en-US" sz="2800"/>
          </a:p>
        </p:txBody>
      </p:sp>
      <p:sp>
        <p:nvSpPr>
          <p:cNvPr id="3" name="Content Placeholder 2"/>
          <p:cNvSpPr>
            <a:spLocks noGrp="1"/>
          </p:cNvSpPr>
          <p:nvPr>
            <p:ph idx="1"/>
          </p:nvPr>
        </p:nvSpPr>
        <p:spPr/>
        <p:txBody>
          <a:bodyPr/>
          <a:p>
            <a:r>
              <a:rPr lang="tr-TR" altLang="en-US" sz="2000"/>
              <a:t>Ç</a:t>
            </a:r>
            <a:r>
              <a:rPr lang="en-US" sz="2000"/>
              <a:t>ocuk yaşta evlenmiş 20-24 yaş grubundaki </a:t>
            </a:r>
            <a:r>
              <a:rPr lang="en-US" sz="2000" b="1">
                <a:solidFill>
                  <a:srgbClr val="FF0000"/>
                </a:solidFill>
              </a:rPr>
              <a:t>5 kadından 4’ü (%79) aile planlamasına ilişkin yeterli ve doğru bilgiye sahip olmadan</a:t>
            </a:r>
            <a:r>
              <a:rPr lang="en-US" sz="2000"/>
              <a:t> evleniyor. </a:t>
            </a:r>
            <a:endParaRPr lang="en-US" sz="2000"/>
          </a:p>
          <a:p>
            <a:r>
              <a:rPr lang="en-US" sz="2000"/>
              <a:t>Her dört kadından üçü </a:t>
            </a:r>
            <a:r>
              <a:rPr lang="en-US" sz="2000" b="1">
                <a:solidFill>
                  <a:srgbClr val="FF0000"/>
                </a:solidFill>
              </a:rPr>
              <a:t>(%76) gebe kalınacak döneme dair doğru bilgiye sahip değil.</a:t>
            </a:r>
            <a:r>
              <a:rPr lang="en-US" sz="2000"/>
              <a:t> </a:t>
            </a:r>
            <a:endParaRPr lang="en-US" sz="2000"/>
          </a:p>
          <a:p>
            <a:r>
              <a:rPr lang="en-US" sz="2000"/>
              <a:t>Çocuk yaşta evliliğe maruz kalmış olan her beş kadından biri </a:t>
            </a:r>
            <a:r>
              <a:rPr lang="en-US" sz="2000" b="1">
                <a:solidFill>
                  <a:srgbClr val="FF0000"/>
                </a:solidFill>
              </a:rPr>
              <a:t>(%21) hiç gebeliği önleyici yöntem kullanmadı.</a:t>
            </a:r>
            <a:r>
              <a:rPr lang="en-US" sz="2000"/>
              <a:t> </a:t>
            </a:r>
            <a:endParaRPr lang="en-US" sz="2000"/>
          </a:p>
          <a:p>
            <a:r>
              <a:rPr lang="en-US" sz="2000"/>
              <a:t>Bu grupta yer alan, her 3 kadından biri ise </a:t>
            </a:r>
            <a:r>
              <a:rPr lang="en-US" sz="2000" b="1">
                <a:solidFill>
                  <a:srgbClr val="FF0000"/>
                </a:solidFill>
              </a:rPr>
              <a:t>(%29) gebeliği önleyici herhangi bir yönteme nasıl ulaşacağını bilmiyor.</a:t>
            </a:r>
            <a:r>
              <a:rPr lang="en-US" sz="2000"/>
              <a:t> </a:t>
            </a:r>
            <a:endParaRPr lang="en-US" sz="2000"/>
          </a:p>
          <a:p>
            <a:r>
              <a:rPr lang="en-US" sz="2000"/>
              <a:t>Çocuk yaşta evlenmiş 20-24 yaş grubundaki kadınların yarısından fazlası (%54) ilk doğumlarını 18-19 yaşlarında, üçte biri ise (%33) 15-17 yaşında yaptı.</a:t>
            </a:r>
            <a:endParaRPr lang="en-US" sz="2000"/>
          </a:p>
        </p:txBody>
      </p:sp>
      <p:sp>
        <p:nvSpPr>
          <p:cNvPr id="4" name="Footer Placeholder 3"/>
          <p:cNvSpPr>
            <a:spLocks noGrp="1"/>
          </p:cNvSpPr>
          <p:nvPr>
            <p:ph type="ftr" sz="quarter" idx="11"/>
          </p:nvPr>
        </p:nvSpPr>
        <p:spPr/>
        <p:txBody>
          <a:bodyPr/>
          <a:p>
            <a:pPr lvl="0" eaLnBrk="1" hangingPunct="1"/>
            <a:endParaRPr lang="tr-TR" altLang="en-US" sz="1000" dirty="0">
              <a:latin typeface="Arial" panose="020B0604020202020204" pitchFamily="34" charset="0"/>
              <a:ea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a:t>16-17 yaş grubu resmi evlilikler</a:t>
            </a:r>
            <a:endParaRPr lang="tr-TR" altLang="en-US"/>
          </a:p>
        </p:txBody>
      </p:sp>
      <p:pic>
        <p:nvPicPr>
          <p:cNvPr id="5" name="Content Placeholder 4"/>
          <p:cNvPicPr>
            <a:picLocks noChangeAspect="1"/>
          </p:cNvPicPr>
          <p:nvPr>
            <p:ph idx="1"/>
            <p:custDataLst>
              <p:tags r:id="rId1"/>
            </p:custDataLst>
          </p:nvPr>
        </p:nvPicPr>
        <p:blipFill>
          <a:blip r:embed="rId2"/>
          <a:stretch>
            <a:fillRect/>
          </a:stretch>
        </p:blipFill>
        <p:spPr>
          <a:xfrm>
            <a:off x="1129665" y="1670685"/>
            <a:ext cx="7028180" cy="4460240"/>
          </a:xfrm>
          <a:prstGeom prst="rect">
            <a:avLst/>
          </a:prstGeom>
        </p:spPr>
      </p:pic>
      <p:sp>
        <p:nvSpPr>
          <p:cNvPr id="4" name="Footer Placeholder 3"/>
          <p:cNvSpPr>
            <a:spLocks noGrp="1"/>
          </p:cNvSpPr>
          <p:nvPr>
            <p:ph type="ftr" sz="quarter" idx="11"/>
          </p:nvPr>
        </p:nvSpPr>
        <p:spPr/>
        <p:txBody>
          <a:bodyPr/>
          <a:p>
            <a:pPr lvl="0" eaLnBrk="1" hangingPunct="1"/>
            <a:endParaRPr lang="tr-TR" altLang="en-US" sz="1000" dirty="0">
              <a:latin typeface="Arial" panose="020B0604020202020204" pitchFamily="34" charset="0"/>
              <a:ea typeface="Arial" panose="020B06040202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itle 4"/>
          <p:cNvSpPr>
            <a:spLocks noGrp="1"/>
          </p:cNvSpPr>
          <p:nvPr>
            <p:ph type="title"/>
          </p:nvPr>
        </p:nvSpPr>
        <p:spPr>
          <a:xfrm>
            <a:off x="457200" y="122555"/>
            <a:ext cx="7543800" cy="1366520"/>
          </a:xfrm>
        </p:spPr>
        <p:txBody>
          <a:bodyPr/>
          <a:p>
            <a:r>
              <a:rPr lang="tr-TR" altLang="en-US" sz="2800"/>
              <a:t>ÇOCUK YAŞTA EVLENEN KIZ ÇOCUKLARIN FİZİKSEL SAĞLIK RİSKLERİ</a:t>
            </a:r>
            <a:endParaRPr lang="tr-TR" altLang="en-US" sz="2800"/>
          </a:p>
        </p:txBody>
      </p:sp>
      <p:sp>
        <p:nvSpPr>
          <p:cNvPr id="6" name="Content Placeholder 5"/>
          <p:cNvSpPr>
            <a:spLocks noGrp="1"/>
          </p:cNvSpPr>
          <p:nvPr>
            <p:ph idx="1"/>
          </p:nvPr>
        </p:nvSpPr>
        <p:spPr>
          <a:xfrm>
            <a:off x="457200" y="1500505"/>
            <a:ext cx="8229600" cy="4630420"/>
          </a:xfrm>
        </p:spPr>
        <p:txBody>
          <a:bodyPr/>
          <a:p>
            <a:r>
              <a:rPr lang="en-US" sz="2200"/>
              <a:t>Özellikle kız çocuklarında </a:t>
            </a:r>
            <a:r>
              <a:rPr lang="en-US" sz="2200" b="1">
                <a:solidFill>
                  <a:srgbClr val="FF0000"/>
                </a:solidFill>
              </a:rPr>
              <a:t>erken gebeliğe bağlı</a:t>
            </a:r>
            <a:r>
              <a:rPr lang="tr-TR" altLang="en-US" sz="2200" b="1">
                <a:solidFill>
                  <a:srgbClr val="FF0000"/>
                </a:solidFill>
              </a:rPr>
              <a:t>,</a:t>
            </a:r>
            <a:r>
              <a:rPr lang="en-US" sz="2200"/>
              <a:t> </a:t>
            </a:r>
            <a:r>
              <a:rPr lang="en-US" sz="2200" b="1">
                <a:solidFill>
                  <a:srgbClr val="FF0000"/>
                </a:solidFill>
              </a:rPr>
              <a:t>annenin veya bebeğin sağlık sorunları, çok sayıda düşük, doğum esnasında ölüm riski, istenmeyen, erken ya da sık aralıklı gebelik</a:t>
            </a:r>
            <a:r>
              <a:rPr lang="en-US" sz="2200"/>
              <a:t> ile karşı karşıya kalma, cinsel yolla bulaşan hastalıklara açık hale gelme ve benzeri pek çok sağlık riskleri görülmektedir.</a:t>
            </a:r>
            <a:endParaRPr lang="en-US" sz="2200"/>
          </a:p>
          <a:p>
            <a:r>
              <a:rPr lang="en-US" sz="2200"/>
              <a:t>Her yıl, doğumların %11’i 15-19 yaş aralığındaki kız çocukları tarafından gerçekleştirilmekte ve her yıl </a:t>
            </a:r>
            <a:r>
              <a:rPr lang="tr-TR" altLang="en-US" sz="2200"/>
              <a:t>(dünyada) </a:t>
            </a:r>
            <a:r>
              <a:rPr lang="en-US" sz="2200" b="1">
                <a:solidFill>
                  <a:srgbClr val="FF0000"/>
                </a:solidFill>
              </a:rPr>
              <a:t>50 bin kız çocuğu gebelik nedeni ile hayatını kaybetmektedir.</a:t>
            </a:r>
            <a:endParaRPr lang="en-US" sz="2200" b="1">
              <a:solidFill>
                <a:srgbClr val="FF0000"/>
              </a:solidFill>
            </a:endParaRPr>
          </a:p>
          <a:p>
            <a:r>
              <a:rPr lang="en-US" sz="2200"/>
              <a:t> UNFPA’in verilerine göre her yıl </a:t>
            </a:r>
            <a:r>
              <a:rPr lang="en-US" sz="2200" b="1">
                <a:solidFill>
                  <a:srgbClr val="FF0000"/>
                </a:solidFill>
              </a:rPr>
              <a:t>gelişmekte olan ülkelerde 18 yaşın altında 7,3 milyon doğum meydana gelmekte </a:t>
            </a:r>
            <a:r>
              <a:rPr lang="en-US" sz="2200"/>
              <a:t>ve bu doğumların 2 milyonu 15 yaşın altındaki kız çocukları tarafından gerçekleştirilmektedir (UNFPA, 2013).</a:t>
            </a:r>
            <a:endParaRPr lang="en-US" sz="2200"/>
          </a:p>
          <a:p>
            <a:endParaRPr lang="en-US" sz="2200"/>
          </a:p>
          <a:p>
            <a:endParaRPr lang="en-US" sz="2200"/>
          </a:p>
        </p:txBody>
      </p:sp>
      <p:sp>
        <p:nvSpPr>
          <p:cNvPr id="4" name="Footer Placeholder 3"/>
          <p:cNvSpPr>
            <a:spLocks noGrp="1"/>
          </p:cNvSpPr>
          <p:nvPr>
            <p:ph type="ftr" sz="quarter" idx="11"/>
          </p:nvPr>
        </p:nvSpPr>
        <p:spPr/>
        <p:txBody>
          <a:bodyPr/>
          <a:p>
            <a:pPr lvl="0" eaLnBrk="1" hangingPunct="1"/>
            <a:endParaRPr lang="tr-TR" altLang="en-US" sz="1000" dirty="0">
              <a:latin typeface="Arial" panose="020B0604020202020204" pitchFamily="34" charset="0"/>
              <a:ea typeface="Arial" panose="020B060402020202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sz="2800">
                <a:sym typeface="+mn-ea"/>
              </a:rPr>
              <a:t>ÇOCUK YAŞTA EVLENEN KIZ ÇOCUKLARIN FİZİKSEL SAĞLIK RİSKLERİ</a:t>
            </a:r>
            <a:endParaRPr lang="tr-TR" altLang="en-US" sz="2800"/>
          </a:p>
        </p:txBody>
      </p:sp>
      <p:sp>
        <p:nvSpPr>
          <p:cNvPr id="3" name="Content Placeholder 2"/>
          <p:cNvSpPr>
            <a:spLocks noGrp="1"/>
          </p:cNvSpPr>
          <p:nvPr>
            <p:ph idx="1"/>
          </p:nvPr>
        </p:nvSpPr>
        <p:spPr/>
        <p:txBody>
          <a:bodyPr/>
          <a:p>
            <a:r>
              <a:rPr lang="en-US" sz="2200">
                <a:sym typeface="+mn-ea"/>
              </a:rPr>
              <a:t>Dünya çapında </a:t>
            </a:r>
            <a:r>
              <a:rPr lang="en-US" sz="2200" b="1">
                <a:solidFill>
                  <a:srgbClr val="FF0000"/>
                </a:solidFill>
                <a:sym typeface="+mn-ea"/>
              </a:rPr>
              <a:t>15-19 yaş arasındaki kız çocuklarının başlıca ölüm sebebini gebelik ve doğuma bağlı komplikasyonlar </a:t>
            </a:r>
            <a:r>
              <a:rPr lang="en-US" sz="2200">
                <a:sym typeface="+mn-ea"/>
              </a:rPr>
              <a:t>oluşturmaktadır (WHO, 2018; aktaran UNFPA, 2020).  </a:t>
            </a:r>
            <a:endParaRPr lang="en-US" sz="2200">
              <a:sym typeface="+mn-ea"/>
            </a:endParaRPr>
          </a:p>
          <a:p>
            <a:r>
              <a:rPr lang="en-US" sz="2200">
                <a:sym typeface="+mn-ea"/>
              </a:rPr>
              <a:t> </a:t>
            </a:r>
            <a:r>
              <a:rPr lang="tr-TR" altLang="en-US" sz="2200" b="1">
                <a:solidFill>
                  <a:srgbClr val="FF0000"/>
                </a:solidFill>
                <a:sym typeface="+mn-ea"/>
              </a:rPr>
              <a:t>R</a:t>
            </a:r>
            <a:r>
              <a:rPr lang="en-US" sz="2200" b="1">
                <a:solidFill>
                  <a:srgbClr val="FF0000"/>
                </a:solidFill>
                <a:sym typeface="+mn-ea"/>
              </a:rPr>
              <a:t>esmi nikahı olmayan ve resmi nikah yapılabilecek yaşın altında kalan kız çocuklarının gebe izlemi ve doğum hizmeti veren sağlık ekipler tarafından bildirilme zorunluluğu </a:t>
            </a:r>
            <a:r>
              <a:rPr lang="en-US" sz="2200">
                <a:sym typeface="+mn-ea"/>
              </a:rPr>
              <a:t>bulunmaktadır. </a:t>
            </a:r>
            <a:endParaRPr lang="en-US" sz="2200">
              <a:sym typeface="+mn-ea"/>
            </a:endParaRPr>
          </a:p>
          <a:p>
            <a:r>
              <a:rPr lang="en-US" sz="2200">
                <a:sym typeface="+mn-ea"/>
              </a:rPr>
              <a:t>Bu durum, yasal yaptırımı önlemek amacıyla kız çocuğunun eşi veya ailesi tarafından çocuğun </a:t>
            </a:r>
            <a:r>
              <a:rPr lang="en-US" sz="2200" b="1">
                <a:solidFill>
                  <a:srgbClr val="FF0000"/>
                </a:solidFill>
                <a:sym typeface="+mn-ea"/>
              </a:rPr>
              <a:t>sağlık hizmetlerine erişiminin engellenmesine sebep</a:t>
            </a:r>
            <a:r>
              <a:rPr lang="en-US" sz="2200">
                <a:sym typeface="+mn-ea"/>
              </a:rPr>
              <a:t> olabilmekte ve her türlü sağlık riskine karşı açık hale getirebilmektedir.  (Yakıt, Coşkun, 2014)</a:t>
            </a:r>
            <a:endParaRPr lang="en-US" sz="2200"/>
          </a:p>
          <a:p>
            <a:endParaRPr lang="en-US" sz="2200"/>
          </a:p>
        </p:txBody>
      </p:sp>
      <p:sp>
        <p:nvSpPr>
          <p:cNvPr id="4" name="Footer Placeholder 3"/>
          <p:cNvSpPr>
            <a:spLocks noGrp="1"/>
          </p:cNvSpPr>
          <p:nvPr>
            <p:ph type="ftr" sz="quarter" idx="11"/>
          </p:nvPr>
        </p:nvSpPr>
        <p:spPr/>
        <p:txBody>
          <a:bodyPr/>
          <a:p>
            <a:pPr lvl="0" eaLnBrk="1" hangingPunct="1"/>
            <a:endParaRPr lang="tr-TR" altLang="en-US" sz="1000" dirty="0">
              <a:latin typeface="Arial" panose="020B0604020202020204" pitchFamily="34" charset="0"/>
              <a:ea typeface="Arial" panose="020B060402020202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sz="2800">
                <a:sym typeface="+mn-ea"/>
              </a:rPr>
              <a:t>ÇOCUK YAŞTA EVLENEN KIZ ÇOCUKLARIN RUHSAL SAĞLIK RİSKLERİ</a:t>
            </a:r>
            <a:endParaRPr lang="en-US" sz="2800"/>
          </a:p>
        </p:txBody>
      </p:sp>
      <p:sp>
        <p:nvSpPr>
          <p:cNvPr id="3" name="Content Placeholder 2"/>
          <p:cNvSpPr>
            <a:spLocks noGrp="1"/>
          </p:cNvSpPr>
          <p:nvPr>
            <p:ph idx="1"/>
          </p:nvPr>
        </p:nvSpPr>
        <p:spPr>
          <a:xfrm>
            <a:off x="400050" y="1475740"/>
            <a:ext cx="8286750" cy="4655185"/>
          </a:xfrm>
        </p:spPr>
        <p:txBody>
          <a:bodyPr/>
          <a:p>
            <a:r>
              <a:rPr lang="en-US" sz="2000"/>
              <a:t>Çocuk yaşta, erken ve zorla evlendirilen çocuklarda </a:t>
            </a:r>
            <a:r>
              <a:rPr lang="en-US" sz="2000" b="1">
                <a:solidFill>
                  <a:srgbClr val="FF0000"/>
                </a:solidFill>
              </a:rPr>
              <a:t>travma, depresyon, anksiyete, intihar teşebbüsü, sosyal hayattan çekilme, madde kullanımı, riskli davranışlarda bulunma, psikosomatik problemler </a:t>
            </a:r>
            <a:r>
              <a:rPr lang="en-US" sz="2000"/>
              <a:t>sıklıkla görülebilmektedir (UNFPA, 2021).  </a:t>
            </a:r>
            <a:endParaRPr lang="en-US" sz="2000"/>
          </a:p>
          <a:p>
            <a:r>
              <a:rPr lang="tr-TR" altLang="en-US" sz="2000"/>
              <a:t>Bunun</a:t>
            </a:r>
            <a:r>
              <a:rPr lang="en-US" sz="2000"/>
              <a:t> önemli sebeplerden biri </a:t>
            </a:r>
            <a:r>
              <a:rPr lang="en-US" sz="2000" b="1">
                <a:solidFill>
                  <a:srgbClr val="FF0000"/>
                </a:solidFill>
              </a:rPr>
              <a:t>ergenlik döneminde </a:t>
            </a:r>
            <a:r>
              <a:rPr lang="en-US" sz="2000"/>
              <a:t>yaşanmasıdır. Çocuk bu dönemde fiziksel, psikolojik ve sosyal gelişimini tamamlamaya ve kendine özgü kimliğini oluşturmaya çalışmaktadır. </a:t>
            </a:r>
            <a:endParaRPr lang="en-US" sz="2000"/>
          </a:p>
          <a:p>
            <a:r>
              <a:rPr lang="en-US" sz="2000"/>
              <a:t>Ergenlikle beraber gelen fiziksel değişimler toplumda çocuğun “küçük yetişkin” olduğu gibi yanlış bir algıya neden olabilmekte ve çocuğun evliliğe hazır olduğu algısını ortaya çıkarabilmekedir. </a:t>
            </a:r>
            <a:endParaRPr lang="en-US" sz="2000"/>
          </a:p>
          <a:p>
            <a:r>
              <a:rPr lang="en-US" sz="2000"/>
              <a:t>Ancak, henüz </a:t>
            </a:r>
            <a:r>
              <a:rPr lang="en-US" sz="2000" b="1">
                <a:solidFill>
                  <a:srgbClr val="FF0000"/>
                </a:solidFill>
              </a:rPr>
              <a:t>fiziksel ve psikolojik olarak yeterli olgunluğa erişmeden yapılan evlilik, çocuğun yaşına uygun olmayan pek çok sorumlulukla karşılaşması</a:t>
            </a:r>
            <a:r>
              <a:rPr lang="en-US" sz="2000"/>
              <a:t>na yol açmakta, akranlarından kopmasına yani sosyal açıdan gelişiminin sekteye uğramasına sebep olmaktadır (Aktepe ve Atay, 2017)</a:t>
            </a:r>
            <a:endParaRPr lang="en-US" sz="2000"/>
          </a:p>
          <a:p>
            <a:endParaRPr lang="en-US" sz="2200"/>
          </a:p>
          <a:p>
            <a:endParaRPr lang="en-US" sz="2200"/>
          </a:p>
        </p:txBody>
      </p:sp>
      <p:sp>
        <p:nvSpPr>
          <p:cNvPr id="4" name="Footer Placeholder 3"/>
          <p:cNvSpPr>
            <a:spLocks noGrp="1"/>
          </p:cNvSpPr>
          <p:nvPr>
            <p:ph type="ftr" sz="quarter" idx="11"/>
          </p:nvPr>
        </p:nvSpPr>
        <p:spPr/>
        <p:txBody>
          <a:bodyPr/>
          <a:p>
            <a:pPr lvl="0" eaLnBrk="1" hangingPunct="1"/>
            <a:endParaRPr lang="tr-TR" altLang="en-US" sz="1000" dirty="0">
              <a:latin typeface="Arial" panose="020B0604020202020204" pitchFamily="34" charset="0"/>
              <a:ea typeface="Arial" panose="020B060402020202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sz="2800">
                <a:sym typeface="+mn-ea"/>
              </a:rPr>
              <a:t>ÇOCUK YAŞTA EVLENEN KIZ ÇOCUKLARIN RUHSAL SAĞLIK RİSKLERİ</a:t>
            </a:r>
            <a:endParaRPr lang="en-US" sz="2800"/>
          </a:p>
        </p:txBody>
      </p:sp>
      <p:sp>
        <p:nvSpPr>
          <p:cNvPr id="3" name="Content Placeholder 2"/>
          <p:cNvSpPr>
            <a:spLocks noGrp="1"/>
          </p:cNvSpPr>
          <p:nvPr>
            <p:ph idx="1"/>
          </p:nvPr>
        </p:nvSpPr>
        <p:spPr>
          <a:xfrm>
            <a:off x="457200" y="1531620"/>
            <a:ext cx="8229600" cy="4599305"/>
          </a:xfrm>
        </p:spPr>
        <p:txBody>
          <a:bodyPr/>
          <a:p>
            <a:r>
              <a:rPr lang="en-US" sz="2000" b="1">
                <a:solidFill>
                  <a:srgbClr val="FF0000"/>
                </a:solidFill>
                <a:sym typeface="+mn-ea"/>
              </a:rPr>
              <a:t>2021 yılında yayınlanan bir araştırmada</a:t>
            </a:r>
            <a:r>
              <a:rPr lang="en-US" sz="2000">
                <a:sym typeface="+mn-ea"/>
              </a:rPr>
              <a:t>, 17 yaş altında evlendirilen kadınlar ile 20 yaş ve üzerinde evlenen kadınlar evlilik biçimi, aile içi fiziksel şiddet maruziyeti, alkol, madde ve tütün kullanımı, ruh sağlıklarında görülen rahatsızlıklar yönünden karşılaştırılmıştır. </a:t>
            </a:r>
            <a:endParaRPr lang="en-US" sz="2000">
              <a:sym typeface="+mn-ea"/>
            </a:endParaRPr>
          </a:p>
          <a:p>
            <a:r>
              <a:rPr lang="en-US" sz="2000">
                <a:sym typeface="+mn-ea"/>
              </a:rPr>
              <a:t>Araştırmanın sonuçlarına göre; </a:t>
            </a:r>
            <a:r>
              <a:rPr lang="en-US" sz="2000" b="1">
                <a:solidFill>
                  <a:srgbClr val="FF0000"/>
                </a:solidFill>
                <a:sym typeface="+mn-ea"/>
              </a:rPr>
              <a:t>erken yaşta evlendirilen kadınların yarısından fazlası gibi ciddi bir oranında en az bir ruhsal bozukluk </a:t>
            </a:r>
            <a:r>
              <a:rPr lang="en-US" sz="2000">
                <a:sym typeface="+mn-ea"/>
              </a:rPr>
              <a:t>(rahatsızlık) saptanmıştır. </a:t>
            </a:r>
            <a:endParaRPr lang="en-US" sz="2000">
              <a:sym typeface="+mn-ea"/>
            </a:endParaRPr>
          </a:p>
          <a:p>
            <a:r>
              <a:rPr lang="en-US" sz="2000">
                <a:sym typeface="+mn-ea"/>
              </a:rPr>
              <a:t>Erken yaşta evlendirilen kadınlar, 20 yaş ve üzerinde evlenen kadınlara göre </a:t>
            </a:r>
            <a:r>
              <a:rPr lang="en-US" sz="2000" b="1">
                <a:solidFill>
                  <a:srgbClr val="FF0000"/>
                </a:solidFill>
                <a:sym typeface="+mn-ea"/>
              </a:rPr>
              <a:t>evlilik içinde daha fazla fiziksel şiddete maruz kaldıklarını ifade etmişlerdir. </a:t>
            </a:r>
            <a:endParaRPr lang="en-US" sz="2000" b="1">
              <a:solidFill>
                <a:srgbClr val="FF0000"/>
              </a:solidFill>
              <a:sym typeface="+mn-ea"/>
            </a:endParaRPr>
          </a:p>
          <a:p>
            <a:r>
              <a:rPr lang="en-US" sz="2000">
                <a:sym typeface="+mn-ea"/>
              </a:rPr>
              <a:t>Ek olarak erken yaşta evlendirilen kadınların </a:t>
            </a:r>
            <a:r>
              <a:rPr lang="en-US" sz="2000" b="1">
                <a:solidFill>
                  <a:srgbClr val="FF0000"/>
                </a:solidFill>
                <a:sym typeface="+mn-ea"/>
              </a:rPr>
              <a:t>intihar girişimi ve nikotin kullanımının,</a:t>
            </a:r>
            <a:r>
              <a:rPr lang="en-US" sz="2000">
                <a:sym typeface="+mn-ea"/>
              </a:rPr>
              <a:t> 20 yaş ve üzerinde evlenen kadınlara oranla büyük ölçüde yüksek olduğu saptanmıştır (Kaya, Alnak, Subaşı, Arslan, Şahin, 2022)</a:t>
            </a:r>
            <a:endParaRPr lang="en-US" sz="2000"/>
          </a:p>
          <a:p>
            <a:endParaRPr lang="en-US" sz="2000"/>
          </a:p>
        </p:txBody>
      </p:sp>
      <p:sp>
        <p:nvSpPr>
          <p:cNvPr id="4" name="Footer Placeholder 3"/>
          <p:cNvSpPr>
            <a:spLocks noGrp="1"/>
          </p:cNvSpPr>
          <p:nvPr>
            <p:ph type="ftr" sz="quarter" idx="11"/>
          </p:nvPr>
        </p:nvSpPr>
        <p:spPr/>
        <p:txBody>
          <a:bodyPr/>
          <a:p>
            <a:pPr lvl="0" eaLnBrk="1" hangingPunct="1"/>
            <a:endParaRPr lang="tr-TR" altLang="en-US" sz="1000" dirty="0">
              <a:latin typeface="Arial" panose="020B0604020202020204" pitchFamily="34" charset="0"/>
              <a:ea typeface="Arial" panose="020B0604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sz="2800">
                <a:sym typeface="+mn-ea"/>
              </a:rPr>
              <a:t>ÇOCUK YAŞTA EVLENEN KIZ ÇOCUKLARIN ŞİDDETE UĞRAMA RİSKİ</a:t>
            </a:r>
            <a:endParaRPr lang="en-US" sz="2800"/>
          </a:p>
        </p:txBody>
      </p:sp>
      <p:sp>
        <p:nvSpPr>
          <p:cNvPr id="3" name="Content Placeholder 2"/>
          <p:cNvSpPr>
            <a:spLocks noGrp="1"/>
          </p:cNvSpPr>
          <p:nvPr>
            <p:ph idx="1"/>
          </p:nvPr>
        </p:nvSpPr>
        <p:spPr/>
        <p:txBody>
          <a:bodyPr/>
          <a:p>
            <a:r>
              <a:rPr lang="en-US" sz="2400"/>
              <a:t>Çocuk yaşta, erken ve zorla evlendirilen çocukların, bu yaşlarda evlenmeyen kişilere göre </a:t>
            </a:r>
            <a:r>
              <a:rPr lang="en-US" sz="2400" b="1">
                <a:solidFill>
                  <a:srgbClr val="FF0000"/>
                </a:solidFill>
              </a:rPr>
              <a:t>birçok şiddet türüne daha fazla maruz kaldığı </a:t>
            </a:r>
            <a:r>
              <a:rPr lang="en-US" sz="2400"/>
              <a:t>araştırmalarla kanıtlanmıştır. </a:t>
            </a:r>
            <a:endParaRPr lang="en-US" sz="2400"/>
          </a:p>
          <a:p>
            <a:r>
              <a:rPr lang="en-US" sz="2400"/>
              <a:t>Çocuk yaşta evlendirilen kız çocukları ile diğer yaş gruplarında evlenen kadınların şiddete maruz kalma oranlarını karşılaştıran </a:t>
            </a:r>
            <a:r>
              <a:rPr lang="en-US" sz="2400" b="1">
                <a:solidFill>
                  <a:srgbClr val="FF0000"/>
                </a:solidFill>
              </a:rPr>
              <a:t>Uluslararası Kadın Araştırma Merkezinin yaptığı araştırmaya göre</a:t>
            </a:r>
            <a:r>
              <a:rPr lang="en-US" sz="2400"/>
              <a:t>; çocuk yaşta evlenen kız çocukları diğer yaş gruplarındaki kadınlara göre f</a:t>
            </a:r>
            <a:r>
              <a:rPr lang="en-US" sz="2400" b="1">
                <a:solidFill>
                  <a:srgbClr val="FF0000"/>
                </a:solidFill>
              </a:rPr>
              <a:t>iziksel şiddete 2 kat, cinsel şiddete ise 3 kat daha fazla maruz kalmaktadırlar </a:t>
            </a:r>
            <a:r>
              <a:rPr lang="en-US" sz="2400"/>
              <a:t>(Malatyalı, 2014).</a:t>
            </a:r>
            <a:endParaRPr lang="en-US" sz="2400"/>
          </a:p>
          <a:p>
            <a:endParaRPr lang="en-US"/>
          </a:p>
          <a:p>
            <a:endParaRPr lang="en-US" sz="2000"/>
          </a:p>
        </p:txBody>
      </p:sp>
      <p:sp>
        <p:nvSpPr>
          <p:cNvPr id="4" name="Footer Placeholder 3"/>
          <p:cNvSpPr>
            <a:spLocks noGrp="1"/>
          </p:cNvSpPr>
          <p:nvPr>
            <p:ph type="ftr" sz="quarter" idx="11"/>
          </p:nvPr>
        </p:nvSpPr>
        <p:spPr/>
        <p:txBody>
          <a:bodyPr/>
          <a:p>
            <a:pPr lvl="0" eaLnBrk="1" hangingPunct="1"/>
            <a:endParaRPr lang="tr-TR" altLang="en-US" sz="1000" dirty="0">
              <a:latin typeface="Arial" panose="020B0604020202020204" pitchFamily="34" charset="0"/>
              <a:ea typeface="Arial" panose="020B060402020202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sz="2800">
                <a:sym typeface="+mn-ea"/>
              </a:rPr>
              <a:t>ÇOCUK YAŞTA EVLENEN KIZ ÇOCUKLARIN ŞİDDETE UĞRAMA RİSKİ</a:t>
            </a:r>
            <a:endParaRPr lang="en-US" sz="2800"/>
          </a:p>
        </p:txBody>
      </p:sp>
      <p:sp>
        <p:nvSpPr>
          <p:cNvPr id="3" name="Content Placeholder 2"/>
          <p:cNvSpPr>
            <a:spLocks noGrp="1"/>
          </p:cNvSpPr>
          <p:nvPr>
            <p:ph idx="1"/>
          </p:nvPr>
        </p:nvSpPr>
        <p:spPr>
          <a:xfrm>
            <a:off x="395605" y="1494790"/>
            <a:ext cx="8229600" cy="4545330"/>
          </a:xfrm>
        </p:spPr>
        <p:txBody>
          <a:bodyPr/>
          <a:p>
            <a:r>
              <a:rPr lang="en-US" sz="2200">
                <a:sym typeface="+mn-ea"/>
              </a:rPr>
              <a:t>2014 yılında gerçekleştirilen ‘Türkiye’de Kadına Yönelik Aile İçi Şiddet Araştırması”na göre </a:t>
            </a:r>
            <a:r>
              <a:rPr lang="tr-TR" altLang="en-US" sz="2200" b="1">
                <a:solidFill>
                  <a:srgbClr val="FF0000"/>
                </a:solidFill>
                <a:sym typeface="+mn-ea"/>
              </a:rPr>
              <a:t>f</a:t>
            </a:r>
            <a:r>
              <a:rPr lang="en-US" sz="2200" b="1">
                <a:solidFill>
                  <a:srgbClr val="FF0000"/>
                </a:solidFill>
                <a:sym typeface="+mn-ea"/>
              </a:rPr>
              <a:t>iziksel şiddet erken evlenen kadınlar arasında %48 iken, 18 yaşından sonra evlenen kadınlar arasında %31 düzeyindedir</a:t>
            </a:r>
            <a:r>
              <a:rPr lang="en-US" sz="2200">
                <a:sym typeface="+mn-ea"/>
              </a:rPr>
              <a:t>. </a:t>
            </a:r>
            <a:endParaRPr lang="en-US" sz="2200">
              <a:sym typeface="+mn-ea"/>
            </a:endParaRPr>
          </a:p>
          <a:p>
            <a:r>
              <a:rPr lang="en-US" sz="2200" b="1">
                <a:solidFill>
                  <a:srgbClr val="FF0000"/>
                </a:solidFill>
                <a:sym typeface="+mn-ea"/>
              </a:rPr>
              <a:t>18 yaş öncesi evlenen kadınların %19’u</a:t>
            </a:r>
            <a:r>
              <a:rPr lang="en-US" sz="2200">
                <a:sym typeface="+mn-ea"/>
              </a:rPr>
              <a:t>, 18 yaş sonrası evlenen kadınların ise %10’u cinsel şiddete maruz kalmıştır. </a:t>
            </a:r>
            <a:endParaRPr lang="en-US" sz="2200">
              <a:sym typeface="+mn-ea"/>
            </a:endParaRPr>
          </a:p>
          <a:p>
            <a:r>
              <a:rPr lang="en-US" sz="2200">
                <a:sym typeface="+mn-ea"/>
              </a:rPr>
              <a:t>Aynı araştırma, onsekiz yaşından sonra evlenmiş kadınların %42’sinin yaşamın herhangi bir döneminde </a:t>
            </a:r>
            <a:r>
              <a:rPr lang="en-US" sz="2200" b="1">
                <a:solidFill>
                  <a:srgbClr val="FF0000"/>
                </a:solidFill>
                <a:sym typeface="+mn-ea"/>
              </a:rPr>
              <a:t>duygusal şiddet/istismara </a:t>
            </a:r>
            <a:r>
              <a:rPr lang="en-US" sz="2200">
                <a:sym typeface="+mn-ea"/>
              </a:rPr>
              <a:t>maruz kaldığını belirtirken, </a:t>
            </a:r>
            <a:r>
              <a:rPr lang="en-US" sz="2200" b="1">
                <a:solidFill>
                  <a:srgbClr val="FF0000"/>
                </a:solidFill>
                <a:sym typeface="+mn-ea"/>
              </a:rPr>
              <a:t>18 yaşından önce evlenmiş kişiler  için bu oranın %51’e ulaştığını </a:t>
            </a:r>
            <a:r>
              <a:rPr lang="en-US" sz="2200">
                <a:sym typeface="+mn-ea"/>
              </a:rPr>
              <a:t>da ortaya koymaktadır. </a:t>
            </a:r>
            <a:r>
              <a:rPr lang="tr-TR" altLang="en-US" sz="2200">
                <a:sym typeface="+mn-ea"/>
              </a:rPr>
              <a:t> </a:t>
            </a:r>
            <a:r>
              <a:rPr lang="en-US" sz="1800">
                <a:sym typeface="+mn-ea"/>
              </a:rPr>
              <a:t>(T.C. Aile ve Sosyal Politikalar Bakanlığı Kadının Statüsü Genel Müdürlüğü, Hacettepe Üniversitesi Nüfus Etütleri Enstitüsü, 2014).</a:t>
            </a:r>
            <a:endParaRPr lang="en-US" sz="1800"/>
          </a:p>
          <a:p>
            <a:endParaRPr lang="en-US" sz="1800"/>
          </a:p>
        </p:txBody>
      </p:sp>
      <p:sp>
        <p:nvSpPr>
          <p:cNvPr id="4" name="Footer Placeholder 3"/>
          <p:cNvSpPr>
            <a:spLocks noGrp="1"/>
          </p:cNvSpPr>
          <p:nvPr>
            <p:ph type="ftr" sz="quarter" idx="11"/>
          </p:nvPr>
        </p:nvSpPr>
        <p:spPr/>
        <p:txBody>
          <a:bodyPr/>
          <a:p>
            <a:pPr lvl="0" eaLnBrk="1" hangingPunct="1"/>
            <a:endParaRPr lang="tr-TR" altLang="en-US" sz="1000" dirty="0">
              <a:latin typeface="Arial" panose="020B0604020202020204" pitchFamily="34" charset="0"/>
              <a:ea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Alt Bilgi Yer Tutucusu 4"/>
          <p:cNvSpPr txBox="1">
            <a:spLocks noGrp="1"/>
          </p:cNvSpPr>
          <p:nvPr>
            <p:ph type="ftr" sz="quarter" idx="11"/>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hangingPunct="1"/>
            <a:endParaRPr lang="tr-TR" altLang="en-US" sz="1000" dirty="0">
              <a:latin typeface="Arial" panose="020B0604020202020204" pitchFamily="34" charset="0"/>
              <a:ea typeface="Arial" panose="020B0604020202020204" pitchFamily="34" charset="0"/>
            </a:endParaRPr>
          </a:p>
        </p:txBody>
      </p:sp>
      <p:sp>
        <p:nvSpPr>
          <p:cNvPr id="5123" name="Rectangle 2"/>
          <p:cNvSpPr>
            <a:spLocks noGrp="1"/>
          </p:cNvSpPr>
          <p:nvPr>
            <p:ph type="title" hasCustomPrompt="1"/>
          </p:nvPr>
        </p:nvSpPr>
        <p:spPr/>
        <p:txBody>
          <a:bodyPr vert="horz" wrap="square" lIns="91440" tIns="45720" rIns="91440" bIns="45720" anchor="b" anchorCtr="0"/>
          <a:p>
            <a:pPr eaLnBrk="1" hangingPunct="1"/>
            <a:r>
              <a:rPr lang="tr-TR" altLang="tr-TR" dirty="0">
                <a:latin typeface="Times New Roman" panose="02020603050405020304" pitchFamily="18" charset="0"/>
                <a:cs typeface="Times New Roman" panose="02020603050405020304" pitchFamily="18" charset="0"/>
              </a:rPr>
              <a:t>YANIT ARAYACAĞIM SORULAR</a:t>
            </a:r>
            <a:endParaRPr lang="tr-TR" altLang="tr-TR" dirty="0">
              <a:latin typeface="Times New Roman" panose="02020603050405020304" pitchFamily="18" charset="0"/>
              <a:ea typeface="Times New Roman" panose="02020603050405020304" pitchFamily="18" charset="0"/>
            </a:endParaRPr>
          </a:p>
        </p:txBody>
      </p:sp>
      <p:sp>
        <p:nvSpPr>
          <p:cNvPr id="5124" name="Rectangle 3"/>
          <p:cNvSpPr>
            <a:spLocks noGrp="1"/>
          </p:cNvSpPr>
          <p:nvPr>
            <p:ph idx="1" hasCustomPrompt="1"/>
          </p:nvPr>
        </p:nvSpPr>
        <p:spPr>
          <a:xfrm>
            <a:off x="457200" y="1641475"/>
            <a:ext cx="8229600" cy="4489450"/>
          </a:xfrm>
        </p:spPr>
        <p:txBody>
          <a:bodyPr vert="horz" wrap="square" lIns="91440" tIns="45720" rIns="91440" bIns="45720" anchor="t" anchorCtr="0"/>
          <a:p>
            <a:pPr eaLnBrk="1" hangingPunct="1"/>
            <a:r>
              <a:rPr lang="tr-TR" altLang="tr-TR" sz="2800" dirty="0">
                <a:latin typeface="Times New Roman" panose="02020603050405020304" pitchFamily="18" charset="0"/>
                <a:cs typeface="Times New Roman" panose="02020603050405020304" pitchFamily="18" charset="0"/>
              </a:rPr>
              <a:t>Kadın nüfusumuzda </a:t>
            </a:r>
            <a:r>
              <a:rPr lang="tr-TR" altLang="tr-TR" sz="2800" dirty="0">
                <a:solidFill>
                  <a:srgbClr val="FF0000"/>
                </a:solidFill>
                <a:latin typeface="Times New Roman" panose="02020603050405020304" pitchFamily="18" charset="0"/>
                <a:cs typeface="Times New Roman" panose="02020603050405020304" pitchFamily="18" charset="0"/>
              </a:rPr>
              <a:t>çocuk yaşta evlilik verileri</a:t>
            </a:r>
            <a:endParaRPr lang="tr-TR" altLang="tr-TR" sz="2800" dirty="0">
              <a:latin typeface="Times New Roman" panose="02020603050405020304" pitchFamily="18" charset="0"/>
              <a:cs typeface="Times New Roman" panose="02020603050405020304" pitchFamily="18" charset="0"/>
            </a:endParaRPr>
          </a:p>
          <a:p>
            <a:pPr eaLnBrk="1" hangingPunct="1"/>
            <a:r>
              <a:rPr lang="tr-TR" altLang="tr-TR" sz="2800" dirty="0">
                <a:latin typeface="Times New Roman" panose="02020603050405020304" pitchFamily="18" charset="0"/>
                <a:cs typeface="Times New Roman" panose="02020603050405020304" pitchFamily="18" charset="0"/>
              </a:rPr>
              <a:t>Çocuk yaşta evliliklerin çocuğun </a:t>
            </a:r>
            <a:r>
              <a:rPr lang="tr-TR" altLang="tr-TR" sz="2800" dirty="0">
                <a:solidFill>
                  <a:srgbClr val="FF0000"/>
                </a:solidFill>
                <a:latin typeface="Times New Roman" panose="02020603050405020304" pitchFamily="18" charset="0"/>
                <a:cs typeface="Times New Roman" panose="02020603050405020304" pitchFamily="18" charset="0"/>
              </a:rPr>
              <a:t>beden ve ruh sağlığına etkileri</a:t>
            </a:r>
            <a:r>
              <a:rPr lang="tr-TR" altLang="tr-TR" sz="2800" dirty="0">
                <a:latin typeface="Times New Roman" panose="02020603050405020304" pitchFamily="18" charset="0"/>
                <a:cs typeface="Times New Roman" panose="02020603050405020304" pitchFamily="18" charset="0"/>
              </a:rPr>
              <a:t> nedir?</a:t>
            </a:r>
            <a:endParaRPr lang="tr-TR" altLang="tr-TR" sz="2800" dirty="0">
              <a:latin typeface="Times New Roman" panose="02020603050405020304" pitchFamily="18" charset="0"/>
              <a:cs typeface="Times New Roman" panose="02020603050405020304" pitchFamily="18" charset="0"/>
            </a:endParaRPr>
          </a:p>
          <a:p>
            <a:pPr eaLnBrk="1" hangingPunct="1"/>
            <a:r>
              <a:rPr lang="tr-TR" altLang="tr-TR" sz="2800" dirty="0">
                <a:latin typeface="Times New Roman" panose="02020603050405020304" pitchFamily="18" charset="0"/>
                <a:cs typeface="Times New Roman" panose="02020603050405020304" pitchFamily="18" charset="0"/>
                <a:sym typeface="+mn-ea"/>
              </a:rPr>
              <a:t>Çocuğun eğitim dışında kalma riski</a:t>
            </a:r>
            <a:endParaRPr lang="tr-TR" altLang="tr-TR" sz="2800" dirty="0">
              <a:latin typeface="Times New Roman" panose="02020603050405020304" pitchFamily="18" charset="0"/>
              <a:cs typeface="Times New Roman" panose="02020603050405020304" pitchFamily="18" charset="0"/>
              <a:sym typeface="+mn-ea"/>
            </a:endParaRPr>
          </a:p>
          <a:p>
            <a:pPr eaLnBrk="1" hangingPunct="1"/>
            <a:r>
              <a:rPr lang="tr-TR" altLang="tr-TR" sz="2800" dirty="0">
                <a:latin typeface="Times New Roman" panose="02020603050405020304" pitchFamily="18" charset="0"/>
                <a:cs typeface="Times New Roman" panose="02020603050405020304" pitchFamily="18" charset="0"/>
                <a:sym typeface="+mn-ea"/>
              </a:rPr>
              <a:t>Çocuğun istihdam dışında kalma riski</a:t>
            </a:r>
            <a:endParaRPr lang="tr-TR" altLang="tr-TR" sz="2800" dirty="0">
              <a:latin typeface="Times New Roman" panose="02020603050405020304" pitchFamily="18" charset="0"/>
              <a:cs typeface="Times New Roman" panose="02020603050405020304" pitchFamily="18" charset="0"/>
              <a:sym typeface="+mn-ea"/>
            </a:endParaRPr>
          </a:p>
          <a:p>
            <a:pPr eaLnBrk="1" hangingPunct="1"/>
            <a:r>
              <a:rPr lang="tr-TR" altLang="tr-TR" sz="2800" dirty="0">
                <a:latin typeface="Times New Roman" panose="02020603050405020304" pitchFamily="18" charset="0"/>
                <a:cs typeface="Times New Roman" panose="02020603050405020304" pitchFamily="18" charset="0"/>
                <a:sym typeface="+mn-ea"/>
              </a:rPr>
              <a:t>Çocuğun şiddete uğrama riski</a:t>
            </a:r>
            <a:endParaRPr lang="tr-TR" altLang="tr-TR" sz="2800" dirty="0">
              <a:solidFill>
                <a:srgbClr val="FF0000"/>
              </a:solidFill>
              <a:latin typeface="Times New Roman" panose="02020603050405020304" pitchFamily="18" charset="0"/>
              <a:cs typeface="Times New Roman" panose="02020603050405020304" pitchFamily="18" charset="0"/>
            </a:endParaRPr>
          </a:p>
          <a:p>
            <a:pPr eaLnBrk="1" hangingPunct="1"/>
            <a:r>
              <a:rPr lang="tr-TR" altLang="tr-TR" sz="2800" dirty="0">
                <a:latin typeface="Times New Roman" panose="02020603050405020304" pitchFamily="18" charset="0"/>
                <a:cs typeface="Times New Roman" panose="02020603050405020304" pitchFamily="18" charset="0"/>
                <a:sym typeface="+mn-ea"/>
              </a:rPr>
              <a:t>Çocuğun yoksul kalma riski</a:t>
            </a:r>
            <a:endParaRPr lang="tr-TR" altLang="tr-TR" sz="2800" dirty="0">
              <a:latin typeface="Times New Roman" panose="02020603050405020304" pitchFamily="18" charset="0"/>
              <a:cs typeface="Times New Roman" panose="02020603050405020304" pitchFamily="18" charset="0"/>
              <a:sym typeface="+mn-ea"/>
            </a:endParaRPr>
          </a:p>
          <a:p>
            <a:pPr eaLnBrk="1" hangingPunct="1"/>
            <a:r>
              <a:rPr lang="tr-TR" altLang="tr-TR" sz="2800" dirty="0">
                <a:latin typeface="Times New Roman" panose="02020603050405020304" pitchFamily="18" charset="0"/>
                <a:cs typeface="Times New Roman" panose="02020603050405020304" pitchFamily="18" charset="0"/>
              </a:rPr>
              <a:t>Çocuklarımızı </a:t>
            </a:r>
            <a:r>
              <a:rPr lang="tr-TR" altLang="tr-TR" sz="2800" dirty="0">
                <a:solidFill>
                  <a:srgbClr val="FF0000"/>
                </a:solidFill>
                <a:latin typeface="Times New Roman" panose="02020603050405020304" pitchFamily="18" charset="0"/>
                <a:cs typeface="Times New Roman" panose="02020603050405020304" pitchFamily="18" charset="0"/>
              </a:rPr>
              <a:t>bu acı kaderden</a:t>
            </a:r>
            <a:r>
              <a:rPr lang="tr-TR" altLang="tr-TR" sz="2800" dirty="0">
                <a:latin typeface="Times New Roman" panose="02020603050405020304" pitchFamily="18" charset="0"/>
                <a:cs typeface="Times New Roman" panose="02020603050405020304" pitchFamily="18" charset="0"/>
              </a:rPr>
              <a:t> nasıl koruyalım?</a:t>
            </a:r>
            <a:endParaRPr lang="tr-TR" altLang="tr-TR"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sz="2800">
                <a:sym typeface="+mn-ea"/>
              </a:rPr>
              <a:t>ÇOCUK YAŞTA EVLENEN KIZ ÇOCUKLARIN ŞİDDETE UĞRAMA RİSKİ</a:t>
            </a:r>
            <a:endParaRPr lang="en-US" sz="2800"/>
          </a:p>
        </p:txBody>
      </p:sp>
      <p:sp>
        <p:nvSpPr>
          <p:cNvPr id="3" name="Content Placeholder 2"/>
          <p:cNvSpPr>
            <a:spLocks noGrp="1"/>
          </p:cNvSpPr>
          <p:nvPr>
            <p:ph idx="1"/>
          </p:nvPr>
        </p:nvSpPr>
        <p:spPr/>
        <p:txBody>
          <a:bodyPr/>
          <a:p>
            <a:r>
              <a:rPr lang="tr-TR" sz="2400" b="1" dirty="0">
                <a:solidFill>
                  <a:srgbClr val="000000"/>
                </a:solidFill>
                <a:latin typeface="Arial Narrow" panose="020B0606020202030204" pitchFamily="34" charset="0"/>
                <a:sym typeface="+mn-ea"/>
              </a:rPr>
              <a:t>Şu gruplarda son </a:t>
            </a:r>
            <a:r>
              <a:rPr lang="tr-TR" sz="2400" b="1" dirty="0">
                <a:solidFill>
                  <a:schemeClr val="accent1"/>
                </a:solidFill>
                <a:latin typeface="Arial Narrow" panose="020B0606020202030204" pitchFamily="34" charset="0"/>
                <a:sym typeface="+mn-ea"/>
              </a:rPr>
              <a:t>12 ay içerisinde görülen şiddet daha yaygın</a:t>
            </a:r>
            <a:r>
              <a:rPr lang="tr-TR" sz="2400" b="1" dirty="0">
                <a:solidFill>
                  <a:srgbClr val="000000"/>
                </a:solidFill>
                <a:latin typeface="Arial Narrow" panose="020B0606020202030204" pitchFamily="34" charset="0"/>
                <a:sym typeface="+mn-ea"/>
              </a:rPr>
              <a:t>dır.</a:t>
            </a:r>
            <a:endParaRPr lang="tr-TR" sz="2400" b="1" i="0" u="none" strike="noStrike" baseline="0" dirty="0">
              <a:solidFill>
                <a:srgbClr val="000000"/>
              </a:solidFill>
              <a:latin typeface="Arial Narrow" panose="020B0606020202030204" pitchFamily="34" charset="0"/>
            </a:endParaRPr>
          </a:p>
          <a:p>
            <a:pPr lvl="1"/>
            <a:r>
              <a:rPr lang="tr-TR" sz="2400" b="1" dirty="0">
                <a:solidFill>
                  <a:srgbClr val="DA0000"/>
                </a:solidFill>
                <a:latin typeface="Arial Narrow" panose="020B0606020202030204" pitchFamily="34" charset="0"/>
                <a:sym typeface="+mn-ea"/>
              </a:rPr>
              <a:t>◊ </a:t>
            </a:r>
            <a:r>
              <a:rPr lang="tr-TR" sz="2400" dirty="0">
                <a:solidFill>
                  <a:srgbClr val="000000"/>
                </a:solidFill>
                <a:latin typeface="Arial Narrow" panose="020B0606020202030204" pitchFamily="34" charset="0"/>
                <a:sym typeface="+mn-ea"/>
              </a:rPr>
              <a:t>15-24 yaş arasındaki kadınlar,</a:t>
            </a:r>
            <a:endParaRPr lang="tr-TR" sz="2400" b="0" i="0" u="none" strike="noStrike" baseline="0" dirty="0">
              <a:solidFill>
                <a:srgbClr val="000000"/>
              </a:solidFill>
              <a:latin typeface="Arial Narrow" panose="020B0606020202030204" pitchFamily="34" charset="0"/>
            </a:endParaRPr>
          </a:p>
          <a:p>
            <a:pPr lvl="1"/>
            <a:r>
              <a:rPr lang="tr-TR" sz="2400" b="1" dirty="0">
                <a:solidFill>
                  <a:srgbClr val="DA0000"/>
                </a:solidFill>
                <a:latin typeface="Arial Narrow" panose="020B0606020202030204" pitchFamily="34" charset="0"/>
                <a:sym typeface="+mn-ea"/>
              </a:rPr>
              <a:t>◊ </a:t>
            </a:r>
            <a:r>
              <a:rPr lang="tr-TR" sz="2400" b="1" dirty="0">
                <a:solidFill>
                  <a:srgbClr val="FF0000"/>
                </a:solidFill>
                <a:latin typeface="Arial Narrow" panose="020B0606020202030204" pitchFamily="34" charset="0"/>
                <a:sym typeface="+mn-ea"/>
              </a:rPr>
              <a:t>İlkokul ve altında eğitim durumuna sahip olanlar,</a:t>
            </a:r>
            <a:endParaRPr lang="tr-TR" sz="2400" b="1" i="0" u="none" strike="noStrike" baseline="0" dirty="0">
              <a:solidFill>
                <a:srgbClr val="FF0000"/>
              </a:solidFill>
              <a:latin typeface="Arial Narrow" panose="020B0606020202030204" pitchFamily="34" charset="0"/>
            </a:endParaRPr>
          </a:p>
          <a:p>
            <a:pPr lvl="1"/>
            <a:r>
              <a:rPr lang="tr-TR" sz="2400" b="1" dirty="0">
                <a:solidFill>
                  <a:srgbClr val="DA0000"/>
                </a:solidFill>
                <a:latin typeface="Arial Narrow" panose="020B0606020202030204" pitchFamily="34" charset="0"/>
                <a:sym typeface="+mn-ea"/>
              </a:rPr>
              <a:t>◊ </a:t>
            </a:r>
            <a:r>
              <a:rPr lang="tr-TR" sz="2400" dirty="0">
                <a:solidFill>
                  <a:srgbClr val="000000"/>
                </a:solidFill>
                <a:latin typeface="Arial Narrow" panose="020B0606020202030204" pitchFamily="34" charset="0"/>
                <a:sym typeface="+mn-ea"/>
              </a:rPr>
              <a:t>Boşanmış olanlar veya ayrı yaşayanlar,</a:t>
            </a:r>
            <a:endParaRPr lang="tr-TR" sz="2400" b="0" i="0" u="none" strike="noStrike" baseline="0" dirty="0">
              <a:solidFill>
                <a:srgbClr val="000000"/>
              </a:solidFill>
              <a:latin typeface="Arial Narrow" panose="020B0606020202030204" pitchFamily="34" charset="0"/>
            </a:endParaRPr>
          </a:p>
          <a:p>
            <a:pPr lvl="1"/>
            <a:r>
              <a:rPr lang="tr-TR" sz="2400" b="1" dirty="0">
                <a:solidFill>
                  <a:srgbClr val="DA0000"/>
                </a:solidFill>
                <a:latin typeface="Arial Narrow" panose="020B0606020202030204" pitchFamily="34" charset="0"/>
                <a:sym typeface="+mn-ea"/>
              </a:rPr>
              <a:t>◊ </a:t>
            </a:r>
            <a:r>
              <a:rPr lang="tr-TR" sz="2400" b="1" dirty="0">
                <a:solidFill>
                  <a:srgbClr val="FF0000"/>
                </a:solidFill>
                <a:latin typeface="Arial Narrow" panose="020B0606020202030204" pitchFamily="34" charset="0"/>
                <a:sym typeface="+mn-ea"/>
              </a:rPr>
              <a:t>18 yaşından önce evlenenler,</a:t>
            </a:r>
            <a:endParaRPr lang="tr-TR" sz="2400" b="1" i="0" u="none" strike="noStrike" baseline="0" dirty="0">
              <a:solidFill>
                <a:srgbClr val="FF0000"/>
              </a:solidFill>
              <a:latin typeface="Arial Narrow" panose="020B0606020202030204" pitchFamily="34" charset="0"/>
            </a:endParaRPr>
          </a:p>
          <a:p>
            <a:pPr lvl="1"/>
            <a:r>
              <a:rPr lang="tr-TR" sz="2400" b="1" dirty="0">
                <a:solidFill>
                  <a:srgbClr val="DA0000"/>
                </a:solidFill>
                <a:latin typeface="Arial Narrow" panose="020B0606020202030204" pitchFamily="34" charset="0"/>
                <a:sym typeface="+mn-ea"/>
              </a:rPr>
              <a:t>◊ </a:t>
            </a:r>
            <a:r>
              <a:rPr lang="tr-TR" sz="2400" dirty="0">
                <a:solidFill>
                  <a:srgbClr val="000000"/>
                </a:solidFill>
                <a:latin typeface="Arial Narrow" panose="020B0606020202030204" pitchFamily="34" charset="0"/>
                <a:sym typeface="+mn-ea"/>
              </a:rPr>
              <a:t>Ücretli bir işte çalışmayanlar,</a:t>
            </a:r>
            <a:endParaRPr lang="tr-TR" sz="2400" b="0" i="0" u="none" strike="noStrike" baseline="0" dirty="0">
              <a:solidFill>
                <a:srgbClr val="000000"/>
              </a:solidFill>
              <a:latin typeface="Arial Narrow" panose="020B0606020202030204" pitchFamily="34" charset="0"/>
            </a:endParaRPr>
          </a:p>
          <a:p>
            <a:pPr lvl="1"/>
            <a:r>
              <a:rPr lang="tr-TR" sz="2400" b="1" dirty="0">
                <a:solidFill>
                  <a:srgbClr val="DA0000"/>
                </a:solidFill>
                <a:latin typeface="Arial Narrow" panose="020B0606020202030204" pitchFamily="34" charset="0"/>
                <a:sym typeface="+mn-ea"/>
              </a:rPr>
              <a:t>◊ </a:t>
            </a:r>
            <a:r>
              <a:rPr lang="tr-TR" sz="2400" dirty="0">
                <a:solidFill>
                  <a:srgbClr val="000000"/>
                </a:solidFill>
                <a:latin typeface="Arial Narrow" panose="020B0606020202030204" pitchFamily="34" charset="0"/>
                <a:sym typeface="+mn-ea"/>
              </a:rPr>
              <a:t>Düşük refah düzeyine sahip olanlar  </a:t>
            </a:r>
            <a:endParaRPr lang="tr-TR" sz="2400" b="0" i="0" u="none" strike="noStrike" baseline="0" dirty="0">
              <a:solidFill>
                <a:srgbClr val="000000"/>
              </a:solidFill>
              <a:latin typeface="Arial Narrow" panose="020B0606020202030204" pitchFamily="34" charset="0"/>
            </a:endParaRPr>
          </a:p>
          <a:p>
            <a:pPr marL="457200" lvl="1" indent="0">
              <a:buNone/>
            </a:pPr>
            <a:r>
              <a:rPr lang="tr-TR" sz="2400" dirty="0">
                <a:solidFill>
                  <a:srgbClr val="000000"/>
                </a:solidFill>
                <a:latin typeface="Arial Narrow" panose="020B0606020202030204" pitchFamily="34" charset="0"/>
                <a:sym typeface="+mn-ea"/>
              </a:rPr>
              <a:t>(T.C. Aile ve Sosyal Hizmetler Bakanlığı , Kadına Yönelik Şiddetle Mücadele IV.  Ulusal Eylem Planı (2021-2025) </a:t>
            </a:r>
            <a:r>
              <a:rPr lang="tr-TR" sz="2400" dirty="0">
                <a:latin typeface="Arial Narrow" panose="020B0606020202030204" pitchFamily="34" charset="0"/>
                <a:sym typeface="+mn-ea"/>
              </a:rPr>
              <a:t>Ankara, 2021</a:t>
            </a:r>
            <a:r>
              <a:rPr lang="tr-TR" sz="2400" dirty="0">
                <a:solidFill>
                  <a:srgbClr val="4D4D4D"/>
                </a:solidFill>
                <a:latin typeface="Arial Narrow" panose="020B0606020202030204" pitchFamily="34" charset="0"/>
                <a:sym typeface="+mn-ea"/>
              </a:rPr>
              <a:t>)</a:t>
            </a:r>
            <a:endParaRPr lang="tr-TR" sz="2400" b="0" i="0" u="none" strike="noStrike" baseline="0" dirty="0">
              <a:solidFill>
                <a:srgbClr val="4D4D4D"/>
              </a:solidFill>
              <a:latin typeface="Arial Narrow" panose="020B0606020202030204" pitchFamily="34" charset="0"/>
            </a:endParaRPr>
          </a:p>
          <a:p>
            <a:endParaRPr lang="tr-TR" sz="3000" dirty="0"/>
          </a:p>
          <a:p>
            <a:endParaRPr lang="en-US"/>
          </a:p>
        </p:txBody>
      </p:sp>
      <p:sp>
        <p:nvSpPr>
          <p:cNvPr id="4" name="Footer Placeholder 3"/>
          <p:cNvSpPr>
            <a:spLocks noGrp="1"/>
          </p:cNvSpPr>
          <p:nvPr>
            <p:ph type="ftr" sz="quarter" idx="11"/>
          </p:nvPr>
        </p:nvSpPr>
        <p:spPr/>
        <p:txBody>
          <a:bodyPr/>
          <a:p>
            <a:pPr lvl="0" eaLnBrk="1" hangingPunct="1"/>
            <a:endParaRPr lang="tr-TR" altLang="en-US" sz="1000" dirty="0">
              <a:latin typeface="Arial" panose="020B0604020202020204" pitchFamily="34" charset="0"/>
              <a:ea typeface="Arial" panose="020B0604020202020204"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122555"/>
            <a:ext cx="7543800" cy="1239520"/>
          </a:xfrm>
        </p:spPr>
        <p:txBody>
          <a:bodyPr/>
          <a:p>
            <a:r>
              <a:rPr lang="tr-TR" altLang="en-US" sz="2800"/>
              <a:t>ÇOCUK YAŞTA EVLENDİRİLEN KIZ ÇOCUKLARIN EĞİTİMDEN KOPMA RİSKİ</a:t>
            </a:r>
            <a:endParaRPr lang="tr-TR" altLang="en-US" sz="2800"/>
          </a:p>
        </p:txBody>
      </p:sp>
      <p:sp>
        <p:nvSpPr>
          <p:cNvPr id="3" name="Content Placeholder 2"/>
          <p:cNvSpPr>
            <a:spLocks noGrp="1"/>
          </p:cNvSpPr>
          <p:nvPr>
            <p:ph idx="1"/>
          </p:nvPr>
        </p:nvSpPr>
        <p:spPr>
          <a:xfrm>
            <a:off x="337185" y="1362710"/>
            <a:ext cx="8604250" cy="4768215"/>
          </a:xfrm>
        </p:spPr>
        <p:txBody>
          <a:bodyPr/>
          <a:p>
            <a:r>
              <a:rPr lang="en-US" sz="2400"/>
              <a:t>Türkiye’de yapılan nitel çalışmalar, evlendirilen kız çocuklarının,</a:t>
            </a:r>
            <a:r>
              <a:rPr lang="en-US" sz="2400" b="1">
                <a:solidFill>
                  <a:srgbClr val="FF0000"/>
                </a:solidFill>
              </a:rPr>
              <a:t> ev işlerinin yükü </a:t>
            </a:r>
            <a:r>
              <a:rPr lang="en-US" sz="2400"/>
              <a:t>nedeniyle eğitimlerine devam etmelerinin çok zor olduğunu </a:t>
            </a:r>
            <a:endParaRPr lang="en-US" sz="2400"/>
          </a:p>
          <a:p>
            <a:r>
              <a:rPr lang="en-US" sz="2400"/>
              <a:t>Evlilikle birlikte hareket özgürlüğünün kısıtlanması, </a:t>
            </a:r>
            <a:r>
              <a:rPr lang="en-US" sz="2400" b="1">
                <a:solidFill>
                  <a:srgbClr val="FF0000"/>
                </a:solidFill>
              </a:rPr>
              <a:t>hamilelik ve çocuk sahibi olma, evle ilgili sorumluluklar</a:t>
            </a:r>
            <a:r>
              <a:rPr lang="en-US" sz="2400"/>
              <a:t> ve bazı ülkelerde </a:t>
            </a:r>
            <a:r>
              <a:rPr lang="en-US" sz="2400" b="1">
                <a:solidFill>
                  <a:srgbClr val="FF0000"/>
                </a:solidFill>
              </a:rPr>
              <a:t>evli/hamile/çocuklu kız çocukların okula/işe devamı önünde yasal engellerin bulunması</a:t>
            </a:r>
            <a:r>
              <a:rPr lang="en-US" sz="2400"/>
              <a:t> çocukları eğitim hayatından koparmaktadır. </a:t>
            </a:r>
            <a:endParaRPr lang="en-US" sz="2400"/>
          </a:p>
          <a:p>
            <a:r>
              <a:rPr lang="en-US" sz="2400"/>
              <a:t>Eğitim ve istihdamdan kopuş kız çocuklarının </a:t>
            </a:r>
            <a:r>
              <a:rPr lang="en-US" sz="2400" b="1">
                <a:solidFill>
                  <a:srgbClr val="FF0000"/>
                </a:solidFill>
              </a:rPr>
              <a:t>sosyal ağlara ve destek hizmetlerine erişimini engellemekte ve bir yoksulluk döngüsü i</a:t>
            </a:r>
            <a:r>
              <a:rPr lang="en-US" sz="2400"/>
              <a:t>çine girmesine neden olmaktadır. </a:t>
            </a:r>
            <a:endParaRPr lang="en-US" sz="2400"/>
          </a:p>
          <a:p>
            <a:endParaRPr lang="en-US" sz="2400"/>
          </a:p>
        </p:txBody>
      </p:sp>
      <p:sp>
        <p:nvSpPr>
          <p:cNvPr id="4" name="Footer Placeholder 3"/>
          <p:cNvSpPr>
            <a:spLocks noGrp="1"/>
          </p:cNvSpPr>
          <p:nvPr>
            <p:ph type="ftr" sz="quarter" idx="11"/>
          </p:nvPr>
        </p:nvSpPr>
        <p:spPr/>
        <p:txBody>
          <a:bodyPr/>
          <a:p>
            <a:pPr lvl="0" eaLnBrk="1" hangingPunct="1"/>
            <a:endParaRPr lang="tr-TR" altLang="en-US" sz="1000" dirty="0">
              <a:latin typeface="Arial" panose="020B0604020202020204" pitchFamily="34" charset="0"/>
              <a:ea typeface="Arial" panose="020B0604020202020204"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itle 4"/>
          <p:cNvSpPr>
            <a:spLocks noGrp="1"/>
          </p:cNvSpPr>
          <p:nvPr>
            <p:ph type="title"/>
          </p:nvPr>
        </p:nvSpPr>
        <p:spPr/>
        <p:txBody>
          <a:bodyPr/>
          <a:p>
            <a:r>
              <a:rPr lang="tr-TR" altLang="en-US" sz="2800">
                <a:sym typeface="+mn-ea"/>
              </a:rPr>
              <a:t>ÇOCUK YAŞTA EVLENDİRİLEN KIZ ÇOCUKLARIN EĞİTİMDEN KOPMA RİSKİ</a:t>
            </a:r>
            <a:endParaRPr lang="en-US" sz="2800"/>
          </a:p>
        </p:txBody>
      </p:sp>
      <p:sp>
        <p:nvSpPr>
          <p:cNvPr id="6" name="Content Placeholder 5"/>
          <p:cNvSpPr>
            <a:spLocks noGrp="1"/>
          </p:cNvSpPr>
          <p:nvPr>
            <p:ph idx="1"/>
          </p:nvPr>
        </p:nvSpPr>
        <p:spPr>
          <a:xfrm>
            <a:off x="457200" y="1468755"/>
            <a:ext cx="8229600" cy="4662170"/>
          </a:xfrm>
        </p:spPr>
        <p:txBody>
          <a:bodyPr/>
          <a:p>
            <a:r>
              <a:rPr lang="en-US" sz="2400">
                <a:sym typeface="+mn-ea"/>
              </a:rPr>
              <a:t>Çocukların evlilikle birlikte eğitim hayatından kopması </a:t>
            </a:r>
            <a:r>
              <a:rPr lang="en-US" sz="2400" b="1">
                <a:solidFill>
                  <a:srgbClr val="FF0000"/>
                </a:solidFill>
                <a:sym typeface="+mn-ea"/>
              </a:rPr>
              <a:t>meslek edinmelerini zorlaştırmakta,</a:t>
            </a:r>
            <a:r>
              <a:rPr lang="en-US" sz="2400">
                <a:sym typeface="+mn-ea"/>
              </a:rPr>
              <a:t> çalışma hayatına katılımlarını azaltmakta ve kendilerine ait geliri olmadığı için diğer insanlara bağımlılıklarını artırmaktadır. </a:t>
            </a:r>
            <a:endParaRPr lang="en-US" sz="2400"/>
          </a:p>
          <a:p>
            <a:r>
              <a:rPr lang="en-US" sz="2400">
                <a:sym typeface="+mn-ea"/>
              </a:rPr>
              <a:t>Tüm bu olumsuzluklar, sadece genç kızları ve kadınları değil, </a:t>
            </a:r>
            <a:r>
              <a:rPr lang="en-US" sz="2400" b="1">
                <a:solidFill>
                  <a:srgbClr val="FF0000"/>
                </a:solidFill>
                <a:sym typeface="+mn-ea"/>
              </a:rPr>
              <a:t>onların çocuklarını da etkilemektedir </a:t>
            </a:r>
            <a:r>
              <a:rPr lang="en-US" sz="2400">
                <a:sym typeface="+mn-ea"/>
              </a:rPr>
              <a:t>(UNFPA,2020). </a:t>
            </a:r>
            <a:endParaRPr lang="en-US" sz="2400"/>
          </a:p>
          <a:p>
            <a:r>
              <a:rPr lang="en-US" sz="2400">
                <a:sym typeface="+mn-ea"/>
              </a:rPr>
              <a:t>Eğitimsiz kız çocuklarının 18 yaşında evlenme olasılığı, ortaokul seviyesinde veya daha yüksek eğitim almış kızların 3 katıdır. </a:t>
            </a:r>
            <a:endParaRPr lang="en-US" sz="2400"/>
          </a:p>
          <a:p>
            <a:r>
              <a:rPr lang="en-US" sz="2400" b="1">
                <a:solidFill>
                  <a:srgbClr val="FF0000"/>
                </a:solidFill>
                <a:sym typeface="+mn-ea"/>
              </a:rPr>
              <a:t>Eğitim almamış kadınların (20- 24) %60’ından fazlası 18 yaşından önce evlenmiştir.</a:t>
            </a:r>
            <a:r>
              <a:rPr lang="en-US" sz="2400">
                <a:sym typeface="+mn-ea"/>
              </a:rPr>
              <a:t> (UNICEF, 2018; aktaran UNFPA, 2021)</a:t>
            </a:r>
            <a:endParaRPr lang="en-US" sz="2400"/>
          </a:p>
        </p:txBody>
      </p:sp>
      <p:sp>
        <p:nvSpPr>
          <p:cNvPr id="4" name="Footer Placeholder 3"/>
          <p:cNvSpPr>
            <a:spLocks noGrp="1"/>
          </p:cNvSpPr>
          <p:nvPr>
            <p:ph type="ftr" sz="quarter" idx="11"/>
          </p:nvPr>
        </p:nvSpPr>
        <p:spPr/>
        <p:txBody>
          <a:bodyPr/>
          <a:p>
            <a:pPr lvl="0" eaLnBrk="1" hangingPunct="1"/>
            <a:endParaRPr lang="tr-TR" altLang="en-US" sz="1000" dirty="0">
              <a:latin typeface="Arial" panose="020B0604020202020204" pitchFamily="34" charset="0"/>
              <a:ea typeface="Arial" panose="020B060402020202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sz="3200"/>
              <a:t>EĞİTİMDEN KOPAN KIZ ÇOCUKLARI VAR MI?</a:t>
            </a:r>
            <a:endParaRPr lang="tr-TR" altLang="en-US" sz="3200"/>
          </a:p>
        </p:txBody>
      </p:sp>
      <p:sp>
        <p:nvSpPr>
          <p:cNvPr id="3" name="Content Placeholder 2"/>
          <p:cNvSpPr>
            <a:spLocks noGrp="1"/>
          </p:cNvSpPr>
          <p:nvPr>
            <p:ph idx="1"/>
          </p:nvPr>
        </p:nvSpPr>
        <p:spPr>
          <a:xfrm>
            <a:off x="457200" y="1569720"/>
            <a:ext cx="8229600" cy="4744720"/>
          </a:xfrm>
        </p:spPr>
        <p:txBody>
          <a:bodyPr/>
          <a:p>
            <a:pPr algn="l"/>
            <a:r>
              <a:rPr lang="tr-TR" sz="2400" dirty="0">
                <a:solidFill>
                  <a:srgbClr val="000000"/>
                </a:solidFill>
                <a:effectLst/>
                <a:latin typeface="Arial Narrow" panose="020B0606020202030204" pitchFamily="34" charset="0"/>
                <a:sym typeface="+mn-ea"/>
              </a:rPr>
              <a:t>Çağdaş Yaşamı Destekleme Derneği (ÇYDD) Genel Başkanı Prof. Dr. Ayşe Yüksel, 11 Ekim Dünya Kız Çocukları Günü öncesinde, kız çocuklarının eğitimde yaşadığı ayrımcılığa dikkat çekerek yetkİLİlere </a:t>
            </a:r>
            <a:r>
              <a:rPr lang="tr-TR" sz="2400" b="1" dirty="0">
                <a:solidFill>
                  <a:srgbClr val="FF0000"/>
                </a:solidFill>
                <a:effectLst/>
                <a:latin typeface="Arial Narrow" panose="020B0606020202030204" pitchFamily="34" charset="0"/>
                <a:sym typeface="+mn-ea"/>
              </a:rPr>
              <a:t>“866 bin kız çocuğu neden okulda değil” dİye sordu. (2022)</a:t>
            </a:r>
            <a:endParaRPr lang="tr-TR" sz="2400" b="1" i="0" dirty="0">
              <a:solidFill>
                <a:srgbClr val="FF0000"/>
              </a:solidFill>
              <a:effectLst/>
              <a:latin typeface="Arial Narrow" panose="020B0606020202030204" pitchFamily="34" charset="0"/>
            </a:endParaRPr>
          </a:p>
          <a:p>
            <a:pPr algn="l"/>
            <a:r>
              <a:rPr lang="tr-TR" sz="2400" b="1" i="1" dirty="0">
                <a:solidFill>
                  <a:srgbClr val="000000"/>
                </a:solidFill>
                <a:effectLst/>
                <a:latin typeface="Arial Narrow" panose="020B0606020202030204" pitchFamily="34" charset="0"/>
                <a:sym typeface="+mn-ea"/>
              </a:rPr>
              <a:t>“İlkokulda 195 bin, ortaokulda 298 bin, lisede 373 bin kız çocuğu okula gidemiyor. Okuldan uzakta olan kız çocuğu sayısı toplamda 866 bini buluyor. Açık öğretimde okuyan kız çocuklarımızı bu sayıya eklediğimizdeyse </a:t>
            </a:r>
            <a:r>
              <a:rPr lang="tr-TR" sz="2400" b="1" i="1" dirty="0">
                <a:solidFill>
                  <a:srgbClr val="FF0000"/>
                </a:solidFill>
                <a:effectLst/>
                <a:latin typeface="Arial Narrow" panose="020B0606020202030204" pitchFamily="34" charset="0"/>
                <a:sym typeface="+mn-ea"/>
              </a:rPr>
              <a:t>1,5 milyondan fazla kız çocuğu eğitimden uzak bırakılıyor.</a:t>
            </a:r>
            <a:r>
              <a:rPr lang="tr-TR" sz="2400" b="1" i="1" dirty="0">
                <a:solidFill>
                  <a:srgbClr val="000000"/>
                </a:solidFill>
                <a:effectLst/>
                <a:latin typeface="Arial Narrow" panose="020B0606020202030204" pitchFamily="34" charset="0"/>
                <a:sym typeface="+mn-ea"/>
              </a:rPr>
              <a:t> Bu tablo, kabul edilemez!”</a:t>
            </a:r>
            <a:endParaRPr lang="tr-TR" sz="2400" b="1" i="1" dirty="0">
              <a:latin typeface="Arial Narrow" panose="020B0606020202030204" pitchFamily="34" charset="0"/>
            </a:endParaRPr>
          </a:p>
          <a:p>
            <a:endParaRPr lang="tr-TR" dirty="0"/>
          </a:p>
          <a:p>
            <a:endParaRPr lang="en-US"/>
          </a:p>
        </p:txBody>
      </p:sp>
      <p:sp>
        <p:nvSpPr>
          <p:cNvPr id="4" name="Footer Placeholder 3"/>
          <p:cNvSpPr>
            <a:spLocks noGrp="1"/>
          </p:cNvSpPr>
          <p:nvPr>
            <p:ph type="ftr" sz="quarter" idx="11"/>
          </p:nvPr>
        </p:nvSpPr>
        <p:spPr/>
        <p:txBody>
          <a:bodyPr/>
          <a:p>
            <a:pPr lvl="0" eaLnBrk="1" hangingPunct="1"/>
            <a:endParaRPr lang="tr-TR" altLang="en-US" sz="1000" dirty="0">
              <a:latin typeface="Arial" panose="020B0604020202020204" pitchFamily="34" charset="0"/>
              <a:ea typeface="Arial" panose="020B0604020202020204"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itle 4"/>
          <p:cNvSpPr>
            <a:spLocks noGrp="1"/>
          </p:cNvSpPr>
          <p:nvPr>
            <p:ph type="title"/>
          </p:nvPr>
        </p:nvSpPr>
        <p:spPr>
          <a:xfrm>
            <a:off x="457200" y="122555"/>
            <a:ext cx="8041640" cy="1424940"/>
          </a:xfrm>
        </p:spPr>
        <p:txBody>
          <a:bodyPr/>
          <a:p>
            <a:r>
              <a:rPr lang="tr-TR" altLang="tr-TR" sz="2800" dirty="0">
                <a:latin typeface="Times New Roman" panose="02020603050405020304" pitchFamily="18" charset="0"/>
                <a:cs typeface="Times New Roman" panose="02020603050405020304" pitchFamily="18" charset="0"/>
                <a:sym typeface="+mn-ea"/>
              </a:rPr>
              <a:t>ÇOCUK YAŞTA EVLENEN KIZLAR EKONOMİDEN NASIL BİR PAY BEKLEYEBİLİR?</a:t>
            </a:r>
            <a:endParaRPr lang="en-US" sz="2800"/>
          </a:p>
        </p:txBody>
      </p:sp>
      <p:sp>
        <p:nvSpPr>
          <p:cNvPr id="6" name="Content Placeholder 5"/>
          <p:cNvSpPr>
            <a:spLocks noGrp="1"/>
          </p:cNvSpPr>
          <p:nvPr>
            <p:ph idx="1"/>
          </p:nvPr>
        </p:nvSpPr>
        <p:spPr/>
        <p:txBody>
          <a:bodyPr/>
          <a:p>
            <a:pPr eaLnBrk="1" hangingPunct="1"/>
            <a:r>
              <a:rPr lang="tr-TR" altLang="tr-TR" sz="2400" dirty="0">
                <a:latin typeface="Times New Roman" panose="02020603050405020304" pitchFamily="18" charset="0"/>
                <a:cs typeface="Times New Roman" panose="02020603050405020304" pitchFamily="18" charset="0"/>
                <a:sym typeface="+mn-ea"/>
              </a:rPr>
              <a:t>Çocuk gelinin ucuz işgücü veya ücretsiz tarım işçisi veya evkadını olarak </a:t>
            </a:r>
            <a:r>
              <a:rPr lang="tr-TR" altLang="tr-TR" sz="2400" dirty="0">
                <a:solidFill>
                  <a:srgbClr val="FF0000"/>
                </a:solidFill>
                <a:latin typeface="Times New Roman" panose="02020603050405020304" pitchFamily="18" charset="0"/>
                <a:cs typeface="Times New Roman" panose="02020603050405020304" pitchFamily="18" charset="0"/>
                <a:sym typeface="+mn-ea"/>
              </a:rPr>
              <a:t>ekonomik gelirden payı</a:t>
            </a:r>
            <a:r>
              <a:rPr lang="tr-TR" altLang="tr-TR" sz="2400" dirty="0">
                <a:latin typeface="Times New Roman" panose="02020603050405020304" pitchFamily="18" charset="0"/>
                <a:cs typeface="Times New Roman" panose="02020603050405020304" pitchFamily="18" charset="0"/>
                <a:sym typeface="+mn-ea"/>
              </a:rPr>
              <a:t> aile içinde </a:t>
            </a:r>
            <a:r>
              <a:rPr lang="tr-TR" altLang="tr-TR" sz="2400" dirty="0">
                <a:solidFill>
                  <a:srgbClr val="FF0000"/>
                </a:solidFill>
                <a:latin typeface="Times New Roman" panose="02020603050405020304" pitchFamily="18" charset="0"/>
                <a:cs typeface="Times New Roman" panose="02020603050405020304" pitchFamily="18" charset="0"/>
                <a:sym typeface="+mn-ea"/>
              </a:rPr>
              <a:t>karın tokluğu</a:t>
            </a:r>
            <a:endParaRPr lang="tr-TR" altLang="tr-TR" sz="2400" dirty="0">
              <a:solidFill>
                <a:srgbClr val="FF0000"/>
              </a:solidFill>
              <a:latin typeface="Times New Roman" panose="02020603050405020304" pitchFamily="18" charset="0"/>
              <a:cs typeface="Times New Roman" panose="02020603050405020304" pitchFamily="18" charset="0"/>
            </a:endParaRPr>
          </a:p>
          <a:p>
            <a:pPr eaLnBrk="1" hangingPunct="1"/>
            <a:r>
              <a:rPr lang="tr-TR" altLang="tr-TR" sz="2400" dirty="0">
                <a:solidFill>
                  <a:srgbClr val="FF0000"/>
                </a:solidFill>
                <a:latin typeface="Times New Roman" panose="02020603050405020304" pitchFamily="18" charset="0"/>
                <a:cs typeface="Times New Roman" panose="02020603050405020304" pitchFamily="18" charset="0"/>
                <a:sym typeface="+mn-ea"/>
              </a:rPr>
              <a:t>Başlık parası</a:t>
            </a:r>
            <a:r>
              <a:rPr lang="tr-TR" altLang="tr-TR" sz="2400" dirty="0">
                <a:latin typeface="Times New Roman" panose="02020603050405020304" pitchFamily="18" charset="0"/>
                <a:cs typeface="Times New Roman" panose="02020603050405020304" pitchFamily="18" charset="0"/>
                <a:sym typeface="+mn-ea"/>
              </a:rPr>
              <a:t> kendi ailesine gidiyor</a:t>
            </a:r>
            <a:endParaRPr lang="tr-TR" altLang="tr-TR" sz="2400" dirty="0">
              <a:latin typeface="Times New Roman" panose="02020603050405020304" pitchFamily="18" charset="0"/>
              <a:cs typeface="Times New Roman" panose="02020603050405020304" pitchFamily="18" charset="0"/>
            </a:endParaRPr>
          </a:p>
          <a:p>
            <a:pPr eaLnBrk="1" hangingPunct="1"/>
            <a:r>
              <a:rPr lang="tr-TR" altLang="tr-TR" sz="2400" dirty="0">
                <a:latin typeface="Times New Roman" panose="02020603050405020304" pitchFamily="18" charset="0"/>
                <a:cs typeface="Times New Roman" panose="02020603050405020304" pitchFamily="18" charset="0"/>
                <a:sym typeface="+mn-ea"/>
              </a:rPr>
              <a:t>Evlenerek gittiği ailenin ücretsiz tarım işçisi veya ucuz işgücü rolünü </a:t>
            </a:r>
            <a:r>
              <a:rPr lang="tr-TR" altLang="tr-TR" sz="2400" dirty="0">
                <a:solidFill>
                  <a:srgbClr val="FF0000"/>
                </a:solidFill>
                <a:latin typeface="Times New Roman" panose="02020603050405020304" pitchFamily="18" charset="0"/>
                <a:cs typeface="Times New Roman" panose="02020603050405020304" pitchFamily="18" charset="0"/>
                <a:sym typeface="+mn-ea"/>
              </a:rPr>
              <a:t>yine karın tokluğuna</a:t>
            </a:r>
            <a:r>
              <a:rPr lang="tr-TR" altLang="tr-TR" sz="2400" dirty="0">
                <a:latin typeface="Times New Roman" panose="02020603050405020304" pitchFamily="18" charset="0"/>
                <a:cs typeface="Times New Roman" panose="02020603050405020304" pitchFamily="18" charset="0"/>
                <a:sym typeface="+mn-ea"/>
              </a:rPr>
              <a:t> sürdürüyor, </a:t>
            </a:r>
            <a:endParaRPr lang="tr-TR" altLang="tr-TR" sz="2400" dirty="0">
              <a:latin typeface="Times New Roman" panose="02020603050405020304" pitchFamily="18" charset="0"/>
              <a:cs typeface="Times New Roman" panose="02020603050405020304" pitchFamily="18" charset="0"/>
            </a:endParaRPr>
          </a:p>
          <a:p>
            <a:pPr eaLnBrk="1" hangingPunct="1"/>
            <a:r>
              <a:rPr lang="tr-TR" altLang="tr-TR" sz="2400" dirty="0">
                <a:latin typeface="Times New Roman" panose="02020603050405020304" pitchFamily="18" charset="0"/>
                <a:cs typeface="Times New Roman" panose="02020603050405020304" pitchFamily="18" charset="0"/>
                <a:sym typeface="+mn-ea"/>
              </a:rPr>
              <a:t>Evlendiği anda, eğitimini sürdürme, bir iş ve meslek sahibi olma, </a:t>
            </a:r>
            <a:r>
              <a:rPr lang="tr-TR" altLang="tr-TR" sz="2400" dirty="0">
                <a:solidFill>
                  <a:srgbClr val="FF0000"/>
                </a:solidFill>
                <a:latin typeface="Times New Roman" panose="02020603050405020304" pitchFamily="18" charset="0"/>
                <a:cs typeface="Times New Roman" panose="02020603050405020304" pitchFamily="18" charset="0"/>
                <a:sym typeface="+mn-ea"/>
              </a:rPr>
              <a:t>ekonomik sistemin değer yaratan istihdam döngüsünün içine katılma, sosyal güvenceye sahip olma fırsatını</a:t>
            </a:r>
            <a:r>
              <a:rPr lang="tr-TR" altLang="tr-TR" sz="2400" dirty="0">
                <a:latin typeface="Times New Roman" panose="02020603050405020304" pitchFamily="18" charset="0"/>
                <a:cs typeface="Times New Roman" panose="02020603050405020304" pitchFamily="18" charset="0"/>
                <a:sym typeface="+mn-ea"/>
              </a:rPr>
              <a:t> tümüyle kaybediyor</a:t>
            </a:r>
            <a:endParaRPr lang="en-US" sz="2400"/>
          </a:p>
        </p:txBody>
      </p:sp>
      <p:sp>
        <p:nvSpPr>
          <p:cNvPr id="4" name="Footer Placeholder 3"/>
          <p:cNvSpPr>
            <a:spLocks noGrp="1"/>
          </p:cNvSpPr>
          <p:nvPr>
            <p:ph type="ftr" sz="quarter" idx="11"/>
          </p:nvPr>
        </p:nvSpPr>
        <p:spPr/>
        <p:txBody>
          <a:bodyPr/>
          <a:p>
            <a:pPr lvl="0" eaLnBrk="1" hangingPunct="1"/>
            <a:endParaRPr lang="tr-TR" altLang="en-US" sz="1000" dirty="0">
              <a:latin typeface="Arial" panose="020B0604020202020204" pitchFamily="34" charset="0"/>
              <a:ea typeface="Arial" panose="020B0604020202020204"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122555"/>
            <a:ext cx="8080375" cy="1295400"/>
          </a:xfrm>
        </p:spPr>
        <p:txBody>
          <a:bodyPr/>
          <a:p>
            <a:r>
              <a:rPr lang="tr-TR" altLang="en-US" sz="2800">
                <a:sym typeface="+mn-ea"/>
              </a:rPr>
              <a:t>ÇOCUK YAŞTA EVLENDİRİLEN KIZ ÇOCUKLARIN İSTİHDAM DIŞI KALMA RİSKİ</a:t>
            </a:r>
            <a:endParaRPr lang="en-US" sz="2800"/>
          </a:p>
        </p:txBody>
      </p:sp>
      <p:sp>
        <p:nvSpPr>
          <p:cNvPr id="3" name="Content Placeholder 2"/>
          <p:cNvSpPr>
            <a:spLocks noGrp="1"/>
          </p:cNvSpPr>
          <p:nvPr>
            <p:ph idx="1"/>
          </p:nvPr>
        </p:nvSpPr>
        <p:spPr>
          <a:xfrm>
            <a:off x="457200" y="1521460"/>
            <a:ext cx="8229600" cy="4609465"/>
          </a:xfrm>
        </p:spPr>
        <p:txBody>
          <a:bodyPr/>
          <a:p>
            <a:pPr eaLnBrk="1" hangingPunct="1">
              <a:buNone/>
            </a:pPr>
            <a:r>
              <a:rPr lang="tr-TR" altLang="tr-TR" sz="2000" dirty="0">
                <a:latin typeface="Arial" panose="020B0604020202020204" pitchFamily="34" charset="0"/>
                <a:cs typeface="Arial" panose="020B0604020202020204" pitchFamily="34" charset="0"/>
                <a:sym typeface="+mn-ea"/>
              </a:rPr>
              <a:t>TÜİK, 2023 Hanehalkı İşgücü Anketi Sonuçları</a:t>
            </a:r>
            <a:endParaRPr lang="tr-TR" altLang="tr-TR" sz="2000" dirty="0">
              <a:latin typeface="Arial" panose="020B0604020202020204" pitchFamily="34" charset="0"/>
              <a:cs typeface="Arial" panose="020B0604020202020204" pitchFamily="34" charset="0"/>
            </a:endParaRPr>
          </a:p>
          <a:p>
            <a:pPr lvl="1" eaLnBrk="1" hangingPunct="1"/>
            <a:r>
              <a:rPr lang="tr-TR" altLang="tr-TR" sz="2000" b="1" dirty="0">
                <a:solidFill>
                  <a:srgbClr val="FF0000"/>
                </a:solidFill>
                <a:latin typeface="Arial" panose="020B0604020202020204" pitchFamily="34" charset="0"/>
                <a:cs typeface="Arial" panose="020B0604020202020204" pitchFamily="34" charset="0"/>
                <a:sym typeface="+mn-ea"/>
              </a:rPr>
              <a:t>Kadınların işgücüne katılım oranı %35,8</a:t>
            </a:r>
            <a:endParaRPr lang="tr-TR" altLang="tr-TR" sz="2000" b="1" dirty="0">
              <a:solidFill>
                <a:srgbClr val="FF0000"/>
              </a:solidFill>
              <a:latin typeface="Arial" panose="020B0604020202020204" pitchFamily="34" charset="0"/>
              <a:cs typeface="Arial" panose="020B0604020202020204" pitchFamily="34" charset="0"/>
            </a:endParaRPr>
          </a:p>
          <a:p>
            <a:pPr lvl="1" eaLnBrk="1" hangingPunct="1"/>
            <a:r>
              <a:rPr lang="tr-TR" altLang="tr-TR" sz="2000" dirty="0">
                <a:solidFill>
                  <a:schemeClr val="tx1"/>
                </a:solidFill>
                <a:latin typeface="Arial" panose="020B0604020202020204" pitchFamily="34" charset="0"/>
                <a:cs typeface="Arial" panose="020B0604020202020204" pitchFamily="34" charset="0"/>
                <a:sym typeface="+mn-ea"/>
              </a:rPr>
              <a:t>Erkeklerin işgücüne katılım oranı %71,2</a:t>
            </a:r>
            <a:endParaRPr lang="tr-TR" altLang="tr-TR" sz="2000" dirty="0">
              <a:solidFill>
                <a:schemeClr val="tx1"/>
              </a:solidFill>
              <a:latin typeface="Arial" panose="020B0604020202020204" pitchFamily="34" charset="0"/>
              <a:cs typeface="Arial" panose="020B0604020202020204" pitchFamily="34" charset="0"/>
            </a:endParaRPr>
          </a:p>
          <a:p>
            <a:pPr lvl="1" eaLnBrk="1" hangingPunct="1"/>
            <a:r>
              <a:rPr lang="tr-TR" altLang="tr-TR" sz="2000" b="1" dirty="0">
                <a:solidFill>
                  <a:srgbClr val="FF0000"/>
                </a:solidFill>
                <a:latin typeface="Arial" panose="020B0604020202020204" pitchFamily="34" charset="0"/>
                <a:cs typeface="Arial" panose="020B0604020202020204" pitchFamily="34" charset="0"/>
                <a:sym typeface="+mn-ea"/>
              </a:rPr>
              <a:t>Kadınların işsizlik oranı %12,6</a:t>
            </a:r>
            <a:endParaRPr lang="tr-TR" altLang="tr-TR" sz="2000" b="1" dirty="0">
              <a:solidFill>
                <a:srgbClr val="FF0000"/>
              </a:solidFill>
              <a:latin typeface="Arial" panose="020B0604020202020204" pitchFamily="34" charset="0"/>
              <a:cs typeface="Arial" panose="020B0604020202020204" pitchFamily="34" charset="0"/>
              <a:sym typeface="+mn-ea"/>
            </a:endParaRPr>
          </a:p>
          <a:p>
            <a:pPr lvl="1" eaLnBrk="1" hangingPunct="1"/>
            <a:r>
              <a:rPr lang="tr-TR" altLang="tr-TR" sz="2000" dirty="0">
                <a:latin typeface="Arial" panose="020B0604020202020204" pitchFamily="34" charset="0"/>
                <a:cs typeface="Arial" panose="020B0604020202020204" pitchFamily="34" charset="0"/>
                <a:sym typeface="+mn-ea"/>
              </a:rPr>
              <a:t>Erkeklerin işsizlik oranı %7,7</a:t>
            </a:r>
            <a:endParaRPr lang="tr-TR" altLang="tr-TR" sz="2000" dirty="0">
              <a:latin typeface="Arial" panose="020B0604020202020204" pitchFamily="34" charset="0"/>
              <a:cs typeface="Arial" panose="020B0604020202020204" pitchFamily="34" charset="0"/>
              <a:sym typeface="+mn-ea"/>
            </a:endParaRPr>
          </a:p>
          <a:p>
            <a:pPr lvl="1" eaLnBrk="1" hangingPunct="1"/>
            <a:r>
              <a:rPr lang="tr-TR" altLang="tr-TR" sz="2000" b="1" dirty="0">
                <a:solidFill>
                  <a:srgbClr val="FF0000"/>
                </a:solidFill>
                <a:latin typeface="Arial" panose="020B0604020202020204" pitchFamily="34" charset="0"/>
                <a:cs typeface="Arial" panose="020B0604020202020204" pitchFamily="34" charset="0"/>
                <a:sym typeface="+mn-ea"/>
              </a:rPr>
              <a:t>Genç kadın (15-24) işsizlik oranı % 25,2</a:t>
            </a:r>
            <a:endParaRPr lang="tr-TR" altLang="tr-TR" sz="2000" b="1" dirty="0">
              <a:solidFill>
                <a:srgbClr val="FF0000"/>
              </a:solidFill>
              <a:latin typeface="Arial" panose="020B0604020202020204" pitchFamily="34" charset="0"/>
              <a:cs typeface="Arial" panose="020B0604020202020204" pitchFamily="34" charset="0"/>
            </a:endParaRPr>
          </a:p>
          <a:p>
            <a:pPr lvl="1" eaLnBrk="1" hangingPunct="1"/>
            <a:r>
              <a:rPr lang="tr-TR" altLang="tr-TR" sz="2000" dirty="0">
                <a:latin typeface="Arial" panose="020B0604020202020204" pitchFamily="34" charset="0"/>
                <a:cs typeface="Arial" panose="020B0604020202020204" pitchFamily="34" charset="0"/>
                <a:sym typeface="+mn-ea"/>
              </a:rPr>
              <a:t>Genç erkek (15-24) işsizlik oranı %16,4</a:t>
            </a:r>
            <a:endParaRPr lang="tr-TR" altLang="tr-TR" sz="2000" dirty="0">
              <a:latin typeface="Arial" panose="020B0604020202020204" pitchFamily="34" charset="0"/>
              <a:cs typeface="Arial" panose="020B0604020202020204" pitchFamily="34" charset="0"/>
              <a:sym typeface="+mn-ea"/>
            </a:endParaRPr>
          </a:p>
          <a:p>
            <a:pPr marL="344170" lvl="1" indent="0" eaLnBrk="1" hangingPunct="1">
              <a:buNone/>
            </a:pPr>
            <a:r>
              <a:rPr lang="tr-TR" altLang="tr-TR" sz="2000" dirty="0">
                <a:latin typeface="Arial" panose="020B0604020202020204" pitchFamily="34" charset="0"/>
                <a:cs typeface="Arial" panose="020B0604020202020204" pitchFamily="34" charset="0"/>
              </a:rPr>
              <a:t>(2008 Aralık verilerine göre, toplam </a:t>
            </a:r>
            <a:r>
              <a:rPr lang="tr-TR" altLang="tr-TR" sz="2000" b="1" dirty="0">
                <a:solidFill>
                  <a:srgbClr val="FF0000"/>
                </a:solidFill>
                <a:latin typeface="Arial" panose="020B0604020202020204" pitchFamily="34" charset="0"/>
                <a:cs typeface="Arial" panose="020B0604020202020204" pitchFamily="34" charset="0"/>
              </a:rPr>
              <a:t>kadın istihdamının yüzde 58’i kayıt dışı</a:t>
            </a:r>
            <a:r>
              <a:rPr lang="tr-TR" altLang="tr-TR" sz="2000" dirty="0">
                <a:latin typeface="Arial" panose="020B0604020202020204" pitchFamily="34" charset="0"/>
                <a:cs typeface="Arial" panose="020B0604020202020204" pitchFamily="34" charset="0"/>
              </a:rPr>
              <a:t> çalışmaktadır. Erkeklerde bu  oran yüzde 38 idi (KEİG, 2009).</a:t>
            </a:r>
            <a:endParaRPr lang="tr-TR" altLang="tr-TR" sz="2000" dirty="0">
              <a:latin typeface="Arial" panose="020B0604020202020204" pitchFamily="34" charset="0"/>
              <a:cs typeface="Arial" panose="020B0604020202020204" pitchFamily="34" charset="0"/>
            </a:endParaRPr>
          </a:p>
          <a:p>
            <a:r>
              <a:rPr lang="en-US" sz="2000">
                <a:latin typeface="Arial" panose="020B0604020202020204" pitchFamily="34" charset="0"/>
                <a:cs typeface="Arial" panose="020B0604020202020204" pitchFamily="34" charset="0"/>
              </a:rPr>
              <a:t> Okuryazar olmayan kadınların </a:t>
            </a:r>
            <a:r>
              <a:rPr lang="en-US" sz="2000" b="1">
                <a:solidFill>
                  <a:srgbClr val="FF0000"/>
                </a:solidFill>
                <a:latin typeface="Arial" panose="020B0604020202020204" pitchFamily="34" charset="0"/>
                <a:cs typeface="Arial" panose="020B0604020202020204" pitchFamily="34" charset="0"/>
              </a:rPr>
              <a:t>işgücüne katılma oranı </a:t>
            </a:r>
            <a:r>
              <a:rPr lang="en-US" sz="2000">
                <a:latin typeface="Arial" panose="020B0604020202020204" pitchFamily="34" charset="0"/>
                <a:cs typeface="Arial" panose="020B0604020202020204" pitchFamily="34" charset="0"/>
              </a:rPr>
              <a:t>%12,8, lise altı eğitimli kadınların %25,3, lise mezunu kadınların %32,5, mesleki veya teknik lise mezunu kadınların %38,5 iken </a:t>
            </a:r>
            <a:r>
              <a:rPr lang="en-US" sz="2000" b="1">
                <a:solidFill>
                  <a:srgbClr val="FF0000"/>
                </a:solidFill>
                <a:latin typeface="Arial" panose="020B0604020202020204" pitchFamily="34" charset="0"/>
                <a:cs typeface="Arial" panose="020B0604020202020204" pitchFamily="34" charset="0"/>
              </a:rPr>
              <a:t>yükseköğretim mezunu kadınların %67,6 oldu.</a:t>
            </a:r>
            <a:endParaRPr lang="en-US" sz="2000" b="1">
              <a:solidFill>
                <a:srgbClr val="FF0000"/>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p>
            <a:pPr lvl="0" eaLnBrk="1" hangingPunct="1"/>
            <a:endParaRPr lang="tr-TR" altLang="en-US" sz="1000" dirty="0">
              <a:latin typeface="Arial" panose="020B0604020202020204" pitchFamily="34" charset="0"/>
              <a:ea typeface="Arial" panose="020B0604020202020204"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sz="2800">
                <a:sym typeface="+mn-ea"/>
              </a:rPr>
              <a:t>ÇOCUK YAŞTA EVLENDİRİLEN KIZ ÇOCUKLARIN YOKSUL KALMA RİSKİ</a:t>
            </a:r>
            <a:endParaRPr lang="en-US" sz="2800"/>
          </a:p>
        </p:txBody>
      </p:sp>
      <p:sp>
        <p:nvSpPr>
          <p:cNvPr id="3" name="Content Placeholder 2"/>
          <p:cNvSpPr>
            <a:spLocks noGrp="1"/>
          </p:cNvSpPr>
          <p:nvPr>
            <p:ph idx="1"/>
          </p:nvPr>
        </p:nvSpPr>
        <p:spPr>
          <a:xfrm>
            <a:off x="457200" y="1550035"/>
            <a:ext cx="8229600" cy="4580890"/>
          </a:xfrm>
        </p:spPr>
        <p:txBody>
          <a:bodyPr/>
          <a:p>
            <a:r>
              <a:rPr lang="tr-TR" altLang="en-US" sz="2000">
                <a:latin typeface="Arial" panose="020B0604020202020204" pitchFamily="34" charset="0"/>
                <a:cs typeface="Arial" panose="020B0604020202020204" pitchFamily="34" charset="0"/>
              </a:rPr>
              <a:t>TÜİK 2023 Yoksulluk ve yaşam koşulları istatistiklerine göre </a:t>
            </a:r>
            <a:r>
              <a:rPr lang="tr-TR" altLang="en-US" sz="2000" b="1">
                <a:solidFill>
                  <a:srgbClr val="FF0000"/>
                </a:solidFill>
                <a:latin typeface="Arial" panose="020B0604020202020204" pitchFamily="34" charset="0"/>
                <a:cs typeface="Arial" panose="020B0604020202020204" pitchFamily="34" charset="0"/>
              </a:rPr>
              <a:t>o</a:t>
            </a:r>
            <a:r>
              <a:rPr lang="en-US" sz="2000" b="1">
                <a:solidFill>
                  <a:srgbClr val="FF0000"/>
                </a:solidFill>
                <a:latin typeface="Arial" panose="020B0604020202020204" pitchFamily="34" charset="0"/>
                <a:cs typeface="Arial" panose="020B0604020202020204" pitchFamily="34" charset="0"/>
              </a:rPr>
              <a:t>kur-yazar olmayanların %27,8'i, yükseköğretim mezunlarının ise %3,2'si yoksul </a:t>
            </a:r>
            <a:endParaRPr lang="en-US" sz="2000" b="1">
              <a:solidFill>
                <a:srgbClr val="FF0000"/>
              </a:solidFill>
              <a:latin typeface="Arial" panose="020B0604020202020204" pitchFamily="34" charset="0"/>
              <a:cs typeface="Arial" panose="020B0604020202020204" pitchFamily="34" charset="0"/>
            </a:endParaRPr>
          </a:p>
          <a:p>
            <a:r>
              <a:rPr lang="en-US" sz="2000">
                <a:latin typeface="Arial" panose="020B0604020202020204" pitchFamily="34" charset="0"/>
                <a:cs typeface="Arial" panose="020B0604020202020204" pitchFamily="34" charset="0"/>
              </a:rPr>
              <a:t>DİSK-AR’ın Mart 2021 raporuna göre </a:t>
            </a:r>
            <a:r>
              <a:rPr lang="en-US" sz="2000" b="1">
                <a:solidFill>
                  <a:srgbClr val="FF0000"/>
                </a:solidFill>
                <a:latin typeface="Arial" panose="020B0604020202020204" pitchFamily="34" charset="0"/>
                <a:cs typeface="Arial" panose="020B0604020202020204" pitchFamily="34" charset="0"/>
              </a:rPr>
              <a:t>Türkiye’de her dört kadından sadece biri çalışıyor. </a:t>
            </a:r>
            <a:r>
              <a:rPr lang="en-US" sz="2000">
                <a:latin typeface="Arial" panose="020B0604020202020204" pitchFamily="34" charset="0"/>
                <a:cs typeface="Arial" panose="020B0604020202020204" pitchFamily="34" charset="0"/>
              </a:rPr>
              <a:t>İstihdama katıldığında da eş değer işe eşit ücret alamama, güvencesiz ve kayıt dışı işlerde çalışma kadın yoksulluğunu derinleştiriyor.</a:t>
            </a:r>
            <a:endParaRPr lang="en-US" sz="2000">
              <a:latin typeface="Arial" panose="020B0604020202020204" pitchFamily="34" charset="0"/>
              <a:cs typeface="Arial" panose="020B0604020202020204" pitchFamily="34" charset="0"/>
            </a:endParaRPr>
          </a:p>
          <a:p>
            <a:pPr eaLnBrk="1" hangingPunct="1">
              <a:lnSpc>
                <a:spcPct val="90000"/>
              </a:lnSpc>
            </a:pPr>
            <a:r>
              <a:rPr lang="tr-TR" altLang="tr-TR" sz="2000" dirty="0">
                <a:latin typeface="Arial" panose="020B0604020202020204" pitchFamily="34" charset="0"/>
                <a:cs typeface="Arial" panose="020B0604020202020204" pitchFamily="34" charset="0"/>
                <a:sym typeface="+mn-ea"/>
              </a:rPr>
              <a:t>(2011 rakamlarıyla) dünyada 1,3 milyar insan </a:t>
            </a:r>
            <a:r>
              <a:rPr lang="tr-TR" altLang="tr-TR" sz="2000" b="1" dirty="0">
                <a:solidFill>
                  <a:srgbClr val="FF0000"/>
                </a:solidFill>
                <a:latin typeface="Arial" panose="020B0604020202020204" pitchFamily="34" charset="0"/>
                <a:cs typeface="Arial" panose="020B0604020202020204" pitchFamily="34" charset="0"/>
                <a:sym typeface="+mn-ea"/>
              </a:rPr>
              <a:t>mutlak yoksulluk sınırının altında yaşıyor ve bunun % 70’i kadın </a:t>
            </a:r>
            <a:r>
              <a:rPr lang="tr-TR" altLang="tr-TR" sz="2000" dirty="0">
                <a:solidFill>
                  <a:srgbClr val="FF0000"/>
                </a:solidFill>
                <a:latin typeface="Arial" panose="020B0604020202020204" pitchFamily="34" charset="0"/>
                <a:cs typeface="Arial" panose="020B0604020202020204" pitchFamily="34" charset="0"/>
                <a:sym typeface="+mn-ea"/>
              </a:rPr>
              <a:t>; </a:t>
            </a:r>
            <a:endParaRPr lang="tr-TR" altLang="tr-TR" sz="2000" dirty="0">
              <a:solidFill>
                <a:srgbClr val="FF0000"/>
              </a:solidFill>
              <a:latin typeface="Arial" panose="020B0604020202020204" pitchFamily="34" charset="0"/>
              <a:cs typeface="Arial" panose="020B0604020202020204" pitchFamily="34" charset="0"/>
              <a:sym typeface="+mn-ea"/>
            </a:endParaRPr>
          </a:p>
          <a:p>
            <a:pPr eaLnBrk="1" hangingPunct="1">
              <a:lnSpc>
                <a:spcPct val="90000"/>
              </a:lnSpc>
            </a:pPr>
            <a:r>
              <a:rPr lang="tr-TR" altLang="tr-TR" sz="2000" dirty="0">
                <a:solidFill>
                  <a:srgbClr val="FF0000"/>
                </a:solidFill>
                <a:latin typeface="Arial" panose="020B0604020202020204" pitchFamily="34" charset="0"/>
                <a:cs typeface="Arial" panose="020B0604020202020204" pitchFamily="34" charset="0"/>
                <a:sym typeface="+mn-ea"/>
              </a:rPr>
              <a:t>Türkiye’de</a:t>
            </a:r>
            <a:r>
              <a:rPr lang="tr-TR" altLang="tr-TR" sz="2000" dirty="0">
                <a:latin typeface="Arial" panose="020B0604020202020204" pitchFamily="34" charset="0"/>
                <a:cs typeface="Arial" panose="020B0604020202020204" pitchFamily="34" charset="0"/>
                <a:sym typeface="+mn-ea"/>
              </a:rPr>
              <a:t> nüfusun %43’ü temel beslenme ve diğer asgari ihtiyaçların karşılanması için gerekli gelirin altında yaşıyor  ve </a:t>
            </a:r>
            <a:r>
              <a:rPr lang="tr-TR" altLang="tr-TR" sz="2000" b="1" dirty="0">
                <a:solidFill>
                  <a:srgbClr val="FF0000"/>
                </a:solidFill>
                <a:latin typeface="Arial" panose="020B0604020202020204" pitchFamily="34" charset="0"/>
                <a:cs typeface="Arial" panose="020B0604020202020204" pitchFamily="34" charset="0"/>
                <a:sym typeface="+mn-ea"/>
              </a:rPr>
              <a:t>nispi yoksulluk içinde yaşayan 27 milyon nüfusun üçte ikisi kadındır </a:t>
            </a:r>
            <a:r>
              <a:rPr lang="tr-TR" altLang="tr-TR" sz="2000" dirty="0">
                <a:latin typeface="Arial" panose="020B0604020202020204" pitchFamily="34" charset="0"/>
                <a:cs typeface="Arial" panose="020B0604020202020204" pitchFamily="34" charset="0"/>
                <a:sym typeface="+mn-ea"/>
              </a:rPr>
              <a:t>(Balkır ve Apaydın, 2011:14).</a:t>
            </a:r>
            <a:endParaRPr lang="tr-TR" altLang="tr-TR" sz="2000" dirty="0">
              <a:latin typeface="Arial" panose="020B0604020202020204" pitchFamily="34" charset="0"/>
              <a:cs typeface="Arial" panose="020B0604020202020204" pitchFamily="34" charset="0"/>
            </a:endParaRPr>
          </a:p>
          <a:p>
            <a:pPr eaLnBrk="1" hangingPunct="1">
              <a:lnSpc>
                <a:spcPct val="90000"/>
              </a:lnSpc>
              <a:buNone/>
            </a:pPr>
            <a:endParaRPr lang="en-US" sz="200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p>
            <a:pPr lvl="0" eaLnBrk="1" hangingPunct="1"/>
            <a:endParaRPr lang="tr-TR" altLang="en-US" sz="1000" dirty="0">
              <a:latin typeface="Arial" panose="020B0604020202020204" pitchFamily="34" charset="0"/>
              <a:ea typeface="Arial" panose="020B0604020202020204"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Alt Bilgi Yer Tutucusu 4"/>
          <p:cNvSpPr txBox="1">
            <a:spLocks noGrp="1"/>
          </p:cNvSpPr>
          <p:nvPr>
            <p:ph type="ftr" sz="quarter" idx="11"/>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hangingPunct="1"/>
            <a:endParaRPr lang="tr-TR" altLang="en-US" sz="1000" dirty="0">
              <a:latin typeface="Arial" panose="020B0604020202020204" pitchFamily="34" charset="0"/>
              <a:ea typeface="Arial" panose="020B0604020202020204" pitchFamily="34" charset="0"/>
            </a:endParaRPr>
          </a:p>
        </p:txBody>
      </p:sp>
      <p:sp>
        <p:nvSpPr>
          <p:cNvPr id="14339" name="Rectangle 2"/>
          <p:cNvSpPr>
            <a:spLocks noGrp="1"/>
          </p:cNvSpPr>
          <p:nvPr>
            <p:ph type="title" hasCustomPrompt="1"/>
          </p:nvPr>
        </p:nvSpPr>
        <p:spPr/>
        <p:txBody>
          <a:bodyPr vert="horz" wrap="square" lIns="91440" tIns="45720" rIns="91440" bIns="45720" anchor="b" anchorCtr="0"/>
          <a:p>
            <a:pPr eaLnBrk="1" hangingPunct="1"/>
            <a:r>
              <a:rPr lang="tr-TR" altLang="tr-TR" sz="3600" dirty="0">
                <a:latin typeface="Times New Roman" panose="02020603050405020304" pitchFamily="18" charset="0"/>
                <a:cs typeface="Times New Roman" panose="02020603050405020304" pitchFamily="18" charset="0"/>
              </a:rPr>
              <a:t>TÜRKİYE’DE YOKSULLUĞUN PROFİLİ</a:t>
            </a:r>
            <a:endParaRPr lang="tr-TR" altLang="tr-TR" sz="3600" dirty="0">
              <a:latin typeface="Times New Roman" panose="02020603050405020304" pitchFamily="18" charset="0"/>
              <a:ea typeface="Times New Roman" panose="02020603050405020304" pitchFamily="18" charset="0"/>
            </a:endParaRPr>
          </a:p>
        </p:txBody>
      </p:sp>
      <p:sp>
        <p:nvSpPr>
          <p:cNvPr id="14340" name="Rectangle 3"/>
          <p:cNvSpPr>
            <a:spLocks noGrp="1"/>
          </p:cNvSpPr>
          <p:nvPr>
            <p:ph idx="1" hasCustomPrompt="1"/>
          </p:nvPr>
        </p:nvSpPr>
        <p:spPr>
          <a:xfrm>
            <a:off x="457200" y="1412875"/>
            <a:ext cx="8229600" cy="4718050"/>
          </a:xfrm>
        </p:spPr>
        <p:txBody>
          <a:bodyPr vert="horz" wrap="square" lIns="91440" tIns="45720" rIns="91440" bIns="45720" anchor="t" anchorCtr="0"/>
          <a:p>
            <a:pPr eaLnBrk="1" hangingPunct="1">
              <a:buNone/>
            </a:pPr>
            <a:r>
              <a:rPr lang="tr-TR" altLang="tr-TR" sz="2600" i="1" dirty="0">
                <a:solidFill>
                  <a:srgbClr val="FF0000"/>
                </a:solidFill>
                <a:latin typeface="Times New Roman" panose="02020603050405020304" pitchFamily="18" charset="0"/>
                <a:cs typeface="Times New Roman" panose="02020603050405020304" pitchFamily="18" charset="0"/>
              </a:rPr>
              <a:t>TÜİK YOKSULLUK ARAŞTIRMASI (2009)</a:t>
            </a:r>
            <a:endParaRPr lang="tr-TR" altLang="tr-TR" sz="2600" i="1" dirty="0">
              <a:solidFill>
                <a:srgbClr val="FF0000"/>
              </a:solidFill>
              <a:latin typeface="Times New Roman" panose="02020603050405020304" pitchFamily="18" charset="0"/>
              <a:cs typeface="Times New Roman" panose="02020603050405020304" pitchFamily="18" charset="0"/>
            </a:endParaRPr>
          </a:p>
          <a:p>
            <a:pPr eaLnBrk="1" hangingPunct="1"/>
            <a:r>
              <a:rPr lang="tr-TR" altLang="tr-TR" sz="2600" dirty="0">
                <a:latin typeface="Times New Roman" panose="02020603050405020304" pitchFamily="18" charset="0"/>
                <a:cs typeface="Times New Roman" panose="02020603050405020304" pitchFamily="18" charset="0"/>
              </a:rPr>
              <a:t>Yoksulluğun en yaygın olduğu kesimler:</a:t>
            </a:r>
            <a:endParaRPr lang="tr-TR" altLang="tr-TR" sz="2600" dirty="0">
              <a:latin typeface="Times New Roman" panose="02020603050405020304" pitchFamily="18" charset="0"/>
              <a:cs typeface="Times New Roman" panose="02020603050405020304" pitchFamily="18" charset="0"/>
            </a:endParaRPr>
          </a:p>
          <a:p>
            <a:pPr lvl="1" eaLnBrk="1" hangingPunct="1"/>
            <a:r>
              <a:rPr lang="tr-TR" altLang="tr-TR" sz="2200" dirty="0">
                <a:latin typeface="Times New Roman" panose="02020603050405020304" pitchFamily="18" charset="0"/>
                <a:cs typeface="Times New Roman" panose="02020603050405020304" pitchFamily="18" charset="0"/>
              </a:rPr>
              <a:t>Kırsal bölgeler (% 38,6)</a:t>
            </a:r>
            <a:endParaRPr lang="tr-TR" altLang="tr-TR" sz="2200" dirty="0">
              <a:latin typeface="Times New Roman" panose="02020603050405020304" pitchFamily="18" charset="0"/>
              <a:cs typeface="Times New Roman" panose="02020603050405020304" pitchFamily="18" charset="0"/>
            </a:endParaRPr>
          </a:p>
          <a:p>
            <a:pPr lvl="1" eaLnBrk="1" hangingPunct="1"/>
            <a:r>
              <a:rPr lang="tr-TR" altLang="tr-TR" sz="2200" dirty="0">
                <a:latin typeface="Times New Roman" panose="02020603050405020304" pitchFamily="18" charset="0"/>
                <a:cs typeface="Times New Roman" panose="02020603050405020304" pitchFamily="18" charset="0"/>
              </a:rPr>
              <a:t>Kadınlar (%18,1)</a:t>
            </a:r>
            <a:endParaRPr lang="tr-TR" altLang="tr-TR" sz="2200" dirty="0">
              <a:latin typeface="Times New Roman" panose="02020603050405020304" pitchFamily="18" charset="0"/>
              <a:cs typeface="Times New Roman" panose="02020603050405020304" pitchFamily="18" charset="0"/>
            </a:endParaRPr>
          </a:p>
          <a:p>
            <a:pPr lvl="1" eaLnBrk="1" hangingPunct="1"/>
            <a:r>
              <a:rPr lang="tr-TR" altLang="tr-TR" sz="2200" dirty="0">
                <a:latin typeface="Times New Roman" panose="02020603050405020304" pitchFamily="18" charset="0"/>
                <a:cs typeface="Times New Roman" panose="02020603050405020304" pitchFamily="18" charset="0"/>
              </a:rPr>
              <a:t>Büyük aileler (%24,4)</a:t>
            </a:r>
            <a:endParaRPr lang="tr-TR" altLang="tr-TR" sz="2200" dirty="0">
              <a:latin typeface="Times New Roman" panose="02020603050405020304" pitchFamily="18" charset="0"/>
              <a:cs typeface="Times New Roman" panose="02020603050405020304" pitchFamily="18" charset="0"/>
            </a:endParaRPr>
          </a:p>
          <a:p>
            <a:pPr lvl="1" eaLnBrk="1" hangingPunct="1"/>
            <a:r>
              <a:rPr lang="tr-TR" altLang="tr-TR" sz="2200" dirty="0">
                <a:latin typeface="Times New Roman" panose="02020603050405020304" pitchFamily="18" charset="0"/>
                <a:cs typeface="Times New Roman" panose="02020603050405020304" pitchFamily="18" charset="0"/>
              </a:rPr>
              <a:t>Yevmiye ile çalışanlar (%26,86) ve </a:t>
            </a:r>
            <a:endParaRPr lang="tr-TR" altLang="tr-TR" sz="2200" dirty="0">
              <a:latin typeface="Times New Roman" panose="02020603050405020304" pitchFamily="18" charset="0"/>
              <a:cs typeface="Times New Roman" panose="02020603050405020304" pitchFamily="18" charset="0"/>
            </a:endParaRPr>
          </a:p>
          <a:p>
            <a:pPr lvl="1" eaLnBrk="1" hangingPunct="1"/>
            <a:r>
              <a:rPr lang="tr-TR" altLang="tr-TR" sz="2200" dirty="0">
                <a:latin typeface="Times New Roman" panose="02020603050405020304" pitchFamily="18" charset="0"/>
                <a:cs typeface="Times New Roman" panose="02020603050405020304" pitchFamily="18" charset="0"/>
              </a:rPr>
              <a:t>Ücretsiz aile işçileri (%29,58)</a:t>
            </a:r>
            <a:endParaRPr lang="tr-TR" altLang="tr-TR" sz="2200" dirty="0">
              <a:latin typeface="Times New Roman" panose="02020603050405020304" pitchFamily="18" charset="0"/>
              <a:cs typeface="Times New Roman" panose="02020603050405020304" pitchFamily="18" charset="0"/>
            </a:endParaRPr>
          </a:p>
          <a:p>
            <a:pPr lvl="1" eaLnBrk="1" hangingPunct="1"/>
            <a:r>
              <a:rPr lang="tr-TR" altLang="tr-TR" sz="2200" dirty="0">
                <a:latin typeface="Times New Roman" panose="02020603050405020304" pitchFamily="18" charset="0"/>
                <a:cs typeface="Times New Roman" panose="02020603050405020304" pitchFamily="18" charset="0"/>
              </a:rPr>
              <a:t>Tarım sektöründe çalışanlar (%33,01)</a:t>
            </a:r>
            <a:endParaRPr lang="tr-TR" altLang="tr-TR" sz="2200" dirty="0">
              <a:latin typeface="Times New Roman" panose="02020603050405020304" pitchFamily="18" charset="0"/>
              <a:cs typeface="Times New Roman" panose="02020603050405020304" pitchFamily="18" charset="0"/>
            </a:endParaRPr>
          </a:p>
          <a:p>
            <a:pPr lvl="1" eaLnBrk="1" hangingPunct="1"/>
            <a:r>
              <a:rPr lang="tr-TR" altLang="tr-TR" sz="2200" dirty="0">
                <a:latin typeface="Times New Roman" panose="02020603050405020304" pitchFamily="18" charset="0"/>
                <a:cs typeface="Times New Roman" panose="02020603050405020304" pitchFamily="18" charset="0"/>
              </a:rPr>
              <a:t>Okur-yazar olmayan veya bir okul bitiremeyenler (%29,84)</a:t>
            </a:r>
            <a:endParaRPr lang="tr-TR" altLang="tr-TR" sz="2200" dirty="0">
              <a:latin typeface="Times New Roman" panose="02020603050405020304" pitchFamily="18" charset="0"/>
              <a:cs typeface="Times New Roman" panose="02020603050405020304" pitchFamily="18" charset="0"/>
            </a:endParaRPr>
          </a:p>
          <a:p>
            <a:pPr lvl="1" algn="ctr" eaLnBrk="1" hangingPunct="1">
              <a:buNone/>
            </a:pPr>
            <a:r>
              <a:rPr lang="tr-TR" altLang="tr-TR" sz="2200" i="1" dirty="0">
                <a:solidFill>
                  <a:srgbClr val="FF0000"/>
                </a:solidFill>
                <a:latin typeface="Times New Roman" panose="02020603050405020304" pitchFamily="18" charset="0"/>
                <a:cs typeface="Times New Roman" panose="02020603050405020304" pitchFamily="18" charset="0"/>
              </a:rPr>
              <a:t>BÜTÜN BU ÖZELLİKLERİ BÜNYESİNDE TOPLAYAN</a:t>
            </a:r>
            <a:endParaRPr lang="tr-TR" altLang="tr-TR" sz="2200" i="1" dirty="0">
              <a:solidFill>
                <a:srgbClr val="FF0000"/>
              </a:solidFill>
              <a:latin typeface="Times New Roman" panose="02020603050405020304" pitchFamily="18" charset="0"/>
              <a:cs typeface="Times New Roman" panose="02020603050405020304" pitchFamily="18" charset="0"/>
            </a:endParaRPr>
          </a:p>
          <a:p>
            <a:pPr lvl="1" algn="ctr" eaLnBrk="1" hangingPunct="1">
              <a:buNone/>
            </a:pPr>
            <a:r>
              <a:rPr lang="tr-TR" altLang="tr-TR" sz="2800" dirty="0">
                <a:solidFill>
                  <a:srgbClr val="FF0000"/>
                </a:solidFill>
                <a:latin typeface="Times New Roman" panose="02020603050405020304" pitchFamily="18" charset="0"/>
                <a:cs typeface="Times New Roman" panose="02020603050405020304" pitchFamily="18" charset="0"/>
              </a:rPr>
              <a:t>ÇOCUK YAŞTA EVLENDİRİLMİŞ KADINLAR</a:t>
            </a:r>
            <a:endParaRPr lang="tr-TR" altLang="tr-TR" sz="22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Alt Bilgi Yer Tutucusu 4"/>
          <p:cNvSpPr txBox="1">
            <a:spLocks noGrp="1"/>
          </p:cNvSpPr>
          <p:nvPr>
            <p:ph type="ftr" sz="quarter" idx="11"/>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hangingPunct="1"/>
            <a:endParaRPr lang="tr-TR" altLang="en-US" sz="1000" dirty="0">
              <a:latin typeface="Arial" panose="020B0604020202020204" pitchFamily="34" charset="0"/>
              <a:ea typeface="Arial" panose="020B0604020202020204" pitchFamily="34" charset="0"/>
            </a:endParaRPr>
          </a:p>
        </p:txBody>
      </p:sp>
      <p:sp>
        <p:nvSpPr>
          <p:cNvPr id="18435" name="Rectangle 2"/>
          <p:cNvSpPr>
            <a:spLocks noGrp="1"/>
          </p:cNvSpPr>
          <p:nvPr>
            <p:ph type="title" hasCustomPrompt="1"/>
          </p:nvPr>
        </p:nvSpPr>
        <p:spPr/>
        <p:txBody>
          <a:bodyPr vert="horz" wrap="square" lIns="91440" tIns="45720" rIns="91440" bIns="45720" anchor="b" anchorCtr="0"/>
          <a:p>
            <a:pPr eaLnBrk="1" hangingPunct="1"/>
            <a:r>
              <a:rPr lang="tr-TR" altLang="tr-TR" dirty="0">
                <a:latin typeface="Times New Roman" panose="02020603050405020304" pitchFamily="18" charset="0"/>
                <a:cs typeface="Times New Roman" panose="02020603050405020304" pitchFamily="18" charset="0"/>
              </a:rPr>
              <a:t>2014’DE YAPILAN BİR ARAŞTIRMANIN SONUÇLARI</a:t>
            </a:r>
            <a:endParaRPr lang="tr-TR" altLang="tr-TR" dirty="0">
              <a:latin typeface="Times New Roman" panose="02020603050405020304" pitchFamily="18" charset="0"/>
              <a:ea typeface="Times New Roman" panose="02020603050405020304" pitchFamily="18" charset="0"/>
            </a:endParaRPr>
          </a:p>
        </p:txBody>
      </p:sp>
      <p:sp>
        <p:nvSpPr>
          <p:cNvPr id="18436" name="Rectangle 3"/>
          <p:cNvSpPr>
            <a:spLocks noGrp="1"/>
          </p:cNvSpPr>
          <p:nvPr>
            <p:ph idx="1" hasCustomPrompt="1"/>
          </p:nvPr>
        </p:nvSpPr>
        <p:spPr>
          <a:xfrm>
            <a:off x="457200" y="1484313"/>
            <a:ext cx="8229600" cy="4646612"/>
          </a:xfrm>
        </p:spPr>
        <p:txBody>
          <a:bodyPr vert="horz" wrap="square" lIns="91440" tIns="45720" rIns="91440" bIns="45720" anchor="t" anchorCtr="0"/>
          <a:p>
            <a:pPr eaLnBrk="1" hangingPunct="1"/>
            <a:r>
              <a:rPr lang="tr-TR" altLang="tr-TR" sz="2400" dirty="0">
                <a:latin typeface="Times New Roman" panose="02020603050405020304" pitchFamily="18" charset="0"/>
                <a:cs typeface="Times New Roman" panose="02020603050405020304" pitchFamily="18" charset="0"/>
              </a:rPr>
              <a:t>Gezici Araştırma Şirketi’nin </a:t>
            </a:r>
            <a:r>
              <a:rPr lang="tr-TR" altLang="tr-TR" sz="2400" b="1" dirty="0">
                <a:solidFill>
                  <a:srgbClr val="FF0000"/>
                </a:solidFill>
                <a:latin typeface="Times New Roman" panose="02020603050405020304" pitchFamily="18" charset="0"/>
                <a:cs typeface="Times New Roman" panose="02020603050405020304" pitchFamily="18" charset="0"/>
              </a:rPr>
              <a:t>1-6 Nisan 2014 </a:t>
            </a:r>
            <a:r>
              <a:rPr lang="tr-TR" altLang="tr-TR" sz="2400" dirty="0">
                <a:latin typeface="Times New Roman" panose="02020603050405020304" pitchFamily="18" charset="0"/>
                <a:cs typeface="Times New Roman" panose="02020603050405020304" pitchFamily="18" charset="0"/>
              </a:rPr>
              <a:t>tarihleri arasında </a:t>
            </a:r>
            <a:r>
              <a:rPr lang="tr-TR" altLang="tr-TR" sz="2400" b="1" dirty="0">
                <a:solidFill>
                  <a:srgbClr val="FF0000"/>
                </a:solidFill>
                <a:latin typeface="Times New Roman" panose="02020603050405020304" pitchFamily="18" charset="0"/>
                <a:cs typeface="Times New Roman" panose="02020603050405020304" pitchFamily="18" charset="0"/>
              </a:rPr>
              <a:t>38 il ve 179 ilçede</a:t>
            </a:r>
            <a:r>
              <a:rPr lang="tr-TR" altLang="tr-TR" sz="2400" dirty="0">
                <a:latin typeface="Times New Roman" panose="02020603050405020304" pitchFamily="18" charset="0"/>
                <a:cs typeface="Times New Roman" panose="02020603050405020304" pitchFamily="18" charset="0"/>
              </a:rPr>
              <a:t> 9-18 yaş arası </a:t>
            </a:r>
            <a:r>
              <a:rPr lang="tr-TR" altLang="tr-TR" sz="2400" dirty="0">
                <a:solidFill>
                  <a:srgbClr val="FF0000"/>
                </a:solidFill>
                <a:latin typeface="Times New Roman" panose="02020603050405020304" pitchFamily="18" charset="0"/>
                <a:cs typeface="Times New Roman" panose="02020603050405020304" pitchFamily="18" charset="0"/>
              </a:rPr>
              <a:t>1932 erkek</a:t>
            </a:r>
            <a:r>
              <a:rPr lang="tr-TR" altLang="tr-TR" sz="2400" dirty="0">
                <a:latin typeface="Times New Roman" panose="02020603050405020304" pitchFamily="18" charset="0"/>
                <a:cs typeface="Times New Roman" panose="02020603050405020304" pitchFamily="18" charset="0"/>
              </a:rPr>
              <a:t> ve </a:t>
            </a:r>
            <a:r>
              <a:rPr lang="tr-TR" altLang="tr-TR" sz="2400" dirty="0">
                <a:solidFill>
                  <a:srgbClr val="FF0000"/>
                </a:solidFill>
                <a:latin typeface="Times New Roman" panose="02020603050405020304" pitchFamily="18" charset="0"/>
                <a:cs typeface="Times New Roman" panose="02020603050405020304" pitchFamily="18" charset="0"/>
              </a:rPr>
              <a:t>1932 kız</a:t>
            </a:r>
            <a:r>
              <a:rPr lang="tr-TR" altLang="tr-TR" sz="2400" dirty="0">
                <a:latin typeface="Times New Roman" panose="02020603050405020304" pitchFamily="18" charset="0"/>
                <a:cs typeface="Times New Roman" panose="02020603050405020304" pitchFamily="18" charset="0"/>
              </a:rPr>
              <a:t> çocukla yürüttükleri araştırmanın sonuçları:</a:t>
            </a:r>
            <a:endParaRPr lang="tr-TR" altLang="tr-TR" sz="2400" dirty="0">
              <a:latin typeface="Times New Roman" panose="02020603050405020304" pitchFamily="18" charset="0"/>
              <a:cs typeface="Times New Roman" panose="02020603050405020304" pitchFamily="18" charset="0"/>
            </a:endParaRPr>
          </a:p>
          <a:p>
            <a:pPr lvl="1" eaLnBrk="1" hangingPunct="1"/>
            <a:r>
              <a:rPr lang="tr-TR" altLang="tr-TR" sz="2400" b="1" dirty="0">
                <a:solidFill>
                  <a:srgbClr val="FF0000"/>
                </a:solidFill>
                <a:latin typeface="Times New Roman" panose="02020603050405020304" pitchFamily="18" charset="0"/>
                <a:cs typeface="Times New Roman" panose="02020603050405020304" pitchFamily="18" charset="0"/>
              </a:rPr>
              <a:t>9-18 yaş arası kız çocukların %37,7’si okula gitmiyor</a:t>
            </a:r>
            <a:r>
              <a:rPr lang="tr-TR" altLang="tr-TR" sz="2400" dirty="0">
                <a:latin typeface="Times New Roman" panose="02020603050405020304" pitchFamily="18" charset="0"/>
                <a:cs typeface="Times New Roman" panose="02020603050405020304" pitchFamily="18" charset="0"/>
              </a:rPr>
              <a:t> (erkeklerin % 22,6’sı)</a:t>
            </a:r>
            <a:endParaRPr lang="tr-TR" altLang="tr-TR" sz="2400" dirty="0">
              <a:latin typeface="Times New Roman" panose="02020603050405020304" pitchFamily="18" charset="0"/>
              <a:cs typeface="Times New Roman" panose="02020603050405020304" pitchFamily="18" charset="0"/>
            </a:endParaRPr>
          </a:p>
          <a:p>
            <a:pPr lvl="1" eaLnBrk="1" hangingPunct="1"/>
            <a:r>
              <a:rPr lang="tr-TR" altLang="tr-TR" sz="2400" dirty="0">
                <a:latin typeface="Times New Roman" panose="02020603050405020304" pitchFamily="18" charset="0"/>
                <a:cs typeface="Times New Roman" panose="02020603050405020304" pitchFamily="18" charset="0"/>
              </a:rPr>
              <a:t>Batı’dan doğuya gidildikçe ortaöğretime devam oranı hızla düşüyor (Doğu’da %50,9)</a:t>
            </a:r>
            <a:endParaRPr lang="tr-TR" altLang="tr-TR" sz="2400" dirty="0">
              <a:latin typeface="Times New Roman" panose="02020603050405020304" pitchFamily="18" charset="0"/>
              <a:cs typeface="Times New Roman" panose="02020603050405020304" pitchFamily="18" charset="0"/>
            </a:endParaRPr>
          </a:p>
          <a:p>
            <a:pPr lvl="1" eaLnBrk="1" hangingPunct="1"/>
            <a:r>
              <a:rPr lang="tr-TR" altLang="tr-TR" sz="2400" dirty="0">
                <a:solidFill>
                  <a:srgbClr val="FF0000"/>
                </a:solidFill>
                <a:latin typeface="Times New Roman" panose="02020603050405020304" pitchFamily="18" charset="0"/>
                <a:cs typeface="Times New Roman" panose="02020603050405020304" pitchFamily="18" charset="0"/>
              </a:rPr>
              <a:t>Doğu Anadolu’da ortaöğretime devam etmeyen kız çocuk oranı </a:t>
            </a:r>
            <a:r>
              <a:rPr lang="tr-TR" altLang="tr-TR" sz="2400" b="1" dirty="0">
                <a:solidFill>
                  <a:srgbClr val="FF0000"/>
                </a:solidFill>
                <a:latin typeface="Times New Roman" panose="02020603050405020304" pitchFamily="18" charset="0"/>
                <a:cs typeface="Times New Roman" panose="02020603050405020304" pitchFamily="18" charset="0"/>
              </a:rPr>
              <a:t>%74</a:t>
            </a:r>
            <a:r>
              <a:rPr lang="tr-TR" altLang="tr-TR" sz="2400" dirty="0">
                <a:solidFill>
                  <a:srgbClr val="FF0000"/>
                </a:solidFill>
                <a:latin typeface="Times New Roman" panose="02020603050405020304" pitchFamily="18" charset="0"/>
                <a:cs typeface="Times New Roman" panose="02020603050405020304" pitchFamily="18" charset="0"/>
              </a:rPr>
              <a:t>, </a:t>
            </a:r>
            <a:endParaRPr lang="tr-TR" altLang="tr-TR" sz="2400" dirty="0">
              <a:solidFill>
                <a:srgbClr val="FF0000"/>
              </a:solidFill>
              <a:latin typeface="Times New Roman" panose="02020603050405020304" pitchFamily="18" charset="0"/>
              <a:cs typeface="Times New Roman" panose="02020603050405020304" pitchFamily="18" charset="0"/>
            </a:endParaRPr>
          </a:p>
          <a:p>
            <a:pPr lvl="1" eaLnBrk="1" hangingPunct="1"/>
            <a:r>
              <a:rPr lang="tr-TR" altLang="tr-TR" sz="2400" dirty="0">
                <a:solidFill>
                  <a:srgbClr val="FF0000"/>
                </a:solidFill>
                <a:latin typeface="Times New Roman" panose="02020603050405020304" pitchFamily="18" charset="0"/>
                <a:cs typeface="Times New Roman" panose="02020603050405020304" pitchFamily="18" charset="0"/>
              </a:rPr>
              <a:t>Güney Doğu Anadolu’da</a:t>
            </a:r>
            <a:r>
              <a:rPr lang="tr-TR" altLang="tr-TR" sz="2400" dirty="0">
                <a:latin typeface="Times New Roman" panose="02020603050405020304" pitchFamily="18" charset="0"/>
                <a:cs typeface="Times New Roman" panose="02020603050405020304" pitchFamily="18" charset="0"/>
              </a:rPr>
              <a:t> </a:t>
            </a:r>
            <a:r>
              <a:rPr lang="tr-TR" altLang="tr-TR" sz="2400" b="1" dirty="0">
                <a:solidFill>
                  <a:srgbClr val="FF0000"/>
                </a:solidFill>
                <a:latin typeface="Times New Roman" panose="02020603050405020304" pitchFamily="18" charset="0"/>
                <a:cs typeface="Times New Roman" panose="02020603050405020304" pitchFamily="18" charset="0"/>
              </a:rPr>
              <a:t>% 82,7</a:t>
            </a:r>
            <a:endParaRPr lang="tr-TR" altLang="tr-TR" sz="2400" b="1" dirty="0">
              <a:solidFill>
                <a:srgbClr val="FF0000"/>
              </a:solidFill>
              <a:latin typeface="Times New Roman" panose="02020603050405020304" pitchFamily="18" charset="0"/>
              <a:cs typeface="Times New Roman" panose="02020603050405020304" pitchFamily="18" charset="0"/>
            </a:endParaRPr>
          </a:p>
          <a:p>
            <a:pPr lvl="1" eaLnBrk="1" hangingPunct="1"/>
            <a:endParaRPr lang="tr-TR" altLang="tr-TR" dirty="0">
              <a:latin typeface="Times New Roman" panose="02020603050405020304" pitchFamily="18" charset="0"/>
              <a:ea typeface="Times New Roman" panose="02020603050405020304"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Alt Bilgi Yer Tutucusu 4"/>
          <p:cNvSpPr txBox="1">
            <a:spLocks noGrp="1"/>
          </p:cNvSpPr>
          <p:nvPr>
            <p:ph type="ftr" sz="quarter" idx="11"/>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hangingPunct="1"/>
            <a:endParaRPr lang="tr-TR" altLang="en-US" sz="1000" dirty="0">
              <a:latin typeface="Arial" panose="020B0604020202020204" pitchFamily="34" charset="0"/>
              <a:ea typeface="Arial" panose="020B0604020202020204" pitchFamily="34" charset="0"/>
            </a:endParaRPr>
          </a:p>
        </p:txBody>
      </p:sp>
      <p:sp>
        <p:nvSpPr>
          <p:cNvPr id="19459" name="Rectangle 2"/>
          <p:cNvSpPr>
            <a:spLocks noGrp="1"/>
          </p:cNvSpPr>
          <p:nvPr>
            <p:ph type="title" hasCustomPrompt="1"/>
          </p:nvPr>
        </p:nvSpPr>
        <p:spPr/>
        <p:txBody>
          <a:bodyPr vert="horz" wrap="square" lIns="91440" tIns="45720" rIns="91440" bIns="45720" anchor="b" anchorCtr="0"/>
          <a:p>
            <a:pPr eaLnBrk="1" hangingPunct="1"/>
            <a:r>
              <a:rPr lang="tr-TR" altLang="tr-TR" dirty="0">
                <a:latin typeface="Times New Roman" panose="02020603050405020304" pitchFamily="18" charset="0"/>
                <a:cs typeface="Times New Roman" panose="02020603050405020304" pitchFamily="18" charset="0"/>
              </a:rPr>
              <a:t>2014’DE YAPILAN BİR ARAŞTIRMANIN SONUÇLARI</a:t>
            </a:r>
            <a:endParaRPr lang="tr-TR" altLang="tr-TR" dirty="0">
              <a:latin typeface="Times New Roman" panose="02020603050405020304" pitchFamily="18" charset="0"/>
              <a:ea typeface="Times New Roman" panose="02020603050405020304" pitchFamily="18" charset="0"/>
            </a:endParaRPr>
          </a:p>
        </p:txBody>
      </p:sp>
      <p:sp>
        <p:nvSpPr>
          <p:cNvPr id="19460" name="Rectangle 3"/>
          <p:cNvSpPr>
            <a:spLocks noGrp="1"/>
          </p:cNvSpPr>
          <p:nvPr>
            <p:ph idx="1" hasCustomPrompt="1"/>
          </p:nvPr>
        </p:nvSpPr>
        <p:spPr/>
        <p:txBody>
          <a:bodyPr vert="horz" wrap="square" lIns="91440" tIns="45720" rIns="91440" bIns="45720" anchor="t" anchorCtr="0"/>
          <a:p>
            <a:pPr eaLnBrk="1" hangingPunct="1"/>
            <a:r>
              <a:rPr lang="tr-TR" altLang="tr-TR" sz="2600" dirty="0">
                <a:solidFill>
                  <a:srgbClr val="FF0000"/>
                </a:solidFill>
              </a:rPr>
              <a:t>9-18 yaş arası çocukların</a:t>
            </a:r>
            <a:endParaRPr lang="tr-TR" altLang="tr-TR" sz="2600" dirty="0">
              <a:solidFill>
                <a:srgbClr val="FF0000"/>
              </a:solidFill>
            </a:endParaRPr>
          </a:p>
          <a:p>
            <a:pPr lvl="1" eaLnBrk="1" hangingPunct="1"/>
            <a:r>
              <a:rPr lang="tr-TR" altLang="tr-TR" sz="2200" dirty="0"/>
              <a:t>%27,8’i evli</a:t>
            </a:r>
            <a:endParaRPr lang="tr-TR" altLang="tr-TR" sz="2200" dirty="0"/>
          </a:p>
          <a:p>
            <a:pPr lvl="1" eaLnBrk="1" hangingPunct="1"/>
            <a:r>
              <a:rPr lang="tr-TR" altLang="tr-TR" sz="2200" dirty="0"/>
              <a:t>Batıdan Doğuya gidildikçe evlilik oranı artıyor</a:t>
            </a:r>
            <a:endParaRPr lang="tr-TR" altLang="tr-TR" sz="2200" dirty="0"/>
          </a:p>
          <a:p>
            <a:pPr lvl="1" eaLnBrk="1" hangingPunct="1"/>
            <a:r>
              <a:rPr lang="tr-TR" altLang="tr-TR" sz="2200" dirty="0"/>
              <a:t>Evli kız çocuk oranı erkeklerden oldukça yüksek</a:t>
            </a:r>
            <a:endParaRPr lang="tr-TR" altLang="tr-TR" sz="2200" dirty="0"/>
          </a:p>
          <a:p>
            <a:pPr lvl="1" eaLnBrk="1" hangingPunct="1"/>
            <a:r>
              <a:rPr lang="tr-TR" altLang="tr-TR" sz="2200" dirty="0">
                <a:solidFill>
                  <a:srgbClr val="FF0000"/>
                </a:solidFill>
              </a:rPr>
              <a:t>Doğu Anadolu’da</a:t>
            </a:r>
            <a:r>
              <a:rPr lang="tr-TR" altLang="tr-TR" sz="2200" dirty="0"/>
              <a:t> evli kız çocuğu oranı </a:t>
            </a:r>
            <a:r>
              <a:rPr lang="tr-TR" altLang="tr-TR" sz="2200" dirty="0">
                <a:solidFill>
                  <a:srgbClr val="FF0000"/>
                </a:solidFill>
              </a:rPr>
              <a:t>%64,7</a:t>
            </a:r>
            <a:endParaRPr lang="tr-TR" altLang="tr-TR" sz="2200" dirty="0">
              <a:solidFill>
                <a:srgbClr val="FF0000"/>
              </a:solidFill>
            </a:endParaRPr>
          </a:p>
          <a:p>
            <a:pPr lvl="1" eaLnBrk="1" hangingPunct="1"/>
            <a:r>
              <a:rPr lang="tr-TR" altLang="tr-TR" sz="2200" dirty="0">
                <a:solidFill>
                  <a:srgbClr val="FF0000"/>
                </a:solidFill>
              </a:rPr>
              <a:t>Güney Doğu Anadolu’da</a:t>
            </a:r>
            <a:r>
              <a:rPr lang="tr-TR" altLang="tr-TR" sz="2200" dirty="0"/>
              <a:t> </a:t>
            </a:r>
            <a:r>
              <a:rPr lang="tr-TR" altLang="tr-TR" sz="2200" dirty="0">
                <a:solidFill>
                  <a:srgbClr val="FF0000"/>
                </a:solidFill>
              </a:rPr>
              <a:t>%72,6</a:t>
            </a:r>
            <a:endParaRPr lang="tr-TR" altLang="tr-TR" sz="2200" dirty="0">
              <a:solidFill>
                <a:srgbClr val="FF0000"/>
              </a:solidFill>
            </a:endParaRPr>
          </a:p>
          <a:p>
            <a:pPr lvl="1" eaLnBrk="1" hangingPunct="1"/>
            <a:r>
              <a:rPr lang="tr-TR" altLang="tr-TR" sz="2200" dirty="0"/>
              <a:t>Evli kız çocuklarının </a:t>
            </a:r>
            <a:r>
              <a:rPr lang="tr-TR" altLang="tr-TR" sz="2200" b="1" dirty="0">
                <a:solidFill>
                  <a:srgbClr val="FF0000"/>
                </a:solidFill>
              </a:rPr>
              <a:t>%85,2’si “okumaya devam etmeyi isterdim”</a:t>
            </a:r>
            <a:r>
              <a:rPr lang="tr-TR" altLang="tr-TR" sz="2200" dirty="0"/>
              <a:t> diyor.</a:t>
            </a:r>
            <a:endParaRPr lang="tr-TR" altLang="tr-TR" sz="2200" dirty="0"/>
          </a:p>
          <a:p>
            <a:pPr lvl="1" eaLnBrk="1" hangingPunct="1"/>
            <a:r>
              <a:rPr lang="tr-TR" altLang="tr-TR" sz="2200" dirty="0"/>
              <a:t>Çocuk evliliklerinin hızla arttığı, </a:t>
            </a:r>
            <a:r>
              <a:rPr lang="tr-TR" altLang="tr-TR" sz="2200" dirty="0">
                <a:solidFill>
                  <a:srgbClr val="FF0000"/>
                </a:solidFill>
              </a:rPr>
              <a:t>yoksul ailelerin ekonomik sıkıntılar nedeniyle çocuklarını erken evlendirdikleri</a:t>
            </a:r>
            <a:r>
              <a:rPr lang="tr-TR" altLang="tr-TR" sz="2200" dirty="0"/>
              <a:t> tespit edilmiştir.</a:t>
            </a:r>
            <a:endParaRPr lang="tr-TR" altLang="tr-TR" sz="2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sz="3200"/>
              <a:t>NİRENGİ DERNEĞİ VE UNFPA’NIN ÇEZE ÇALIŞMALARI</a:t>
            </a:r>
            <a:endParaRPr lang="tr-TR" altLang="en-US" sz="3200"/>
          </a:p>
        </p:txBody>
      </p:sp>
      <p:sp>
        <p:nvSpPr>
          <p:cNvPr id="3" name="Content Placeholder 2"/>
          <p:cNvSpPr>
            <a:spLocks noGrp="1"/>
          </p:cNvSpPr>
          <p:nvPr>
            <p:ph idx="1"/>
          </p:nvPr>
        </p:nvSpPr>
        <p:spPr/>
        <p:txBody>
          <a:bodyPr/>
          <a:p>
            <a:r>
              <a:rPr lang="en-US" sz="2400" b="1">
                <a:solidFill>
                  <a:srgbClr val="FF0000"/>
                </a:solidFill>
              </a:rPr>
              <a:t>Nirengi Derneği</a:t>
            </a:r>
            <a:r>
              <a:rPr lang="en-US" sz="2400"/>
              <a:t> </a:t>
            </a:r>
            <a:r>
              <a:rPr lang="tr-TR" altLang="en-US" sz="2400"/>
              <a:t>ile</a:t>
            </a:r>
            <a:r>
              <a:rPr lang="en-US" sz="2400"/>
              <a:t> </a:t>
            </a:r>
            <a:r>
              <a:rPr lang="en-US" sz="2400" b="1">
                <a:solidFill>
                  <a:srgbClr val="FF0000"/>
                </a:solidFill>
              </a:rPr>
              <a:t>Birleşmiş Milletler Nüfus Fonu (</a:t>
            </a:r>
            <a:r>
              <a:rPr lang="en-US" sz="2400"/>
              <a:t>UNFPA) ile </a:t>
            </a:r>
            <a:r>
              <a:rPr lang="en-US" sz="2400" b="1">
                <a:solidFill>
                  <a:srgbClr val="FF0000"/>
                </a:solidFill>
              </a:rPr>
              <a:t>çocuk yaşta, erken ve zorla evlilikler </a:t>
            </a:r>
            <a:r>
              <a:rPr lang="en-US" sz="2400"/>
              <a:t>(kısaca </a:t>
            </a:r>
            <a:r>
              <a:rPr lang="en-US" sz="2400" b="1">
                <a:solidFill>
                  <a:srgbClr val="FF0000"/>
                </a:solidFill>
              </a:rPr>
              <a:t>ÇEZE</a:t>
            </a:r>
            <a:r>
              <a:rPr lang="en-US" sz="2400"/>
              <a:t>) alanında Temmuz 2021 tarihinden başlayarak 12 ay sürecek iç kapasite geliştirme çalışmalarına </a:t>
            </a:r>
            <a:r>
              <a:rPr lang="tr-TR" altLang="en-US" sz="2400"/>
              <a:t>başladı. </a:t>
            </a:r>
            <a:r>
              <a:rPr lang="en-US" sz="2400"/>
              <a:t> </a:t>
            </a:r>
            <a:endParaRPr lang="en-US" sz="2400"/>
          </a:p>
          <a:p>
            <a:r>
              <a:rPr lang="en-US" sz="2400"/>
              <a:t>Bu doğrultuda Nirengi ekibi ÇEZE hakkında hukuki mevzuat, sağlık riskleri ve önlenmesi başta olmak üzere pek çok başlıkta eğitimlere katılma ve ekip içinde ortak bir dil ve anlayış geliştirme imkanına sahip </a:t>
            </a:r>
            <a:r>
              <a:rPr lang="tr-TR" altLang="en-US" sz="2400"/>
              <a:t>olmuştur. </a:t>
            </a:r>
            <a:endParaRPr lang="tr-TR" altLang="en-US" sz="2400"/>
          </a:p>
          <a:p>
            <a:r>
              <a:rPr lang="tr-TR" altLang="en-US" sz="2400"/>
              <a:t>Bilgilenme için Nirengi Derneği’nin web sitesi önemli bir kaynak. </a:t>
            </a:r>
            <a:endParaRPr lang="en-US" sz="2400"/>
          </a:p>
          <a:p>
            <a:endParaRPr lang="en-US"/>
          </a:p>
          <a:p>
            <a:endParaRPr lang="en-US"/>
          </a:p>
        </p:txBody>
      </p:sp>
      <p:sp>
        <p:nvSpPr>
          <p:cNvPr id="4" name="Footer Placeholder 3"/>
          <p:cNvSpPr>
            <a:spLocks noGrp="1"/>
          </p:cNvSpPr>
          <p:nvPr>
            <p:ph type="ftr" sz="quarter" idx="11"/>
          </p:nvPr>
        </p:nvSpPr>
        <p:spPr/>
        <p:txBody>
          <a:bodyPr/>
          <a:p>
            <a:pPr lvl="0" eaLnBrk="1" hangingPunct="1"/>
            <a:endParaRPr lang="tr-TR" altLang="en-US" sz="1000" dirty="0">
              <a:latin typeface="Arial" panose="020B0604020202020204" pitchFamily="34" charset="0"/>
              <a:ea typeface="Arial" panose="020B0604020202020204"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Alt Bilgi Yer Tutucusu 4"/>
          <p:cNvSpPr txBox="1">
            <a:spLocks noGrp="1"/>
          </p:cNvSpPr>
          <p:nvPr>
            <p:ph type="ftr" sz="quarter" idx="11"/>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hangingPunct="1"/>
            <a:endParaRPr lang="tr-TR" altLang="en-US" sz="1000" dirty="0">
              <a:latin typeface="Arial" panose="020B0604020202020204" pitchFamily="34" charset="0"/>
              <a:ea typeface="Arial" panose="020B0604020202020204" pitchFamily="34" charset="0"/>
            </a:endParaRPr>
          </a:p>
        </p:txBody>
      </p:sp>
      <p:sp>
        <p:nvSpPr>
          <p:cNvPr id="20483" name="Rectangle 2"/>
          <p:cNvSpPr>
            <a:spLocks noGrp="1"/>
          </p:cNvSpPr>
          <p:nvPr>
            <p:ph type="title" hasCustomPrompt="1"/>
          </p:nvPr>
        </p:nvSpPr>
        <p:spPr>
          <a:xfrm>
            <a:off x="457200" y="122555"/>
            <a:ext cx="7820660" cy="1295400"/>
          </a:xfrm>
        </p:spPr>
        <p:txBody>
          <a:bodyPr vert="horz" wrap="square" lIns="91440" tIns="45720" rIns="91440" bIns="45720" anchor="b" anchorCtr="0"/>
          <a:p>
            <a:pPr eaLnBrk="1" hangingPunct="1"/>
            <a:br>
              <a:rPr lang="tr-TR" altLang="tr-TR" sz="3200" dirty="0">
                <a:latin typeface="Times New Roman" panose="02020603050405020304" pitchFamily="18" charset="0"/>
                <a:cs typeface="Times New Roman" panose="02020603050405020304" pitchFamily="18" charset="0"/>
              </a:rPr>
            </a:br>
            <a:endParaRPr lang="tr-TR" altLang="tr-TR" sz="3200" dirty="0">
              <a:latin typeface="Times New Roman" panose="02020603050405020304" pitchFamily="18" charset="0"/>
              <a:ea typeface="Times New Roman" panose="02020603050405020304" pitchFamily="18" charset="0"/>
            </a:endParaRPr>
          </a:p>
        </p:txBody>
      </p:sp>
      <p:sp>
        <p:nvSpPr>
          <p:cNvPr id="20484" name="Rectangle 3"/>
          <p:cNvSpPr>
            <a:spLocks noGrp="1"/>
          </p:cNvSpPr>
          <p:nvPr>
            <p:ph idx="1" hasCustomPrompt="1"/>
          </p:nvPr>
        </p:nvSpPr>
        <p:spPr/>
        <p:txBody>
          <a:bodyPr vert="horz" wrap="square" lIns="91440" tIns="45720" rIns="91440" bIns="45720" anchor="t" anchorCtr="0"/>
          <a:p>
            <a:pPr eaLnBrk="1" hangingPunct="1"/>
            <a:r>
              <a:rPr lang="tr-TR" altLang="tr-TR" dirty="0">
                <a:solidFill>
                  <a:srgbClr val="FF0000"/>
                </a:solidFill>
              </a:rPr>
              <a:t>9-18 yaş arası çocukların</a:t>
            </a:r>
            <a:endParaRPr lang="tr-TR" altLang="tr-TR" dirty="0">
              <a:solidFill>
                <a:srgbClr val="FF0000"/>
              </a:solidFill>
            </a:endParaRPr>
          </a:p>
          <a:p>
            <a:pPr lvl="1" eaLnBrk="1" hangingPunct="1"/>
            <a:r>
              <a:rPr lang="tr-TR" altLang="tr-TR" dirty="0"/>
              <a:t>%27,8’i evli olan çocukların </a:t>
            </a:r>
            <a:r>
              <a:rPr lang="tr-TR" altLang="tr-TR" dirty="0">
                <a:solidFill>
                  <a:srgbClr val="FF0000"/>
                </a:solidFill>
              </a:rPr>
              <a:t>%76,9’unun çocuğu var</a:t>
            </a:r>
            <a:endParaRPr lang="tr-TR" altLang="tr-TR" dirty="0">
              <a:solidFill>
                <a:srgbClr val="FF0000"/>
              </a:solidFill>
            </a:endParaRPr>
          </a:p>
          <a:p>
            <a:pPr lvl="1" eaLnBrk="1" hangingPunct="1"/>
            <a:r>
              <a:rPr lang="tr-TR" altLang="tr-TR" i="1" dirty="0">
                <a:solidFill>
                  <a:srgbClr val="FF0000"/>
                </a:solidFill>
              </a:rPr>
              <a:t>Eğitim düştükçe evli çocuk oranı artıyor</a:t>
            </a:r>
            <a:endParaRPr lang="tr-TR" altLang="tr-TR" i="1" dirty="0">
              <a:solidFill>
                <a:srgbClr val="FF0000"/>
              </a:solidFill>
            </a:endParaRPr>
          </a:p>
          <a:p>
            <a:pPr lvl="1" eaLnBrk="1" hangingPunct="1"/>
            <a:r>
              <a:rPr lang="tr-TR" altLang="tr-TR" dirty="0"/>
              <a:t>Büyükşehirden </a:t>
            </a:r>
            <a:r>
              <a:rPr lang="tr-TR" altLang="tr-TR" dirty="0">
                <a:solidFill>
                  <a:srgbClr val="FF0000"/>
                </a:solidFill>
              </a:rPr>
              <a:t>kırsala gidildikçe evli çocuk oranı artıyor</a:t>
            </a:r>
            <a:endParaRPr lang="tr-TR" altLang="tr-TR" dirty="0">
              <a:solidFill>
                <a:srgbClr val="FF0000"/>
              </a:solidFill>
            </a:endParaRPr>
          </a:p>
          <a:p>
            <a:pPr lvl="1" eaLnBrk="1" hangingPunct="1"/>
            <a:r>
              <a:rPr lang="tr-TR" altLang="tr-TR" dirty="0"/>
              <a:t>Evli çocukların </a:t>
            </a:r>
            <a:r>
              <a:rPr lang="tr-TR" altLang="tr-TR" dirty="0">
                <a:solidFill>
                  <a:srgbClr val="FF0000"/>
                </a:solidFill>
              </a:rPr>
              <a:t>%65,7’si ailesinin kararı ile</a:t>
            </a:r>
            <a:r>
              <a:rPr lang="tr-TR" altLang="tr-TR" dirty="0"/>
              <a:t> evlenmiş</a:t>
            </a:r>
            <a:endParaRPr lang="tr-TR" altLang="tr-TR" dirty="0"/>
          </a:p>
          <a:p>
            <a:pPr lvl="1" eaLnBrk="1" hangingPunct="1"/>
            <a:r>
              <a:rPr lang="tr-TR" altLang="tr-TR" dirty="0"/>
              <a:t>Evli çocukların </a:t>
            </a:r>
            <a:r>
              <a:rPr lang="tr-TR" altLang="tr-TR" dirty="0">
                <a:solidFill>
                  <a:srgbClr val="FF0000"/>
                </a:solidFill>
              </a:rPr>
              <a:t>%10.2’si zorla evlendirilmiş</a:t>
            </a:r>
            <a:endParaRPr lang="tr-TR" altLang="tr-TR" dirty="0">
              <a:solidFill>
                <a:srgbClr val="FF0000"/>
              </a:solidFill>
            </a:endParaRPr>
          </a:p>
        </p:txBody>
      </p:sp>
      <p:sp>
        <p:nvSpPr>
          <p:cNvPr id="2" name="Text Box 1"/>
          <p:cNvSpPr txBox="1"/>
          <p:nvPr/>
        </p:nvSpPr>
        <p:spPr>
          <a:xfrm>
            <a:off x="857250" y="376555"/>
            <a:ext cx="7017385" cy="1045845"/>
          </a:xfrm>
          <a:prstGeom prst="rect">
            <a:avLst/>
          </a:prstGeom>
          <a:noFill/>
        </p:spPr>
        <p:txBody>
          <a:bodyPr wrap="square" rtlCol="0" anchor="t">
            <a:noAutofit/>
          </a:bodyPr>
          <a:p>
            <a:pPr eaLnBrk="1" hangingPunct="1"/>
            <a:r>
              <a:rPr lang="tr-TR" altLang="tr-TR" sz="3200" b="1" dirty="0">
                <a:cs typeface="Times New Roman" panose="02020603050405020304" pitchFamily="18" charset="0"/>
                <a:sym typeface="+mn-ea"/>
              </a:rPr>
              <a:t>2014’DE YAPILAN BİR ARAŞTIRMANIN SONUÇLARI</a:t>
            </a:r>
            <a:endParaRPr lang="tr-TR" altLang="tr-TR" sz="3200" b="1" dirty="0">
              <a:cs typeface="Times New Roman" panose="02020603050405020304" pitchFamily="18" charset="0"/>
              <a:sym typeface="+mn-ea"/>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Alt Bilgi Yer Tutucusu 4"/>
          <p:cNvSpPr txBox="1">
            <a:spLocks noGrp="1"/>
          </p:cNvSpPr>
          <p:nvPr>
            <p:ph type="ftr" sz="quarter" idx="11"/>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hangingPunct="1"/>
            <a:endParaRPr lang="tr-TR" altLang="en-US" sz="1000" dirty="0">
              <a:latin typeface="Arial" panose="020B0604020202020204" pitchFamily="34" charset="0"/>
              <a:ea typeface="Arial" panose="020B0604020202020204" pitchFamily="34" charset="0"/>
            </a:endParaRPr>
          </a:p>
        </p:txBody>
      </p:sp>
      <p:sp>
        <p:nvSpPr>
          <p:cNvPr id="23555" name="Rectangle 2"/>
          <p:cNvSpPr>
            <a:spLocks noGrp="1"/>
          </p:cNvSpPr>
          <p:nvPr>
            <p:ph type="title" hasCustomPrompt="1"/>
          </p:nvPr>
        </p:nvSpPr>
        <p:spPr/>
        <p:txBody>
          <a:bodyPr vert="horz" wrap="square" lIns="91440" tIns="45720" rIns="91440" bIns="45720" anchor="b" anchorCtr="0"/>
          <a:p>
            <a:pPr eaLnBrk="1" hangingPunct="1"/>
            <a:r>
              <a:rPr lang="tr-TR" altLang="tr-TR" dirty="0"/>
              <a:t>ÜLKEMİZİN KADIN TABLOSU</a:t>
            </a:r>
            <a:endParaRPr lang="tr-TR" altLang="tr-TR" dirty="0"/>
          </a:p>
        </p:txBody>
      </p:sp>
      <p:sp>
        <p:nvSpPr>
          <p:cNvPr id="23556" name="Rectangle 3"/>
          <p:cNvSpPr>
            <a:spLocks noGrp="1"/>
          </p:cNvSpPr>
          <p:nvPr>
            <p:ph idx="1" hasCustomPrompt="1"/>
          </p:nvPr>
        </p:nvSpPr>
        <p:spPr>
          <a:xfrm>
            <a:off x="457200" y="1557338"/>
            <a:ext cx="8229600" cy="4573587"/>
          </a:xfrm>
        </p:spPr>
        <p:txBody>
          <a:bodyPr vert="horz" wrap="square" lIns="91440" tIns="45720" rIns="91440" bIns="45720" anchor="t" anchorCtr="0"/>
          <a:p>
            <a:pPr eaLnBrk="1" hangingPunct="1">
              <a:lnSpc>
                <a:spcPct val="80000"/>
              </a:lnSpc>
              <a:buNone/>
            </a:pPr>
            <a:r>
              <a:rPr lang="tr-TR" altLang="tr-TR" sz="2600" dirty="0">
                <a:solidFill>
                  <a:srgbClr val="FF0000"/>
                </a:solidFill>
              </a:rPr>
              <a:t>ÇOCUK GELİN:</a:t>
            </a:r>
            <a:r>
              <a:rPr lang="tr-TR" altLang="tr-TR" sz="2600" dirty="0"/>
              <a:t> Her beş kadından biri çocuk yaşta evlenmiş </a:t>
            </a:r>
            <a:endParaRPr lang="tr-TR" altLang="tr-TR" sz="2600" dirty="0"/>
          </a:p>
          <a:p>
            <a:pPr eaLnBrk="1" hangingPunct="1">
              <a:lnSpc>
                <a:spcPct val="80000"/>
              </a:lnSpc>
              <a:buNone/>
            </a:pPr>
            <a:r>
              <a:rPr lang="tr-TR" altLang="tr-TR" sz="2600" dirty="0">
                <a:solidFill>
                  <a:srgbClr val="FF0000"/>
                </a:solidFill>
              </a:rPr>
              <a:t>İŞSİZLİK:</a:t>
            </a:r>
            <a:r>
              <a:rPr lang="tr-TR" altLang="tr-TR" sz="2600" dirty="0"/>
              <a:t> Çalışma çağındaki dört kadından üçü istihdam dışı</a:t>
            </a:r>
            <a:endParaRPr lang="tr-TR" altLang="tr-TR" sz="2600" dirty="0"/>
          </a:p>
          <a:p>
            <a:pPr eaLnBrk="1" hangingPunct="1">
              <a:lnSpc>
                <a:spcPct val="80000"/>
              </a:lnSpc>
              <a:buNone/>
            </a:pPr>
            <a:r>
              <a:rPr lang="tr-TR" altLang="tr-TR" sz="2600" dirty="0">
                <a:solidFill>
                  <a:srgbClr val="FF0000"/>
                </a:solidFill>
              </a:rPr>
              <a:t>GÜVENCESİZLİK:</a:t>
            </a:r>
            <a:r>
              <a:rPr lang="tr-TR" altLang="tr-TR" sz="2600" dirty="0"/>
              <a:t>  Çalışan iki kadından biri kayıt dışı, herhangi bir güvenceden yoksun</a:t>
            </a:r>
            <a:endParaRPr lang="tr-TR" altLang="tr-TR" sz="2600" dirty="0"/>
          </a:p>
          <a:p>
            <a:pPr eaLnBrk="1" hangingPunct="1">
              <a:lnSpc>
                <a:spcPct val="80000"/>
              </a:lnSpc>
              <a:buNone/>
            </a:pPr>
            <a:r>
              <a:rPr lang="tr-TR" altLang="tr-TR" sz="2600" dirty="0">
                <a:solidFill>
                  <a:srgbClr val="FF0000"/>
                </a:solidFill>
              </a:rPr>
              <a:t>EĞİTİMSİZLİK:</a:t>
            </a:r>
            <a:r>
              <a:rPr lang="tr-TR" altLang="tr-TR" sz="2600" dirty="0"/>
              <a:t> Okuma yazma bilmeyen nüfusun onda sekizi kadın, üç kız çocuğundan biri ortaöğretime devam etmiyor,</a:t>
            </a:r>
            <a:endParaRPr lang="tr-TR" altLang="tr-TR" sz="2600" dirty="0"/>
          </a:p>
          <a:p>
            <a:pPr eaLnBrk="1" hangingPunct="1">
              <a:lnSpc>
                <a:spcPct val="80000"/>
              </a:lnSpc>
              <a:buNone/>
            </a:pPr>
            <a:r>
              <a:rPr lang="tr-TR" altLang="tr-TR" sz="2600" dirty="0">
                <a:solidFill>
                  <a:srgbClr val="FF0000"/>
                </a:solidFill>
              </a:rPr>
              <a:t>YOKSULLUK:</a:t>
            </a:r>
            <a:r>
              <a:rPr lang="tr-TR" altLang="tr-TR" sz="2600" dirty="0"/>
              <a:t> Üç yoksuldan ikisi kadın</a:t>
            </a:r>
            <a:endParaRPr lang="tr-TR" altLang="tr-TR" sz="2600" dirty="0"/>
          </a:p>
          <a:p>
            <a:pPr eaLnBrk="1" hangingPunct="1">
              <a:lnSpc>
                <a:spcPct val="80000"/>
              </a:lnSpc>
              <a:buNone/>
            </a:pPr>
            <a:r>
              <a:rPr lang="tr-TR" altLang="tr-TR" sz="2600" dirty="0"/>
              <a:t> </a:t>
            </a:r>
            <a:endParaRPr lang="tr-TR" altLang="tr-TR" sz="2600" dirty="0"/>
          </a:p>
          <a:p>
            <a:pPr algn="ctr" eaLnBrk="1" hangingPunct="1">
              <a:lnSpc>
                <a:spcPct val="80000"/>
              </a:lnSpc>
              <a:buNone/>
            </a:pPr>
            <a:r>
              <a:rPr lang="tr-TR" altLang="tr-TR" sz="2600" dirty="0">
                <a:solidFill>
                  <a:srgbClr val="FF0000"/>
                </a:solidFill>
              </a:rPr>
              <a:t>SONUÇ: YOKSULLUK, EKONOMİK BAĞIMLILIK, SOSYAL DIŞLANMA</a:t>
            </a:r>
            <a:r>
              <a:rPr lang="tr-TR" altLang="tr-TR" sz="2600" dirty="0"/>
              <a:t> </a:t>
            </a:r>
            <a:endParaRPr lang="tr-TR" altLang="tr-TR" sz="26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8" name="Rectangle 4"/>
          <p:cNvSpPr>
            <a:spLocks noGrp="1"/>
          </p:cNvSpPr>
          <p:nvPr>
            <p:ph type="ctrTitle" hasCustomPrompt="1"/>
          </p:nvPr>
        </p:nvSpPr>
        <p:spPr/>
        <p:txBody>
          <a:bodyPr vert="horz" wrap="square" lIns="91440" tIns="45720" rIns="91440" bIns="45720" anchor="b" anchorCtr="0"/>
          <a:p>
            <a:pPr eaLnBrk="1" hangingPunct="1">
              <a:buClrTx/>
              <a:buSzTx/>
              <a:buFontTx/>
            </a:pPr>
            <a:r>
              <a:rPr lang="tr-TR" altLang="tr-TR" kern="1200" dirty="0">
                <a:latin typeface="Times New Roman" panose="02020603050405020304" pitchFamily="18" charset="0"/>
                <a:ea typeface="+mj-ea"/>
                <a:cs typeface="Times New Roman" panose="02020603050405020304" pitchFamily="18" charset="0"/>
              </a:rPr>
              <a:t>Çocuklarımızı bu acı kaderden koruyalım</a:t>
            </a:r>
            <a:endParaRPr lang="tr-TR" altLang="tr-TR" kern="1200" dirty="0">
              <a:latin typeface="Times New Roman" panose="02020603050405020304" pitchFamily="18" charset="0"/>
              <a:ea typeface="Times New Roman" panose="02020603050405020304" pitchFamily="18" charset="0"/>
              <a:cs typeface="+mj-cs"/>
            </a:endParaRPr>
          </a:p>
        </p:txBody>
      </p:sp>
      <p:sp>
        <p:nvSpPr>
          <p:cNvPr id="24579" name="Rectangle 5"/>
          <p:cNvSpPr>
            <a:spLocks noGrp="1"/>
          </p:cNvSpPr>
          <p:nvPr>
            <p:ph type="subTitle" idx="1" hasCustomPrompt="1"/>
          </p:nvPr>
        </p:nvSpPr>
        <p:spPr/>
        <p:txBody>
          <a:bodyPr vert="horz" wrap="square" lIns="91440" tIns="45720" rIns="91440" bIns="45720" anchor="t" anchorCtr="0"/>
          <a:p>
            <a:pPr algn="ctr" eaLnBrk="1" hangingPunct="1">
              <a:buSzPct val="70000"/>
            </a:pPr>
            <a:endParaRPr lang="tr-TR" altLang="tr-TR" sz="4400" kern="1200" dirty="0">
              <a:latin typeface="Times New Roman" panose="02020603050405020304" pitchFamily="18" charset="0"/>
              <a:ea typeface="+mn-ea"/>
              <a:cs typeface="Times New Roman" panose="02020603050405020304" pitchFamily="18" charset="0"/>
            </a:endParaRPr>
          </a:p>
          <a:p>
            <a:pPr algn="ctr" eaLnBrk="1" hangingPunct="1">
              <a:buSzPct val="70000"/>
            </a:pPr>
            <a:r>
              <a:rPr lang="tr-TR" altLang="tr-TR" sz="4400" kern="1200" dirty="0">
                <a:solidFill>
                  <a:srgbClr val="FF0000"/>
                </a:solidFill>
                <a:latin typeface="Times New Roman" panose="02020603050405020304" pitchFamily="18" charset="0"/>
                <a:ea typeface="+mn-ea"/>
                <a:cs typeface="Times New Roman" panose="02020603050405020304" pitchFamily="18" charset="0"/>
              </a:rPr>
              <a:t>NASIL?</a:t>
            </a:r>
            <a:r>
              <a:rPr lang="tr-TR" altLang="tr-TR" kern="1200" dirty="0">
                <a:solidFill>
                  <a:srgbClr val="FF0000"/>
                </a:solidFill>
                <a:latin typeface="+mn-lt"/>
                <a:ea typeface="+mn-ea"/>
                <a:cs typeface="+mn-cs"/>
              </a:rPr>
              <a:t> </a:t>
            </a:r>
            <a:endParaRPr lang="tr-TR" altLang="tr-TR" kern="1200" dirty="0">
              <a:solidFill>
                <a:srgbClr val="FF0000"/>
              </a:solidFill>
              <a:latin typeface="+mn-lt"/>
              <a:ea typeface="+mn-ea"/>
              <a:cs typeface="+mn-cs"/>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Alt Bilgi Yer Tutucusu 4"/>
          <p:cNvSpPr txBox="1">
            <a:spLocks noGrp="1"/>
          </p:cNvSpPr>
          <p:nvPr>
            <p:ph type="ftr" sz="quarter" idx="11"/>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hangingPunct="1"/>
            <a:endParaRPr lang="tr-TR" altLang="en-US" sz="1000" dirty="0">
              <a:latin typeface="Arial" panose="020B0604020202020204" pitchFamily="34" charset="0"/>
              <a:ea typeface="Arial" panose="020B0604020202020204" pitchFamily="34" charset="0"/>
            </a:endParaRPr>
          </a:p>
        </p:txBody>
      </p:sp>
      <p:sp>
        <p:nvSpPr>
          <p:cNvPr id="25603" name="Rectangle 2"/>
          <p:cNvSpPr>
            <a:spLocks noGrp="1"/>
          </p:cNvSpPr>
          <p:nvPr>
            <p:ph type="title" hasCustomPrompt="1"/>
          </p:nvPr>
        </p:nvSpPr>
        <p:spPr/>
        <p:txBody>
          <a:bodyPr vert="horz" wrap="square" lIns="91440" tIns="45720" rIns="91440" bIns="45720" anchor="b" anchorCtr="0"/>
          <a:p>
            <a:pPr eaLnBrk="1" hangingPunct="1"/>
            <a:r>
              <a:rPr lang="tr-TR" altLang="tr-TR" dirty="0"/>
              <a:t>Zihniyet değişikliği için biz de çaba gösterelim</a:t>
            </a:r>
            <a:endParaRPr lang="tr-TR" altLang="tr-TR" dirty="0"/>
          </a:p>
        </p:txBody>
      </p:sp>
      <p:sp>
        <p:nvSpPr>
          <p:cNvPr id="25604" name="Rectangle 3"/>
          <p:cNvSpPr>
            <a:spLocks noGrp="1"/>
          </p:cNvSpPr>
          <p:nvPr>
            <p:ph idx="1" hasCustomPrompt="1"/>
          </p:nvPr>
        </p:nvSpPr>
        <p:spPr/>
        <p:txBody>
          <a:bodyPr vert="horz" wrap="square" lIns="91440" tIns="45720" rIns="91440" bIns="45720" anchor="t" anchorCtr="0"/>
          <a:p>
            <a:pPr eaLnBrk="1" hangingPunct="1"/>
            <a:r>
              <a:rPr lang="tr-TR" altLang="tr-TR" dirty="0"/>
              <a:t>Çocukları 18 yaşından önce evlendirmenin </a:t>
            </a:r>
            <a:r>
              <a:rPr lang="tr-TR" altLang="tr-TR" dirty="0">
                <a:solidFill>
                  <a:srgbClr val="FF0000"/>
                </a:solidFill>
              </a:rPr>
              <a:t>suç olmanın yanısıra:</a:t>
            </a:r>
            <a:r>
              <a:rPr lang="tr-TR" altLang="tr-TR" dirty="0"/>
              <a:t> </a:t>
            </a:r>
            <a:endParaRPr lang="tr-TR" altLang="tr-TR" dirty="0"/>
          </a:p>
          <a:p>
            <a:pPr lvl="1" eaLnBrk="1" hangingPunct="1"/>
            <a:r>
              <a:rPr lang="tr-TR" altLang="tr-TR" dirty="0"/>
              <a:t>Çocuğun geleceğine en büyük ihanet olacağını,</a:t>
            </a:r>
            <a:endParaRPr lang="tr-TR" altLang="tr-TR" dirty="0"/>
          </a:p>
          <a:p>
            <a:pPr lvl="1" eaLnBrk="1" hangingPunct="1"/>
            <a:r>
              <a:rPr lang="tr-TR" altLang="tr-TR" dirty="0"/>
              <a:t>Onu eğitimsizliğe, işsizliğe, yoksulluğa ve mutsuzluğa mahkum etmiş olacağımızı,</a:t>
            </a:r>
            <a:endParaRPr lang="tr-TR" altLang="tr-TR" dirty="0"/>
          </a:p>
          <a:p>
            <a:pPr lvl="1" eaLnBrk="1" hangingPunct="1">
              <a:buNone/>
            </a:pPr>
            <a:r>
              <a:rPr lang="tr-TR" altLang="tr-TR" dirty="0"/>
              <a:t>  çevremize anlatalım</a:t>
            </a:r>
            <a:endParaRPr lang="tr-TR" altLang="tr-TR" dirty="0"/>
          </a:p>
          <a:p>
            <a:pPr lvl="1" algn="ctr" eaLnBrk="1" hangingPunct="1">
              <a:buNone/>
            </a:pPr>
            <a:r>
              <a:rPr lang="tr-TR" altLang="tr-TR" dirty="0"/>
              <a:t>	</a:t>
            </a:r>
            <a:r>
              <a:rPr lang="tr-TR" altLang="tr-TR" b="1" dirty="0">
                <a:solidFill>
                  <a:srgbClr val="FF0000"/>
                </a:solidFill>
              </a:rPr>
              <a:t>ZİHNİYET DEĞİŞİKLİĞİNE KATKI VERELİM</a:t>
            </a:r>
            <a:r>
              <a:rPr lang="tr-TR" altLang="tr-TR" dirty="0"/>
              <a:t> </a:t>
            </a:r>
            <a:endParaRPr lang="tr-TR" altLang="tr-T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Alt Bilgi Yer Tutucusu 4"/>
          <p:cNvSpPr txBox="1">
            <a:spLocks noGrp="1"/>
          </p:cNvSpPr>
          <p:nvPr>
            <p:ph type="ftr" sz="quarter" idx="11"/>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hangingPunct="1"/>
            <a:endParaRPr lang="tr-TR" altLang="en-US" sz="1000" dirty="0">
              <a:latin typeface="Arial" panose="020B0604020202020204" pitchFamily="34" charset="0"/>
              <a:ea typeface="Arial" panose="020B0604020202020204" pitchFamily="34" charset="0"/>
            </a:endParaRPr>
          </a:p>
        </p:txBody>
      </p:sp>
      <p:sp>
        <p:nvSpPr>
          <p:cNvPr id="26627" name="Rectangle 2"/>
          <p:cNvSpPr>
            <a:spLocks noGrp="1"/>
          </p:cNvSpPr>
          <p:nvPr>
            <p:ph type="title" hasCustomPrompt="1"/>
          </p:nvPr>
        </p:nvSpPr>
        <p:spPr/>
        <p:txBody>
          <a:bodyPr vert="horz" wrap="square" lIns="91440" tIns="45720" rIns="91440" bIns="45720" anchor="b" anchorCtr="0"/>
          <a:p>
            <a:pPr eaLnBrk="1" hangingPunct="1"/>
            <a:r>
              <a:rPr lang="tr-TR" altLang="tr-TR" sz="3200" dirty="0"/>
              <a:t>Çevremizin kız çocuklarını evlendirme baskılarına direnelim</a:t>
            </a:r>
            <a:endParaRPr lang="tr-TR" altLang="tr-TR" sz="3200" dirty="0"/>
          </a:p>
        </p:txBody>
      </p:sp>
      <p:sp>
        <p:nvSpPr>
          <p:cNvPr id="26628" name="Rectangle 3"/>
          <p:cNvSpPr>
            <a:spLocks noGrp="1"/>
          </p:cNvSpPr>
          <p:nvPr>
            <p:ph idx="1" hasCustomPrompt="1"/>
          </p:nvPr>
        </p:nvSpPr>
        <p:spPr>
          <a:xfrm>
            <a:off x="457200" y="2060575"/>
            <a:ext cx="8229600" cy="4070350"/>
          </a:xfrm>
        </p:spPr>
        <p:txBody>
          <a:bodyPr vert="horz" wrap="square" lIns="91440" tIns="45720" rIns="91440" bIns="45720" anchor="t" anchorCtr="0"/>
          <a:p>
            <a:pPr eaLnBrk="1" hangingPunct="1"/>
            <a:r>
              <a:rPr lang="tr-TR" altLang="tr-TR" dirty="0"/>
              <a:t>Çevreden yakınımızdaki kız çocuklarına gelebilecek baskılara karşı</a:t>
            </a:r>
            <a:endParaRPr lang="tr-TR" altLang="tr-TR" dirty="0"/>
          </a:p>
          <a:p>
            <a:pPr lvl="1" eaLnBrk="1" hangingPunct="1"/>
            <a:r>
              <a:rPr lang="tr-TR" altLang="tr-TR" dirty="0"/>
              <a:t>Bilinçlenelim, bilimin söylediklerini öğrenelim</a:t>
            </a:r>
            <a:endParaRPr lang="tr-TR" altLang="tr-TR" dirty="0"/>
          </a:p>
          <a:p>
            <a:pPr lvl="1" eaLnBrk="1" hangingPunct="1"/>
            <a:r>
              <a:rPr lang="tr-TR" altLang="tr-TR" dirty="0"/>
              <a:t>Çocuğun hayatının nasıl olumsuz etkilenebileceğini çevremize anlatarak</a:t>
            </a:r>
            <a:endParaRPr lang="tr-TR" altLang="tr-TR" dirty="0"/>
          </a:p>
          <a:p>
            <a:pPr lvl="1" eaLnBrk="1" hangingPunct="1"/>
            <a:r>
              <a:rPr lang="tr-TR" altLang="tr-TR" dirty="0"/>
              <a:t>Gerekirse yetkili kuruluşlara şikayette bulunarak</a:t>
            </a:r>
            <a:endParaRPr lang="tr-TR" altLang="tr-TR" dirty="0"/>
          </a:p>
          <a:p>
            <a:pPr lvl="1" algn="ctr" eaLnBrk="1" hangingPunct="1">
              <a:buNone/>
            </a:pPr>
            <a:r>
              <a:rPr lang="tr-TR" altLang="tr-TR" dirty="0"/>
              <a:t>	</a:t>
            </a:r>
            <a:endParaRPr lang="tr-TR" altLang="tr-TR" dirty="0"/>
          </a:p>
          <a:p>
            <a:pPr lvl="1" algn="ctr" eaLnBrk="1" hangingPunct="1">
              <a:buNone/>
            </a:pPr>
            <a:r>
              <a:rPr lang="tr-TR" altLang="tr-TR" b="1" dirty="0">
                <a:solidFill>
                  <a:srgbClr val="FF0000"/>
                </a:solidFill>
              </a:rPr>
              <a:t>BASKILARA</a:t>
            </a:r>
            <a:r>
              <a:rPr lang="tr-TR" altLang="tr-TR" b="1" dirty="0"/>
              <a:t> </a:t>
            </a:r>
            <a:r>
              <a:rPr lang="tr-TR" altLang="tr-TR" b="1" dirty="0">
                <a:solidFill>
                  <a:srgbClr val="FF0000"/>
                </a:solidFill>
              </a:rPr>
              <a:t>DİRENELİM</a:t>
            </a:r>
            <a:endParaRPr lang="tr-TR" altLang="tr-TR" b="1" dirty="0">
              <a:solidFill>
                <a:srgbClr val="FF0000"/>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Alt Bilgi Yer Tutucusu 4"/>
          <p:cNvSpPr txBox="1">
            <a:spLocks noGrp="1"/>
          </p:cNvSpPr>
          <p:nvPr>
            <p:ph type="ftr" sz="quarter" idx="11"/>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hangingPunct="1"/>
            <a:endParaRPr lang="tr-TR" altLang="en-US" sz="1000" dirty="0">
              <a:latin typeface="Arial" panose="020B0604020202020204" pitchFamily="34" charset="0"/>
              <a:ea typeface="Arial" panose="020B0604020202020204" pitchFamily="34" charset="0"/>
            </a:endParaRPr>
          </a:p>
        </p:txBody>
      </p:sp>
      <p:sp>
        <p:nvSpPr>
          <p:cNvPr id="27651" name="Rectangle 2"/>
          <p:cNvSpPr>
            <a:spLocks noGrp="1"/>
          </p:cNvSpPr>
          <p:nvPr>
            <p:ph type="title" hasCustomPrompt="1"/>
          </p:nvPr>
        </p:nvSpPr>
        <p:spPr>
          <a:xfrm>
            <a:off x="457200" y="122238"/>
            <a:ext cx="7543800" cy="1362075"/>
          </a:xfrm>
        </p:spPr>
        <p:txBody>
          <a:bodyPr vert="horz" wrap="square" lIns="91440" tIns="45720" rIns="91440" bIns="45720" anchor="b" anchorCtr="0"/>
          <a:p>
            <a:pPr eaLnBrk="1" hangingPunct="1"/>
            <a:r>
              <a:rPr lang="tr-TR" altLang="tr-TR" sz="3600" dirty="0"/>
              <a:t>Eğitimini tamamlamasını ve meslek kazanmasını sağlayalım</a:t>
            </a:r>
            <a:r>
              <a:rPr lang="tr-TR" altLang="tr-TR" dirty="0"/>
              <a:t> </a:t>
            </a:r>
            <a:endParaRPr lang="tr-TR" altLang="tr-TR" dirty="0"/>
          </a:p>
        </p:txBody>
      </p:sp>
      <p:sp>
        <p:nvSpPr>
          <p:cNvPr id="27652" name="Rectangle 3"/>
          <p:cNvSpPr>
            <a:spLocks noGrp="1"/>
          </p:cNvSpPr>
          <p:nvPr>
            <p:ph idx="1" hasCustomPrompt="1"/>
          </p:nvPr>
        </p:nvSpPr>
        <p:spPr>
          <a:xfrm>
            <a:off x="457200" y="1844675"/>
            <a:ext cx="8229600" cy="4286250"/>
          </a:xfrm>
        </p:spPr>
        <p:txBody>
          <a:bodyPr vert="horz" wrap="square" lIns="91440" tIns="45720" rIns="91440" bIns="45720" anchor="t" anchorCtr="0"/>
          <a:p>
            <a:pPr eaLnBrk="1" hangingPunct="1">
              <a:buNone/>
            </a:pPr>
            <a:r>
              <a:rPr lang="tr-TR" altLang="tr-TR" dirty="0">
                <a:solidFill>
                  <a:srgbClr val="FF0000"/>
                </a:solidFill>
              </a:rPr>
              <a:t>	Önceliğimiz</a:t>
            </a:r>
            <a:r>
              <a:rPr lang="tr-TR" altLang="tr-TR" dirty="0"/>
              <a:t> çocuğun</a:t>
            </a:r>
            <a:endParaRPr lang="tr-TR" altLang="tr-TR" dirty="0"/>
          </a:p>
          <a:p>
            <a:pPr lvl="1" eaLnBrk="1" hangingPunct="1"/>
            <a:r>
              <a:rPr lang="tr-TR" altLang="tr-TR" dirty="0"/>
              <a:t>Bir birey olarak gelişmesi</a:t>
            </a:r>
            <a:endParaRPr lang="tr-TR" altLang="tr-TR" dirty="0"/>
          </a:p>
          <a:p>
            <a:pPr lvl="1" eaLnBrk="1" hangingPunct="1"/>
            <a:r>
              <a:rPr lang="tr-TR" altLang="tr-TR" dirty="0"/>
              <a:t>12 yıllık temel eğitimini tamamlaması</a:t>
            </a:r>
            <a:endParaRPr lang="tr-TR" altLang="tr-TR" dirty="0"/>
          </a:p>
          <a:p>
            <a:pPr lvl="1" eaLnBrk="1" hangingPunct="1"/>
            <a:r>
              <a:rPr lang="tr-TR" altLang="tr-TR" dirty="0"/>
              <a:t>Yetenekleri doğrultusunda eğitimini sürdürmesi</a:t>
            </a:r>
            <a:endParaRPr lang="tr-TR" altLang="tr-TR" dirty="0"/>
          </a:p>
          <a:p>
            <a:pPr lvl="1" eaLnBrk="1" hangingPunct="1"/>
            <a:r>
              <a:rPr lang="tr-TR" altLang="tr-TR" dirty="0"/>
              <a:t>Bir meslek kazanması</a:t>
            </a:r>
            <a:endParaRPr lang="tr-TR" altLang="tr-TR" dirty="0"/>
          </a:p>
          <a:p>
            <a:pPr lvl="1" eaLnBrk="1" hangingPunct="1"/>
            <a:r>
              <a:rPr lang="tr-TR" altLang="tr-TR" dirty="0"/>
              <a:t>Toplumsal yaşamda bir yer edinmesi</a:t>
            </a:r>
            <a:endParaRPr lang="tr-TR" altLang="tr-TR" dirty="0"/>
          </a:p>
          <a:p>
            <a:pPr lvl="1" eaLnBrk="1" hangingPunct="1"/>
            <a:r>
              <a:rPr lang="tr-TR" altLang="tr-TR" dirty="0"/>
              <a:t>Yoksulluktan kurtulması olsun,</a:t>
            </a:r>
            <a:endParaRPr lang="tr-TR" altLang="tr-TR" dirty="0"/>
          </a:p>
          <a:p>
            <a:pPr lvl="2" algn="ctr" eaLnBrk="1" hangingPunct="1">
              <a:buNone/>
            </a:pPr>
            <a:r>
              <a:rPr lang="tr-TR" altLang="tr-TR" b="1" dirty="0">
                <a:solidFill>
                  <a:srgbClr val="FF0000"/>
                </a:solidFill>
              </a:rPr>
              <a:t>GELECEĞİ KURTULSUN </a:t>
            </a:r>
            <a:endParaRPr lang="tr-TR" altLang="tr-TR" b="1" dirty="0">
              <a:solidFill>
                <a:srgbClr val="FF0000"/>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Alt Bilgi Yer Tutucusu 4"/>
          <p:cNvSpPr txBox="1">
            <a:spLocks noGrp="1"/>
          </p:cNvSpPr>
          <p:nvPr>
            <p:ph type="ftr" sz="quarter" idx="11"/>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hangingPunct="1"/>
            <a:endParaRPr lang="tr-TR" altLang="en-US" sz="1000" dirty="0">
              <a:latin typeface="Arial" panose="020B0604020202020204" pitchFamily="34" charset="0"/>
              <a:ea typeface="Arial" panose="020B0604020202020204" pitchFamily="34" charset="0"/>
            </a:endParaRPr>
          </a:p>
        </p:txBody>
      </p:sp>
      <p:sp>
        <p:nvSpPr>
          <p:cNvPr id="28675" name="Rectangle 2"/>
          <p:cNvSpPr>
            <a:spLocks noGrp="1"/>
          </p:cNvSpPr>
          <p:nvPr>
            <p:ph type="title" hasCustomPrompt="1"/>
          </p:nvPr>
        </p:nvSpPr>
        <p:spPr/>
        <p:txBody>
          <a:bodyPr vert="horz" wrap="square" lIns="91440" tIns="45720" rIns="91440" bIns="45720" anchor="b" anchorCtr="0"/>
          <a:p>
            <a:pPr eaLnBrk="1" hangingPunct="1"/>
            <a:r>
              <a:rPr lang="tr-TR" altLang="tr-TR" dirty="0"/>
              <a:t>Çocuğun kendi eşini seçmesine izin verelim</a:t>
            </a:r>
            <a:endParaRPr lang="tr-TR" altLang="tr-TR" dirty="0"/>
          </a:p>
        </p:txBody>
      </p:sp>
      <p:sp>
        <p:nvSpPr>
          <p:cNvPr id="28676" name="Rectangle 3"/>
          <p:cNvSpPr>
            <a:spLocks noGrp="1"/>
          </p:cNvSpPr>
          <p:nvPr>
            <p:ph idx="1" hasCustomPrompt="1"/>
          </p:nvPr>
        </p:nvSpPr>
        <p:spPr/>
        <p:txBody>
          <a:bodyPr vert="horz" wrap="square" lIns="91440" tIns="45720" rIns="91440" bIns="45720" anchor="t" anchorCtr="0"/>
          <a:p>
            <a:pPr eaLnBrk="1" hangingPunct="1"/>
            <a:r>
              <a:rPr lang="tr-TR" altLang="tr-TR" dirty="0"/>
              <a:t>18 yaşına kadar temel eğitimini sürdüren ve bireysel gelişimini tamamlayan çocuklar</a:t>
            </a:r>
            <a:endParaRPr lang="tr-TR" altLang="tr-TR" dirty="0"/>
          </a:p>
          <a:p>
            <a:pPr lvl="1" eaLnBrk="1" hangingPunct="1"/>
            <a:r>
              <a:rPr lang="tr-TR" altLang="tr-TR" dirty="0"/>
              <a:t>Anlaşabilecekleri eşlerini kendileri seçebilir</a:t>
            </a:r>
            <a:endParaRPr lang="tr-TR" altLang="tr-TR" dirty="0"/>
          </a:p>
          <a:p>
            <a:pPr lvl="1" eaLnBrk="1" hangingPunct="1"/>
            <a:r>
              <a:rPr lang="tr-TR" altLang="tr-TR" dirty="0"/>
              <a:t>Daha mutlu evlilikler yapabilir</a:t>
            </a:r>
            <a:endParaRPr lang="tr-TR" altLang="tr-TR" dirty="0"/>
          </a:p>
          <a:p>
            <a:pPr lvl="1" eaLnBrk="1" hangingPunct="1"/>
            <a:r>
              <a:rPr lang="tr-TR" altLang="tr-TR" dirty="0"/>
              <a:t>Daha sağlıklı çocuklar yetiştirebilir</a:t>
            </a:r>
            <a:endParaRPr lang="tr-TR" altLang="tr-TR" dirty="0"/>
          </a:p>
          <a:p>
            <a:pPr lvl="1" eaLnBrk="1" hangingPunct="1"/>
            <a:r>
              <a:rPr lang="tr-TR" altLang="tr-TR" dirty="0"/>
              <a:t>Daha sağlıklı ve mutlu bireyler olabilirler</a:t>
            </a:r>
            <a:endParaRPr lang="tr-TR" altLang="tr-TR" dirty="0"/>
          </a:p>
          <a:p>
            <a:pPr lvl="1" eaLnBrk="1" hangingPunct="1">
              <a:buNone/>
            </a:pPr>
            <a:r>
              <a:rPr lang="tr-TR" altLang="tr-TR" dirty="0"/>
              <a:t>	</a:t>
            </a:r>
            <a:r>
              <a:rPr lang="tr-TR" altLang="tr-TR" dirty="0">
                <a:solidFill>
                  <a:srgbClr val="FF0000"/>
                </a:solidFill>
              </a:rPr>
              <a:t>KENDİ EŞLERİNİ SEÇMELERİNE İZİN VERELİM</a:t>
            </a:r>
            <a:endParaRPr lang="tr-TR" altLang="tr-TR" dirty="0">
              <a:solidFill>
                <a:srgbClr val="FF0000"/>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8" name="Rectangle 4"/>
          <p:cNvSpPr>
            <a:spLocks noGrp="1"/>
          </p:cNvSpPr>
          <p:nvPr>
            <p:ph type="ctrTitle" hasCustomPrompt="1"/>
          </p:nvPr>
        </p:nvSpPr>
        <p:spPr/>
        <p:txBody>
          <a:bodyPr vert="horz" wrap="square" lIns="91440" tIns="45720" rIns="91440" bIns="45720" anchor="b" anchorCtr="0"/>
          <a:p>
            <a:pPr eaLnBrk="1" hangingPunct="1">
              <a:buClrTx/>
              <a:buSzTx/>
              <a:buFontTx/>
            </a:pPr>
            <a:r>
              <a:rPr lang="tr-TR" altLang="tr-TR" sz="4400" kern="1200" dirty="0">
                <a:latin typeface="+mj-lt"/>
                <a:ea typeface="+mj-ea"/>
                <a:cs typeface="+mj-cs"/>
              </a:rPr>
              <a:t>KIZ ÇOCUKLARIMIZIN KADERİ BİZİM ELİMİZDE! </a:t>
            </a:r>
            <a:endParaRPr lang="tr-TR" altLang="tr-TR" sz="4400" kern="1200" dirty="0">
              <a:latin typeface="+mj-lt"/>
              <a:ea typeface="+mj-ea"/>
              <a:cs typeface="+mj-cs"/>
            </a:endParaRPr>
          </a:p>
        </p:txBody>
      </p:sp>
      <p:sp>
        <p:nvSpPr>
          <p:cNvPr id="29699" name="Rectangle 5"/>
          <p:cNvSpPr>
            <a:spLocks noGrp="1"/>
          </p:cNvSpPr>
          <p:nvPr>
            <p:ph type="subTitle" idx="1" hasCustomPrompt="1"/>
          </p:nvPr>
        </p:nvSpPr>
        <p:spPr/>
        <p:txBody>
          <a:bodyPr vert="horz" wrap="square" lIns="91440" tIns="45720" rIns="91440" bIns="45720" anchor="t" anchorCtr="0"/>
          <a:p>
            <a:pPr eaLnBrk="1" hangingPunct="1">
              <a:buSzPct val="70000"/>
            </a:pPr>
            <a:r>
              <a:rPr lang="tr-TR" altLang="tr-TR" kern="1200" dirty="0">
                <a:solidFill>
                  <a:srgbClr val="FF0000"/>
                </a:solidFill>
                <a:latin typeface="+mn-lt"/>
                <a:ea typeface="+mn-ea"/>
                <a:cs typeface="+mn-cs"/>
              </a:rPr>
              <a:t>LÜTFEN ONLARIN HAYATINI KARARTMAYALIM</a:t>
            </a:r>
            <a:endParaRPr lang="tr-TR" altLang="tr-TR" kern="1200" dirty="0">
              <a:solidFill>
                <a:srgbClr val="FF0000"/>
              </a:solidFill>
              <a:latin typeface="+mn-lt"/>
              <a:ea typeface="+mn-ea"/>
              <a:cs typeface="+mn-cs"/>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itle 4"/>
          <p:cNvSpPr>
            <a:spLocks noGrp="1"/>
          </p:cNvSpPr>
          <p:nvPr>
            <p:ph type="title"/>
          </p:nvPr>
        </p:nvSpPr>
        <p:spPr>
          <a:xfrm>
            <a:off x="457200" y="122555"/>
            <a:ext cx="7543800" cy="701040"/>
          </a:xfrm>
        </p:spPr>
        <p:txBody>
          <a:bodyPr/>
          <a:p>
            <a:r>
              <a:rPr lang="tr-TR" altLang="en-US"/>
              <a:t>KAYNAKLAR</a:t>
            </a:r>
            <a:endParaRPr lang="tr-TR" altLang="en-US"/>
          </a:p>
        </p:txBody>
      </p:sp>
      <p:sp>
        <p:nvSpPr>
          <p:cNvPr id="6" name="Content Placeholder 5"/>
          <p:cNvSpPr>
            <a:spLocks noGrp="1"/>
          </p:cNvSpPr>
          <p:nvPr>
            <p:ph idx="1"/>
          </p:nvPr>
        </p:nvSpPr>
        <p:spPr>
          <a:xfrm>
            <a:off x="457200" y="949325"/>
            <a:ext cx="8229600" cy="5181600"/>
          </a:xfrm>
        </p:spPr>
        <p:txBody>
          <a:bodyPr/>
          <a:p>
            <a:r>
              <a:rPr lang="en-US" sz="1400"/>
              <a:t>Aktepe, E., Atay, İ. M. (2017). Çocuk Evlilikleri ve Psikososyal Sonuçları. Current Approaches In Psychiatry/Psikiyatride Güncel Yaklaşımlar.</a:t>
            </a:r>
            <a:endParaRPr lang="en-US" sz="1400"/>
          </a:p>
          <a:p>
            <a:r>
              <a:rPr lang="en-US" sz="1400"/>
              <a:t>Kaya, H., Alnak, A., Subaşı, B. Z., Arslan, N. B., &amp; Şahin, D. (2022). Erken yaşta evliliklerin ruhsal sonuçları: Kadınların ruhsal ve cinsel sağlığındaki uzun dönem etkiler. Klinik Psikiyatri Dergisi, 25(1), 57-66.</a:t>
            </a:r>
            <a:endParaRPr lang="en-US" sz="1400"/>
          </a:p>
          <a:p>
            <a:r>
              <a:rPr lang="en-US" sz="1400"/>
              <a:t>Malatyalı, M.K. (2014) Türkiye’de çocuk gelin sorunu. Nesne Psikoloji Dergisi, 3:27-38.</a:t>
            </a:r>
            <a:endParaRPr lang="en-US" sz="1400"/>
          </a:p>
          <a:p>
            <a:r>
              <a:rPr lang="en-US" sz="1400"/>
              <a:t>T.C. Aile ve Sosyal Politikalar Bakanlığı Kadının Statüsü Genel Müdürlüğü, Hacettepe Üniversitesi Nüfus Etütleri Enstitüsü (2014) Türkiye’de Kadına Yönelik Aile İçi Şiddet Araştırması Özet Rapor.  Erişim adresi: http://www.hips.hacettepe.edu.tr/TKAA2014_Ozet_Rapor.pdf</a:t>
            </a:r>
            <a:endParaRPr lang="en-US" sz="1400"/>
          </a:p>
          <a:p>
            <a:r>
              <a:rPr lang="en-US" sz="1400"/>
              <a:t>UNFPA (2013). The State of World Population 2013. Motherhood in Childhood. Erişim adresi: https://www.unfpa.org/press/state-world-population-2013-motherhood-childhood</a:t>
            </a:r>
            <a:endParaRPr lang="en-US" sz="1400"/>
          </a:p>
          <a:p>
            <a:r>
              <a:rPr lang="en-US" sz="1400"/>
              <a:t>UNFPA (2020). Çocuk Yaşta, Erken Ve Zorla Evlılıklerın Sağlık Rısklerı Ve Sonuçlarına Çok Sektörlü Yaklaşım. Erişim adresi: https://turkey.unfpa.org/sites/default/files/pub-pdf/unfpa_cyeze_sagliksonuclariraporu_turkce.pdf)</a:t>
            </a:r>
            <a:endParaRPr lang="en-US" sz="1400"/>
          </a:p>
          <a:p>
            <a:r>
              <a:rPr lang="en-US" sz="1400"/>
              <a:t>UNFPA (2021) Çocuk Yaşta, Erken ve Zorla Evliliklerin Önlenmesi Temel Bilgiler Rehberi. Erişim adresi: https://turkey.unfpa.org/sites/default/files/pub-pdf/unfpa_temelbilgilerrehber.02.07.21.rev1_.pdf</a:t>
            </a:r>
            <a:endParaRPr lang="en-US" sz="1400"/>
          </a:p>
          <a:p>
            <a:r>
              <a:rPr lang="en-US" sz="1400"/>
              <a:t>UNICEF (2018) Child Marriages: Last trends an future prospects,, https://data.unicef.org/resources/child-marriage-latest-trends-and-futureprospects</a:t>
            </a:r>
            <a:endParaRPr lang="en-US" sz="1400"/>
          </a:p>
          <a:p>
            <a:r>
              <a:rPr lang="en-US" sz="1400"/>
              <a:t>WHO (2018). Adolescents: Health Risks and Solutions. Erişim adresi: https://www.who.int/news-room/factsheets/detail/adolescents-health-risks-and-solutions</a:t>
            </a:r>
            <a:endParaRPr lang="en-US" sz="1400"/>
          </a:p>
          <a:p>
            <a:r>
              <a:rPr lang="en-US" sz="1400"/>
              <a:t>Yakıt, E., Coşkun A. M. (2014). Toplumsal Açıdan Çocuk Yaşta Evlilikler Gerçeği: Hemşire ve Ebenin Sorumluluğu. Hemşirelikte Eğitim ve Araştırma Dergisi. 2014;11 (3): 3-10.</a:t>
            </a:r>
            <a:endParaRPr lang="en-US" sz="1400"/>
          </a:p>
        </p:txBody>
      </p:sp>
      <p:sp>
        <p:nvSpPr>
          <p:cNvPr id="4" name="Footer Placeholder 3"/>
          <p:cNvSpPr>
            <a:spLocks noGrp="1"/>
          </p:cNvSpPr>
          <p:nvPr>
            <p:ph type="ftr" sz="quarter" idx="11"/>
          </p:nvPr>
        </p:nvSpPr>
        <p:spPr/>
        <p:txBody>
          <a:bodyPr/>
          <a:p>
            <a:pPr lvl="0" eaLnBrk="1" hangingPunct="1"/>
            <a:endParaRPr lang="tr-TR" altLang="en-US" sz="1000" dirty="0">
              <a:latin typeface="Arial" panose="020B0604020202020204" pitchFamily="34" charset="0"/>
              <a:ea typeface="Arial" panose="020B0604020202020204"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2" name="Rectangle 4"/>
          <p:cNvSpPr>
            <a:spLocks noGrp="1"/>
          </p:cNvSpPr>
          <p:nvPr>
            <p:ph type="ctrTitle" hasCustomPrompt="1"/>
          </p:nvPr>
        </p:nvSpPr>
        <p:spPr/>
        <p:txBody>
          <a:bodyPr vert="horz" wrap="square" lIns="91440" tIns="45720" rIns="91440" bIns="45720" anchor="b" anchorCtr="0"/>
          <a:p>
            <a:pPr eaLnBrk="1" hangingPunct="1">
              <a:buClrTx/>
              <a:buSzTx/>
              <a:buFontTx/>
            </a:pPr>
            <a:endParaRPr lang="tr-TR" altLang="tr-TR" kern="1200" dirty="0">
              <a:latin typeface="Times New Roman" panose="02020603050405020304" pitchFamily="18" charset="0"/>
              <a:ea typeface="Times New Roman" panose="02020603050405020304" pitchFamily="18" charset="0"/>
              <a:cs typeface="+mj-cs"/>
            </a:endParaRPr>
          </a:p>
        </p:txBody>
      </p:sp>
      <p:sp>
        <p:nvSpPr>
          <p:cNvPr id="30723" name="Rectangle 5"/>
          <p:cNvSpPr>
            <a:spLocks noGrp="1"/>
          </p:cNvSpPr>
          <p:nvPr>
            <p:ph type="subTitle" idx="1" hasCustomPrompt="1"/>
          </p:nvPr>
        </p:nvSpPr>
        <p:spPr/>
        <p:txBody>
          <a:bodyPr vert="horz" wrap="square" lIns="91440" tIns="45720" rIns="91440" bIns="45720" anchor="t" anchorCtr="0"/>
          <a:p>
            <a:pPr algn="ctr" eaLnBrk="1" hangingPunct="1">
              <a:buSzPct val="70000"/>
            </a:pPr>
            <a:r>
              <a:rPr lang="tr-TR" altLang="tr-TR" sz="3600" i="1" kern="1200" dirty="0">
                <a:solidFill>
                  <a:srgbClr val="FF0000"/>
                </a:solidFill>
                <a:latin typeface="Times New Roman" panose="02020603050405020304" pitchFamily="18" charset="0"/>
                <a:ea typeface="+mn-ea"/>
                <a:cs typeface="Times New Roman" panose="02020603050405020304" pitchFamily="18" charset="0"/>
              </a:rPr>
              <a:t>BENİ DİNLEDİĞİNİZ İÇİN TEŞEKKÜRLER</a:t>
            </a:r>
            <a:endParaRPr lang="tr-TR" altLang="tr-TR" sz="3600" i="1" kern="1200" dirty="0">
              <a:solidFill>
                <a:srgbClr val="FF0000"/>
              </a:solidFill>
              <a:latin typeface="Times New Roman" panose="02020603050405020304" pitchFamily="18" charset="0"/>
              <a:ea typeface="Times New Roman" panose="02020603050405020304" pitchFamily="18" charset="0"/>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sz="2800"/>
              <a:t>Türkiye’de evlenme yaşı kaçtır, 18 yaş altı resmi nikahla evlenmek mümkün müdür?</a:t>
            </a:r>
            <a:endParaRPr lang="en-US" sz="2800"/>
          </a:p>
        </p:txBody>
      </p:sp>
      <p:sp>
        <p:nvSpPr>
          <p:cNvPr id="3" name="Content Placeholder 2"/>
          <p:cNvSpPr>
            <a:spLocks noGrp="1"/>
          </p:cNvSpPr>
          <p:nvPr>
            <p:ph idx="1"/>
          </p:nvPr>
        </p:nvSpPr>
        <p:spPr>
          <a:xfrm>
            <a:off x="457200" y="1541145"/>
            <a:ext cx="8229600" cy="4589780"/>
          </a:xfrm>
        </p:spPr>
        <p:txBody>
          <a:bodyPr/>
          <a:p>
            <a:r>
              <a:rPr lang="en-US" sz="2000"/>
              <a:t>Türkiye’de </a:t>
            </a:r>
            <a:r>
              <a:rPr lang="en-US" sz="2000" b="1">
                <a:solidFill>
                  <a:srgbClr val="FF0000"/>
                </a:solidFill>
              </a:rPr>
              <a:t>yasal evlenme yaşı 18’dir</a:t>
            </a:r>
            <a:r>
              <a:rPr lang="en-US" sz="2000"/>
              <a:t>. </a:t>
            </a:r>
            <a:endParaRPr lang="en-US" sz="2000"/>
          </a:p>
          <a:p>
            <a:r>
              <a:rPr lang="en-US" sz="2000"/>
              <a:t>Bununla birlikte, çocuklar 17 yaşına bastıklarında </a:t>
            </a:r>
            <a:r>
              <a:rPr lang="en-US" sz="2000" b="1">
                <a:solidFill>
                  <a:srgbClr val="FF0000"/>
                </a:solidFill>
              </a:rPr>
              <a:t>ailelerinin veya yasal vasilerinin izniyle </a:t>
            </a:r>
            <a:r>
              <a:rPr lang="en-US" sz="2000"/>
              <a:t>evlenebilmektedir. </a:t>
            </a:r>
            <a:endParaRPr lang="en-US" sz="2000"/>
          </a:p>
          <a:p>
            <a:r>
              <a:rPr lang="en-US" sz="2000"/>
              <a:t>16 yaşını doldurmuş </a:t>
            </a:r>
            <a:r>
              <a:rPr lang="tr-TR" altLang="en-US" sz="2000"/>
              <a:t>bu </a:t>
            </a:r>
            <a:r>
              <a:rPr lang="en-US" sz="2000"/>
              <a:t>çocuklar ‘istisnai durumlarda ve hayati önem arz eden  bir gerekçenin olması şartıyla’ mahkemeden alınan özel izinle evlenebilmektedir.</a:t>
            </a:r>
            <a:endParaRPr lang="en-US" sz="2000"/>
          </a:p>
          <a:p>
            <a:r>
              <a:rPr lang="en-US" sz="2000"/>
              <a:t>Türkiye’de Medeni Kanun’a göre  16 yaşını doldurmuş çocukların evlenmesi yukarıdaki şart ile  sınırlandırılmış olmakla birlikte çocukların gerek fiziksel gerekse ruhsal gelişimleri göz önüne alındığında, evlilik kurumunun içerisinde yer almaları </a:t>
            </a:r>
            <a:r>
              <a:rPr lang="en-US" sz="2000" b="1">
                <a:solidFill>
                  <a:srgbClr val="FF0000"/>
                </a:solidFill>
              </a:rPr>
              <a:t>“çocuğun üstün yararı” ilkesi ile çelişmektedir</a:t>
            </a:r>
            <a:r>
              <a:rPr lang="en-US" sz="2000"/>
              <a:t>. </a:t>
            </a:r>
            <a:endParaRPr lang="en-US" sz="2000"/>
          </a:p>
          <a:p>
            <a:r>
              <a:rPr lang="en-US" sz="2000"/>
              <a:t>Evlilik kurumuna dahil olan çocuklar </a:t>
            </a:r>
            <a:r>
              <a:rPr lang="en-US" sz="2000" b="1">
                <a:solidFill>
                  <a:srgbClr val="FF0000"/>
                </a:solidFill>
              </a:rPr>
              <a:t>sağlık, eğitim, güvenlik gibi pek çok alandaki risk ve tehlikelere açık hale gelmektedir. </a:t>
            </a:r>
            <a:endParaRPr lang="en-US" sz="2000"/>
          </a:p>
          <a:p>
            <a:pPr marL="0" indent="0">
              <a:buNone/>
            </a:pPr>
            <a:r>
              <a:rPr lang="tr-TR" altLang="en-US" sz="1600"/>
              <a:t>      </a:t>
            </a:r>
            <a:r>
              <a:rPr lang="en-US" sz="1400"/>
              <a:t>https://www.nirengidernegi.org/tr/cocuk-yasta-erken-zorla-</a:t>
            </a:r>
            <a:r>
              <a:rPr lang="tr-TR" altLang="en-US" sz="1400"/>
              <a:t> </a:t>
            </a:r>
            <a:r>
              <a:rPr lang="en-US" sz="1400"/>
              <a:t>evlilikler/?gad_source=1&amp;gclid=</a:t>
            </a:r>
            <a:r>
              <a:rPr lang="tr-TR" altLang="en-US" sz="1400"/>
              <a:t>    </a:t>
            </a:r>
            <a:endParaRPr lang="tr-TR" altLang="en-US" sz="1400"/>
          </a:p>
          <a:p>
            <a:pPr marL="0" indent="0">
              <a:buNone/>
            </a:pPr>
            <a:r>
              <a:rPr lang="tr-TR" altLang="en-US" sz="1400"/>
              <a:t>       </a:t>
            </a:r>
            <a:r>
              <a:rPr lang="en-US" sz="1400">
                <a:sym typeface="+mn-ea"/>
              </a:rPr>
              <a:t>EAIaIQobChMIpOK3jaGwhwMViKdoCR2JIAweEAAYAiAAEgJCUPD_BwE</a:t>
            </a:r>
            <a:endParaRPr lang="en-US" sz="1400"/>
          </a:p>
          <a:p>
            <a:pPr marL="0" indent="0">
              <a:buNone/>
            </a:pPr>
            <a:endParaRPr lang="tr-TR" altLang="en-US" sz="1400"/>
          </a:p>
        </p:txBody>
      </p:sp>
      <p:sp>
        <p:nvSpPr>
          <p:cNvPr id="4" name="Footer Placeholder 3"/>
          <p:cNvSpPr>
            <a:spLocks noGrp="1"/>
          </p:cNvSpPr>
          <p:nvPr>
            <p:ph type="ftr" sz="quarter" idx="11"/>
          </p:nvPr>
        </p:nvSpPr>
        <p:spPr/>
        <p:txBody>
          <a:bodyPr/>
          <a:p>
            <a:pPr lvl="0" eaLnBrk="1" hangingPunct="1"/>
            <a:endParaRPr lang="tr-TR" altLang="en-US" sz="1000" dirty="0">
              <a:latin typeface="Arial" panose="020B0604020202020204" pitchFamily="34" charset="0"/>
              <a:ea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sz="3200"/>
              <a:t>ÇOCUK YAŞTA EVLİLİK</a:t>
            </a:r>
            <a:endParaRPr lang="tr-TR" altLang="en-US" sz="3200"/>
          </a:p>
        </p:txBody>
      </p:sp>
      <p:sp>
        <p:nvSpPr>
          <p:cNvPr id="3" name="Content Placeholder 2"/>
          <p:cNvSpPr>
            <a:spLocks noGrp="1"/>
          </p:cNvSpPr>
          <p:nvPr>
            <p:ph idx="1"/>
          </p:nvPr>
        </p:nvSpPr>
        <p:spPr>
          <a:xfrm>
            <a:off x="457200" y="1550035"/>
            <a:ext cx="8229600" cy="4582795"/>
          </a:xfrm>
        </p:spPr>
        <p:txBody>
          <a:bodyPr/>
          <a:p>
            <a:r>
              <a:rPr lang="en-US" sz="2400"/>
              <a:t>“Çocuk yaşta evlilik”, </a:t>
            </a:r>
            <a:r>
              <a:rPr lang="en-US" sz="2400" b="1">
                <a:solidFill>
                  <a:srgbClr val="FF0000"/>
                </a:solidFill>
              </a:rPr>
              <a:t>taraflardan en az birinin çocuk olduğu hem resmi hem de gayri resmi evlilikler</a:t>
            </a:r>
            <a:r>
              <a:rPr lang="en-US" sz="2400"/>
              <a:t>e denir. 5395 Sayılı Çocuk Koruma Kanunu’na göre “Daha erken yaşta ergin olsa bile, on sekiz yaşını doldurmamış kişi” çocuktur. Dolayısıyla çocuk yaşta evlilik, </a:t>
            </a:r>
            <a:r>
              <a:rPr lang="en-US" sz="2400" b="1">
                <a:solidFill>
                  <a:srgbClr val="FF0000"/>
                </a:solidFill>
              </a:rPr>
              <a:t>taraflardan birinin 18 yaşından küçük olduğu evliliği ifade eder.</a:t>
            </a:r>
            <a:r>
              <a:rPr lang="en-US" sz="2400"/>
              <a:t> Bu evliliğin yasal olarak mümkün olması veya resmi nikâh ile gerçekleşmesinin bir önemi olmadığı gibi, çocuğun istek ya da rızasından da bahsedilemez.</a:t>
            </a:r>
            <a:endParaRPr lang="en-US" sz="2400"/>
          </a:p>
          <a:p>
            <a:pPr marL="0" indent="0">
              <a:buNone/>
            </a:pPr>
            <a:r>
              <a:rPr lang="en-US" sz="2000"/>
              <a:t>https://www.nirengidernegi.org/tr/cocuk-yasta-erken-zorla-evlilikler/?gad_source=1&amp;gclid=EAIaIQobChMIpOK3jaGwhwMViKdoCR2JIAweEAAYAiAAEgJCUPD_BwE</a:t>
            </a:r>
            <a:endParaRPr lang="en-US" sz="2000"/>
          </a:p>
        </p:txBody>
      </p:sp>
      <p:sp>
        <p:nvSpPr>
          <p:cNvPr id="4" name="Footer Placeholder 3"/>
          <p:cNvSpPr>
            <a:spLocks noGrp="1"/>
          </p:cNvSpPr>
          <p:nvPr>
            <p:ph type="ftr" sz="quarter" idx="11"/>
          </p:nvPr>
        </p:nvSpPr>
        <p:spPr/>
        <p:txBody>
          <a:bodyPr/>
          <a:p>
            <a:pPr lvl="0" eaLnBrk="1" hangingPunct="1"/>
            <a:endParaRPr lang="tr-TR" altLang="en-US" sz="1000" dirty="0">
              <a:latin typeface="Arial" panose="020B0604020202020204" pitchFamily="34" charset="0"/>
              <a:ea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itle 4"/>
          <p:cNvSpPr>
            <a:spLocks noGrp="1"/>
          </p:cNvSpPr>
          <p:nvPr>
            <p:ph type="title"/>
          </p:nvPr>
        </p:nvSpPr>
        <p:spPr>
          <a:xfrm>
            <a:off x="457200" y="122555"/>
            <a:ext cx="7543800" cy="1199515"/>
          </a:xfrm>
        </p:spPr>
        <p:txBody>
          <a:bodyPr/>
          <a:p>
            <a:r>
              <a:rPr lang="tr-TR" altLang="en-US"/>
              <a:t>ERKEN EVLİLİK</a:t>
            </a:r>
            <a:endParaRPr lang="tr-TR" altLang="en-US"/>
          </a:p>
        </p:txBody>
      </p:sp>
      <p:sp>
        <p:nvSpPr>
          <p:cNvPr id="6" name="Content Placeholder 5"/>
          <p:cNvSpPr>
            <a:spLocks noGrp="1"/>
          </p:cNvSpPr>
          <p:nvPr>
            <p:ph idx="1"/>
          </p:nvPr>
        </p:nvSpPr>
        <p:spPr>
          <a:xfrm>
            <a:off x="457200" y="1435100"/>
            <a:ext cx="8229600" cy="4695825"/>
          </a:xfrm>
        </p:spPr>
        <p:txBody>
          <a:bodyPr/>
          <a:p>
            <a:r>
              <a:rPr lang="en-US" sz="2000"/>
              <a:t>“Erken evlilik”, henüz </a:t>
            </a:r>
            <a:r>
              <a:rPr lang="en-US" sz="2000" b="1">
                <a:solidFill>
                  <a:srgbClr val="FF0000"/>
                </a:solidFill>
              </a:rPr>
              <a:t>evliliğin getireceği sorumlulukları üstlenebilecek gelişim düzeyinde olmayan kişiler</a:t>
            </a:r>
            <a:r>
              <a:rPr lang="en-US" sz="2000"/>
              <a:t>in evliliklerini ifade eder. </a:t>
            </a:r>
            <a:endParaRPr lang="en-US" sz="2000"/>
          </a:p>
          <a:p>
            <a:r>
              <a:rPr lang="en-US" sz="2000"/>
              <a:t>BM belgelerinde, “Çocuk yaşta evlilik dahil erken evlilikler” demek suretiyle, erken evliliğin çocuk yaşta evlilikten ibaret olmadığına dikkat çekilmektedir. </a:t>
            </a:r>
            <a:endParaRPr lang="en-US" sz="2000"/>
          </a:p>
          <a:p>
            <a:r>
              <a:rPr lang="en-US" sz="2000"/>
              <a:t>Burada asıl olan, evlenecek kişinin 18 yaşından küçük olması veya </a:t>
            </a:r>
            <a:r>
              <a:rPr lang="en-US" sz="2000" b="1">
                <a:solidFill>
                  <a:srgbClr val="FF0000"/>
                </a:solidFill>
              </a:rPr>
              <a:t>18 yaşından büyük olsa dahi fiziksel, duygusal, cinsel ve psikolojik gelişimini tamamlamamış olması veya yaşam seçenekleri ile ilgili yeterince bilgi sahibi olmaması </a:t>
            </a:r>
            <a:r>
              <a:rPr lang="en-US" sz="2000"/>
              <a:t>gibi faktörler sebebiyle evliliğe rıza göstermeye henüz hazır olmamasıdır.</a:t>
            </a:r>
            <a:endParaRPr lang="en-US" sz="2000"/>
          </a:p>
          <a:p>
            <a:pPr marL="0" indent="0">
              <a:buNone/>
            </a:pPr>
            <a:endParaRPr lang="en-US" sz="1800"/>
          </a:p>
          <a:p>
            <a:pPr marL="0" indent="0">
              <a:buNone/>
            </a:pPr>
            <a:r>
              <a:rPr lang="en-US" sz="1800"/>
              <a:t>https://www.nirengidernegi.org/tr/cocuk-yasta-erken-zorla-evlilikler/?gad_source=1&amp;gclid=EAIaIQobChMIpOK3jaGwhwMViKdoCR2JIAweEAAYAiAAEgJCUPD_BwE</a:t>
            </a:r>
            <a:endParaRPr lang="en-US" sz="1800"/>
          </a:p>
        </p:txBody>
      </p:sp>
      <p:sp>
        <p:nvSpPr>
          <p:cNvPr id="4" name="Footer Placeholder 3"/>
          <p:cNvSpPr>
            <a:spLocks noGrp="1"/>
          </p:cNvSpPr>
          <p:nvPr>
            <p:ph type="ftr" sz="quarter" idx="11"/>
          </p:nvPr>
        </p:nvSpPr>
        <p:spPr/>
        <p:txBody>
          <a:bodyPr/>
          <a:p>
            <a:pPr lvl="0" eaLnBrk="1" hangingPunct="1"/>
            <a:endParaRPr lang="tr-TR" altLang="en-US" sz="1000" dirty="0">
              <a:latin typeface="Arial" panose="020B0604020202020204" pitchFamily="34" charset="0"/>
              <a:ea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itle 4"/>
          <p:cNvSpPr>
            <a:spLocks noGrp="1"/>
          </p:cNvSpPr>
          <p:nvPr>
            <p:ph type="title"/>
          </p:nvPr>
        </p:nvSpPr>
        <p:spPr/>
        <p:txBody>
          <a:bodyPr/>
          <a:p>
            <a:r>
              <a:rPr lang="tr-TR" altLang="en-US"/>
              <a:t>ZORLA EVLİLİK</a:t>
            </a:r>
            <a:endParaRPr lang="tr-TR" altLang="en-US"/>
          </a:p>
        </p:txBody>
      </p:sp>
      <p:sp>
        <p:nvSpPr>
          <p:cNvPr id="6" name="Content Placeholder 5"/>
          <p:cNvSpPr>
            <a:spLocks noGrp="1"/>
          </p:cNvSpPr>
          <p:nvPr>
            <p:ph idx="1"/>
          </p:nvPr>
        </p:nvSpPr>
        <p:spPr>
          <a:xfrm>
            <a:off x="457200" y="1531620"/>
            <a:ext cx="8229600" cy="4599305"/>
          </a:xfrm>
        </p:spPr>
        <p:txBody>
          <a:bodyPr/>
          <a:p>
            <a:r>
              <a:rPr lang="en-US" sz="2400"/>
              <a:t>“Zorla evlilik”, </a:t>
            </a:r>
            <a:r>
              <a:rPr lang="en-US" sz="2400" b="1">
                <a:solidFill>
                  <a:srgbClr val="FF0000"/>
                </a:solidFill>
              </a:rPr>
              <a:t>iki kişiden en az birinin evlilik için tam ve özgür rıza göstermediği evlilik türü</a:t>
            </a:r>
            <a:r>
              <a:rPr lang="en-US" sz="2400"/>
              <a:t>dür. </a:t>
            </a:r>
            <a:endParaRPr lang="en-US" sz="2400"/>
          </a:p>
          <a:p>
            <a:r>
              <a:rPr lang="en-US" sz="2400"/>
              <a:t>Zorla evlilik farklı şekillerde olabilir. </a:t>
            </a:r>
            <a:r>
              <a:rPr lang="en-US" sz="2400" b="1">
                <a:solidFill>
                  <a:srgbClr val="FF0000"/>
                </a:solidFill>
              </a:rPr>
              <a:t>İnsan ticareti, görücü usulü ile yapılan geleneksel evlilikler, “kız kaçırma”</a:t>
            </a:r>
            <a:r>
              <a:rPr lang="en-US" sz="2400"/>
              <a:t>, vatandaşlık elde etmek amacıyla yapılan evlilikler ve mağdurun tam ve bilgilendirilmiş olarak rıza gösterme kapasitesinden yoksun olduğu evlilik biçimlerinin hepsi zorla evlilik örneği teşkil eder.</a:t>
            </a:r>
            <a:endParaRPr lang="en-US" sz="2400"/>
          </a:p>
          <a:p>
            <a:pPr marL="0" indent="0">
              <a:buNone/>
            </a:pPr>
            <a:endParaRPr lang="en-US" sz="2400"/>
          </a:p>
          <a:p>
            <a:pPr marL="0" indent="0">
              <a:buNone/>
            </a:pPr>
            <a:r>
              <a:rPr lang="en-US" sz="1800"/>
              <a:t>https://www.nirengidernegi.org/tr/cocuk-yasta-erken-zorla-evlilikler/?gad_source=1&amp;gclid=EAIaIQobChMIpOK3jaGwhwMViKdoCR2JIAweEAAYAiAAEgJCUPD_BwE</a:t>
            </a:r>
            <a:endParaRPr lang="en-US" sz="1800"/>
          </a:p>
        </p:txBody>
      </p:sp>
      <p:sp>
        <p:nvSpPr>
          <p:cNvPr id="4" name="Footer Placeholder 3"/>
          <p:cNvSpPr>
            <a:spLocks noGrp="1"/>
          </p:cNvSpPr>
          <p:nvPr>
            <p:ph type="ftr" sz="quarter" idx="11"/>
          </p:nvPr>
        </p:nvSpPr>
        <p:spPr/>
        <p:txBody>
          <a:bodyPr/>
          <a:p>
            <a:pPr lvl="0" eaLnBrk="1" hangingPunct="1"/>
            <a:endParaRPr lang="tr-TR" altLang="en-US" sz="1000" dirty="0">
              <a:latin typeface="Arial" panose="020B0604020202020204" pitchFamily="34" charset="0"/>
              <a:ea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Alt Bilgi Yer Tutucusu 4"/>
          <p:cNvSpPr txBox="1">
            <a:spLocks noGrp="1"/>
          </p:cNvSpPr>
          <p:nvPr>
            <p:ph type="ftr" sz="quarter" idx="11"/>
          </p:nvPr>
        </p:nvSpPr>
        <p:spPr bwMode="auto"/>
        <p:txBody>
          <a:bodyPr vert="horz" wrap="square" lIns="91440" tIns="45720" rIns="91440" bIns="45720" numCol="1" anchor="t" anchorCtr="0" compatLnSpc="1"/>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Times New Roman" panose="02020603050405020304" pitchFamily="18"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stStyle>
          <a:p>
            <a:pPr lvl="0" algn="ctr" eaLnBrk="1" hangingPunct="1"/>
            <a:endParaRPr lang="tr-TR" altLang="en-US" sz="1000" dirty="0">
              <a:latin typeface="Arial" panose="020B0604020202020204" pitchFamily="34" charset="0"/>
              <a:ea typeface="Arial" panose="020B0604020202020204" pitchFamily="34" charset="0"/>
            </a:endParaRPr>
          </a:p>
        </p:txBody>
      </p:sp>
      <p:sp>
        <p:nvSpPr>
          <p:cNvPr id="6147" name="Rectangle 2"/>
          <p:cNvSpPr>
            <a:spLocks noGrp="1"/>
          </p:cNvSpPr>
          <p:nvPr>
            <p:ph type="title" hasCustomPrompt="1"/>
          </p:nvPr>
        </p:nvSpPr>
        <p:spPr>
          <a:xfrm>
            <a:off x="457200" y="122555"/>
            <a:ext cx="7543800" cy="1012190"/>
          </a:xfrm>
        </p:spPr>
        <p:txBody>
          <a:bodyPr vert="horz" wrap="square" lIns="91440" tIns="45720" rIns="91440" bIns="45720" anchor="b" anchorCtr="0"/>
          <a:p>
            <a:pPr eaLnBrk="1" hangingPunct="1"/>
            <a:r>
              <a:rPr lang="tr-TR" altLang="tr-TR" dirty="0">
                <a:latin typeface="Times New Roman" panose="02020603050405020304" pitchFamily="18" charset="0"/>
                <a:cs typeface="Times New Roman" panose="02020603050405020304" pitchFamily="18" charset="0"/>
              </a:rPr>
              <a:t>EVLENME YAŞI VERİLERİ</a:t>
            </a:r>
            <a:endParaRPr lang="tr-TR" altLang="tr-TR" dirty="0">
              <a:latin typeface="Times New Roman" panose="02020603050405020304" pitchFamily="18" charset="0"/>
              <a:ea typeface="Times New Roman" panose="02020603050405020304" pitchFamily="18" charset="0"/>
            </a:endParaRPr>
          </a:p>
        </p:txBody>
      </p:sp>
      <p:sp>
        <p:nvSpPr>
          <p:cNvPr id="6148" name="Rectangle 3"/>
          <p:cNvSpPr>
            <a:spLocks noGrp="1"/>
          </p:cNvSpPr>
          <p:nvPr>
            <p:ph idx="1" hasCustomPrompt="1"/>
          </p:nvPr>
        </p:nvSpPr>
        <p:spPr>
          <a:xfrm>
            <a:off x="457200" y="1484313"/>
            <a:ext cx="8229600" cy="4646612"/>
          </a:xfrm>
        </p:spPr>
        <p:txBody>
          <a:bodyPr vert="horz" wrap="square" lIns="91440" tIns="45720" rIns="91440" bIns="45720" anchor="t" anchorCtr="0"/>
          <a:p>
            <a:pPr eaLnBrk="1" hangingPunct="1">
              <a:lnSpc>
                <a:spcPct val="90000"/>
              </a:lnSpc>
            </a:pPr>
            <a:r>
              <a:rPr lang="tr-TR" altLang="tr-TR" sz="2400" b="1" dirty="0">
                <a:solidFill>
                  <a:srgbClr val="FF0000"/>
                </a:solidFill>
                <a:latin typeface="Times New Roman" panose="02020603050405020304" pitchFamily="18" charset="0"/>
                <a:cs typeface="Times New Roman" panose="02020603050405020304" pitchFamily="18" charset="0"/>
              </a:rPr>
              <a:t>UNFPA Türkiye, Hacettepe Üniversitesi Nüfus Etütleri Enstitüsü </a:t>
            </a:r>
            <a:r>
              <a:rPr lang="tr-TR" altLang="tr-TR" sz="2400" dirty="0">
                <a:latin typeface="Times New Roman" panose="02020603050405020304" pitchFamily="18" charset="0"/>
                <a:cs typeface="Times New Roman" panose="02020603050405020304" pitchFamily="18" charset="0"/>
              </a:rPr>
              <a:t>iş birliğinde, çocuk yaşta, erken ve zorla evlilikleri önlemek adına atılacak tüm adımlara veri desteği sağlayabilmek adına 1993-2018 yılları arasında gerçekleştirilen “Türkiye Nüfus ve Sağlık Araştırmaları”nı irdeleyerek, çocuk yaşta evliliklere dair bir veri analizi gerçekleştirdi. </a:t>
            </a:r>
            <a:endParaRPr lang="tr-TR" altLang="tr-TR" sz="2400" dirty="0">
              <a:latin typeface="Times New Roman" panose="02020603050405020304" pitchFamily="18" charset="0"/>
              <a:cs typeface="Times New Roman" panose="02020603050405020304" pitchFamily="18" charset="0"/>
            </a:endParaRPr>
          </a:p>
          <a:p>
            <a:pPr eaLnBrk="1" hangingPunct="1">
              <a:lnSpc>
                <a:spcPct val="90000"/>
              </a:lnSpc>
            </a:pPr>
            <a:r>
              <a:rPr lang="tr-TR" altLang="tr-TR" sz="2400" b="1" dirty="0">
                <a:solidFill>
                  <a:srgbClr val="FF0000"/>
                </a:solidFill>
                <a:latin typeface="Times New Roman" panose="02020603050405020304" pitchFamily="18" charset="0"/>
                <a:cs typeface="Times New Roman" panose="02020603050405020304" pitchFamily="18" charset="0"/>
              </a:rPr>
              <a:t>“Türkiye’de Çocuk Yaşta, Erken ve Zorla Evlilikler: 1993-2018 Türkiye Nüfus ve Sağlık Araştırmaları Veri Analizi”</a:t>
            </a:r>
            <a:r>
              <a:rPr lang="tr-TR" altLang="tr-TR" sz="2400" dirty="0">
                <a:latin typeface="Times New Roman" panose="02020603050405020304" pitchFamily="18" charset="0"/>
                <a:cs typeface="Times New Roman" panose="02020603050405020304" pitchFamily="18" charset="0"/>
              </a:rPr>
              <a:t> ile evlenme yaşı, gebelik, doğum, anne ve bebek sağlığı, evlilik birliği içinde eşlerin tutumları gibi pek çok göstergeye dair 25 yıllık bir zaman dilimi içerisindeki bulgular ortaya konuldu.</a:t>
            </a:r>
            <a:endParaRPr lang="tr-TR" altLang="tr-TR" sz="2400" dirty="0">
              <a:latin typeface="Times New Roman" panose="02020603050405020304" pitchFamily="18" charset="0"/>
              <a:cs typeface="Times New Roman" panose="02020603050405020304" pitchFamily="18" charset="0"/>
            </a:endParaRPr>
          </a:p>
          <a:p>
            <a:pPr marL="0" indent="0" eaLnBrk="1" hangingPunct="1">
              <a:lnSpc>
                <a:spcPct val="90000"/>
              </a:lnSpc>
              <a:buNone/>
            </a:pPr>
            <a:r>
              <a:rPr lang="tr-TR" altLang="tr-TR" sz="1800" i="1" dirty="0">
                <a:solidFill>
                  <a:schemeClr val="tx1"/>
                </a:solidFill>
                <a:latin typeface="Times New Roman" panose="02020603050405020304" pitchFamily="18" charset="0"/>
                <a:cs typeface="Times New Roman" panose="02020603050405020304" pitchFamily="18" charset="0"/>
              </a:rPr>
              <a:t>https://www.nirengidernegi.org/tr/cocuk-yasta-erken-zorla-evlilikler/?gad_source=1&amp;gclid=EAIaIQobChMIpOK3jaGwhwMViKdoCR2JIAweEAAYAiAAEgJCUPD_BwE</a:t>
            </a:r>
            <a:endParaRPr lang="tr-TR" altLang="tr-TR" sz="1800" i="1"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tr-TR" sz="2800" dirty="0">
                <a:latin typeface="Times New Roman" panose="02020603050405020304" pitchFamily="18" charset="0"/>
                <a:cs typeface="Times New Roman" panose="02020603050405020304" pitchFamily="18" charset="0"/>
                <a:sym typeface="+mn-ea"/>
              </a:rPr>
              <a:t>“Türkiye’de Çocuk Yaşta, Erken ve Zorla Evlilikler: 1993-2018 Türkiye Nüfus ve Sağlık Araştırmaları Veri Analizi”</a:t>
            </a:r>
            <a:endParaRPr lang="en-US" sz="2800"/>
          </a:p>
        </p:txBody>
      </p:sp>
      <p:sp>
        <p:nvSpPr>
          <p:cNvPr id="3" name="Content Placeholder 2"/>
          <p:cNvSpPr>
            <a:spLocks noGrp="1"/>
          </p:cNvSpPr>
          <p:nvPr>
            <p:ph idx="1"/>
          </p:nvPr>
        </p:nvSpPr>
        <p:spPr>
          <a:xfrm>
            <a:off x="457200" y="1569720"/>
            <a:ext cx="8229600" cy="4561205"/>
          </a:xfrm>
        </p:spPr>
        <p:txBody>
          <a:bodyPr/>
          <a:p>
            <a:r>
              <a:rPr lang="tr-TR" altLang="en-US" sz="2400"/>
              <a:t>Ç</a:t>
            </a:r>
            <a:r>
              <a:rPr lang="en-US" sz="2400"/>
              <a:t>ocuk yaşta evlilikler Türkiye’de son 10 yılda durağanlaşma trendine gir</a:t>
            </a:r>
            <a:r>
              <a:rPr lang="tr-TR" altLang="en-US" sz="2400"/>
              <a:t>miştir;</a:t>
            </a:r>
            <a:r>
              <a:rPr lang="en-US" sz="2400"/>
              <a:t> </a:t>
            </a:r>
            <a:r>
              <a:rPr lang="en-US" sz="2400" b="1">
                <a:solidFill>
                  <a:srgbClr val="FF0000"/>
                </a:solidFill>
              </a:rPr>
              <a:t>ilk evlenme yaşı zaman içinde artma eğiliminde</a:t>
            </a:r>
            <a:r>
              <a:rPr lang="tr-TR" altLang="en-US" sz="2400" b="1">
                <a:solidFill>
                  <a:srgbClr val="FF0000"/>
                </a:solidFill>
              </a:rPr>
              <a:t>dir</a:t>
            </a:r>
            <a:r>
              <a:rPr lang="en-US" sz="2400"/>
              <a:t> ve 15 yaşın altında yapılan evliliklere nadir rastlanm</a:t>
            </a:r>
            <a:r>
              <a:rPr lang="tr-TR" altLang="en-US" sz="2400"/>
              <a:t>aktadır</a:t>
            </a:r>
            <a:r>
              <a:rPr lang="en-US" sz="2400"/>
              <a:t> </a:t>
            </a:r>
            <a:endParaRPr lang="en-US" sz="2400"/>
          </a:p>
          <a:p>
            <a:r>
              <a:rPr lang="en-US" sz="2400" b="1">
                <a:solidFill>
                  <a:srgbClr val="FF0000"/>
                </a:solidFill>
              </a:rPr>
              <a:t>20-24 yaşları arasındaki 18 yaşından önce evlenenlerin oranının yüzde 15</a:t>
            </a:r>
            <a:r>
              <a:rPr lang="en-US" sz="2400"/>
              <a:t> olması, konunun hala ciddi bir sorun olduğuna işaret ediyor. </a:t>
            </a:r>
            <a:endParaRPr lang="en-US" sz="2400"/>
          </a:p>
          <a:p>
            <a:r>
              <a:rPr lang="en-US" sz="2400"/>
              <a:t>20-24 yaş grubunda olup 18 yaşından önce evlenmiş her 10 kadından 9’u daha geç bir yaşta evlenmiş olmayı tercih edeceğini söylüyor.</a:t>
            </a:r>
            <a:endParaRPr lang="en-US" sz="2400"/>
          </a:p>
        </p:txBody>
      </p:sp>
      <p:sp>
        <p:nvSpPr>
          <p:cNvPr id="4" name="Footer Placeholder 3"/>
          <p:cNvSpPr>
            <a:spLocks noGrp="1"/>
          </p:cNvSpPr>
          <p:nvPr>
            <p:ph type="ftr" sz="quarter" idx="11"/>
          </p:nvPr>
        </p:nvSpPr>
        <p:spPr/>
        <p:txBody>
          <a:bodyPr/>
          <a:p>
            <a:pPr lvl="0" eaLnBrk="1" hangingPunct="1"/>
            <a:endParaRPr lang="tr-TR" altLang="en-US" sz="1000" dirty="0">
              <a:latin typeface="Arial" panose="020B0604020202020204" pitchFamily="34" charset="0"/>
              <a:ea typeface="Arial" panose="020B0604020202020204" pitchFamily="34" charset="0"/>
            </a:endParaRPr>
          </a:p>
        </p:txBody>
      </p:sp>
    </p:spTree>
  </p:cSld>
  <p:clrMapOvr>
    <a:masterClrMapping/>
  </p:clrMapOvr>
</p:sld>
</file>

<file path=ppt/tags/tag1.xml><?xml version="1.0" encoding="utf-8"?>
<p:tagLst xmlns:p="http://schemas.openxmlformats.org/presentationml/2006/main">
  <p:tag name="KSO_WM_BEAUTIFY_FLAG" val=""/>
</p:tagLst>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Network</Template>
  <TotalTime>0</TotalTime>
  <Words>21686</Words>
  <Application>WPS Presentation</Application>
  <PresentationFormat>Ekran Gösterisi (4:3)</PresentationFormat>
  <Paragraphs>320</Paragraphs>
  <Slides>39</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39</vt:i4>
      </vt:variant>
    </vt:vector>
  </HeadingPairs>
  <TitlesOfParts>
    <vt:vector size="47" baseType="lpstr">
      <vt:lpstr>Arial</vt:lpstr>
      <vt:lpstr>SimSun</vt:lpstr>
      <vt:lpstr>Wingdings</vt:lpstr>
      <vt:lpstr>Times New Roman</vt:lpstr>
      <vt:lpstr>Microsoft YaHei</vt:lpstr>
      <vt:lpstr>Arial Unicode MS</vt:lpstr>
      <vt:lpstr>Arial Narrow</vt:lpstr>
      <vt:lpstr>Network</vt:lpstr>
      <vt:lpstr>ERKEN EVLİLİKLERİN SAKINCALARI</vt:lpstr>
      <vt:lpstr>YANIT ARAYACAĞIM SORULAR</vt:lpstr>
      <vt:lpstr>NİRENGİ DERNEĞİ VE UNFPA’NIN ÇEZE ÇALIŞMALARI</vt:lpstr>
      <vt:lpstr>Türkiye’de evlenme yaşı kaçtır, 18 yaş altı resmi nikahla evlenmek mümkün müdür?</vt:lpstr>
      <vt:lpstr>ÇOCUK YAŞTA EVLİLİK</vt:lpstr>
      <vt:lpstr>ERKEN EVLİLİK</vt:lpstr>
      <vt:lpstr>ZORLA EVLİLİK</vt:lpstr>
      <vt:lpstr>EVLENME YAŞI VERİLERİ</vt:lpstr>
      <vt:lpstr>“Türkiye’de Çocuk Yaşta, Erken ve Zorla Evlilikler: 1993-2018 Türkiye Nüfus ve Sağlık Araştırmaları Veri Analizi”</vt:lpstr>
      <vt:lpstr>“Türkiye’de Çocuk Yaşta, Erken ve Zorla Evlilikler: 1993-2018 Türkiye Nüfus ve Sağlık Araştırmaları Veri Analizi”</vt:lpstr>
      <vt:lpstr>“Türkiye’de Çocuk Yaşta, Erken ve Zorla Evlilikler: 1993-2018 Türkiye Nüfus ve Sağlık Araştırmaları Veri Analizi”</vt:lpstr>
      <vt:lpstr>“Türkiye’de Çocuk Yaşta, Erken ve Zorla Evlilikler: 1993-2018 Türkiye Nüfus ve Sağlık Araştırmaları Veri Analizi”</vt:lpstr>
      <vt:lpstr>16-17 yaş grubu resmi evlilikler</vt:lpstr>
      <vt:lpstr>ÇOCUK YAŞTA EVLENEN KIZ ÇOCUKLARIN FİZİKSEL SAĞLIK RİSKLERİ</vt:lpstr>
      <vt:lpstr>ÇOCUK YAŞTA EVLENEN KIZ ÇOCUKLARIN FİZİKSEL SAĞLIK RİSKLERİ</vt:lpstr>
      <vt:lpstr>ÇOCUK YAŞTA EVLENEN KIZ ÇOCUKLARIN RUHSAL SAĞLIK RİSKLERİ</vt:lpstr>
      <vt:lpstr>ÇOCUK YAŞTA EVLENEN KIZ ÇOCUKLARIN RUHSAL SAĞLIK RİSKLERİ</vt:lpstr>
      <vt:lpstr>ÇOCUK YAŞTA EVLENEN KIZ ÇOCUKLARIN ŞİDDETE UĞRAMA RİSKİ</vt:lpstr>
      <vt:lpstr>ÇOCUK YAŞTA EVLENEN KIZ ÇOCUKLARIN ŞİDDETE UĞRAMA RİSKİ</vt:lpstr>
      <vt:lpstr>ÇOCUK YAŞTA EVLENEN KIZ ÇOCUKLARIN ŞİDDETE UĞRAMA RİSKİ</vt:lpstr>
      <vt:lpstr>ÇOCUK YAŞTA EVLENDİRİLEN KIZ ÇOCUKLARIN EĞİTİMDEN KOPMA RİSKİ</vt:lpstr>
      <vt:lpstr>ÇOCUK YAŞTA EVLENDİRİLEN KIZ ÇOCUKLARIN EĞİTİMDEN KOPMA RİSKİ</vt:lpstr>
      <vt:lpstr>EĞİTİMDEN KOPAN KIZ ÇOCUKLARI VAR MI?</vt:lpstr>
      <vt:lpstr>ÇOCUK YAŞTA EVLENEN KIZLAR EKONOMİDEN NASIL BİR PAY BEKLEYEBİLİR?</vt:lpstr>
      <vt:lpstr>ÇOCUK YAŞTA EVLENDİRİLEN KIZ ÇOCUKLARIN İSTİHDAM DIŞI KALMA RİSKİ</vt:lpstr>
      <vt:lpstr>ÇOCUK YAŞTA EVLENDİRİLEN KIZ ÇOCUKLARIN YOKSUL KALMA RİSKİ</vt:lpstr>
      <vt:lpstr>TÜRKİYE’DE YOKSULLUĞUN PROFİLİ</vt:lpstr>
      <vt:lpstr>2014’DE YAPILAN BİR ARAŞTIRMANIN SONUÇLARI</vt:lpstr>
      <vt:lpstr>2014’DE YAPILAN BİR ARAŞTIRMANIN SONUÇLARI</vt:lpstr>
      <vt:lpstr> </vt:lpstr>
      <vt:lpstr>ÜLKEMİZİN KADIN TABLOSU</vt:lpstr>
      <vt:lpstr>Çocuklarımızı bu acı kaderden koruyalım</vt:lpstr>
      <vt:lpstr>Zihniyet değişikliği için biz de çaba gösterelim</vt:lpstr>
      <vt:lpstr>Çevremizin kız çocuklarını evlendirme baskılarına direnelim</vt:lpstr>
      <vt:lpstr>Eğitimini tamamlamasını ve meslek kazanmasını sağlayalım </vt:lpstr>
      <vt:lpstr>Çocuğun kendi eşini seçmesine izin verelim</vt:lpstr>
      <vt:lpstr>KIZ ÇOCUKLARIMIZIN KADERİ BİZİM ELİMİZDE! </vt:lpstr>
      <vt:lpstr>KAYNAKLAR</vt:lpstr>
      <vt:lpstr>PowerPoint 演示文稿</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ÇOCUK GELİNLERİN EKONOMİK KADERİ: YOKSULLUK</dc:title>
  <dc:creator>vista</dc:creator>
  <cp:lastModifiedBy>tukd antalya</cp:lastModifiedBy>
  <cp:revision>26</cp:revision>
  <dcterms:created xsi:type="dcterms:W3CDTF">2014-04-21T11:21:00Z</dcterms:created>
  <dcterms:modified xsi:type="dcterms:W3CDTF">2024-08-26T15:06:24Z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32FFAA7E53CF4A20A8E13CB4BA0E82DA_13</vt:lpwstr>
  </property>
  <property fmtid="{D5CDD505-2E9C-101B-9397-08002B2CF9AE}" pid="3" name="KSOProductBuildVer">
    <vt:lpwstr>1033-12.2.0.17562</vt:lpwstr>
  </property>
</Properties>
</file>