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1" r:id="rId6"/>
    <p:sldId id="262" r:id="rId7"/>
    <p:sldId id="266" r:id="rId8"/>
    <p:sldId id="260" r:id="rId9"/>
    <p:sldId id="267" r:id="rId10"/>
    <p:sldId id="268" r:id="rId11"/>
    <p:sldId id="271" r:id="rId12"/>
    <p:sldId id="269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3590" y="1891665"/>
            <a:ext cx="11170285" cy="3710305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2800" b="1" dirty="0">
                <a:sym typeface="+mn-ea"/>
              </a:rPr>
            </a:br>
            <a:br>
              <a:rPr lang="tr-TR" sz="2800" b="1" dirty="0">
                <a:sym typeface="+mn-ea"/>
              </a:rPr>
            </a:br>
            <a:br>
              <a:rPr lang="tr-TR" sz="2800" b="1" dirty="0">
                <a:sym typeface="+mn-ea"/>
              </a:rPr>
            </a:br>
            <a:br>
              <a:rPr lang="tr-TR" sz="2800" b="1" dirty="0">
                <a:sym typeface="+mn-ea"/>
              </a:rPr>
            </a:br>
            <a:br>
              <a:rPr lang="tr-TR" sz="2800" b="1" dirty="0">
                <a:sym typeface="+mn-ea"/>
              </a:rPr>
            </a:br>
            <a:r>
              <a:rPr lang="tr-TR" sz="2800" b="1" dirty="0">
                <a:sym typeface="+mn-ea"/>
              </a:rPr>
              <a:t>ÇOCUK HAKLARI VE REFAHI ÇALIŞTAYI</a:t>
            </a:r>
            <a:br>
              <a:rPr lang="tr-TR" sz="2800" b="1" dirty="0">
                <a:sym typeface="+mn-ea"/>
              </a:rPr>
            </a:br>
            <a:r>
              <a:rPr lang="tr-TR" sz="2800" b="1" dirty="0">
                <a:sym typeface="+mn-ea"/>
              </a:rPr>
              <a:t>AÇILIŞ PANELİ</a:t>
            </a:r>
            <a:br>
              <a:rPr lang="tr-TR" sz="2800" b="1" dirty="0">
                <a:sym typeface="+mn-ea"/>
              </a:rPr>
            </a:br>
            <a:br>
              <a:rPr lang="tr-TR" sz="2400" b="1" dirty="0">
                <a:sym typeface="+mn-ea"/>
              </a:rPr>
            </a:br>
            <a:r>
              <a:rPr lang="tr-TR" sz="3600" b="1" i="1" dirty="0">
                <a:sym typeface="+mn-ea"/>
              </a:rPr>
              <a:t>12 HAZİRAN DÜNYA ÇOCUK İŞÇİLİĞİ İLE MÜCADELE GÜNÜ</a:t>
            </a:r>
            <a:br>
              <a:rPr lang="tr-TR" sz="3600" b="1" i="1" dirty="0">
                <a:sym typeface="+mn-ea"/>
              </a:rPr>
            </a:br>
            <a:r>
              <a:rPr lang="tr-TR" sz="3600" b="1" i="1" dirty="0">
                <a:sym typeface="+mn-ea"/>
              </a:rPr>
              <a:t>PANEL KONUŞMASI</a:t>
            </a:r>
            <a:br>
              <a:rPr lang="tr-TR" sz="3600" b="1" i="1" dirty="0">
                <a:sym typeface="+mn-ea"/>
              </a:rPr>
            </a:br>
            <a:r>
              <a:rPr lang="tr-TR" sz="3600" b="1" i="1" dirty="0">
                <a:sym typeface="+mn-ea"/>
              </a:rPr>
              <a:t>Prof. Dr. Fulya SARVAN</a:t>
            </a:r>
            <a:br>
              <a:rPr lang="tr-TR" sz="3600" b="1" i="1" dirty="0">
                <a:sym typeface="+mn-ea"/>
              </a:rPr>
            </a:br>
            <a:r>
              <a:rPr lang="tr-TR" sz="2665" b="1" i="1" dirty="0">
                <a:sym typeface="+mn-ea"/>
              </a:rPr>
              <a:t>TÜKD Antalya Şube Bşk. </a:t>
            </a:r>
            <a:br>
              <a:rPr lang="tr-TR" sz="2665" b="1" i="1" dirty="0">
                <a:sym typeface="+mn-ea"/>
              </a:rPr>
            </a:br>
            <a:endParaRPr lang="tr-TR" sz="2665" b="1" i="1" dirty="0">
              <a:sym typeface="+mn-ea"/>
            </a:endParaRPr>
          </a:p>
        </p:txBody>
      </p:sp>
      <p:pic>
        <p:nvPicPr>
          <p:cNvPr id="6" name="Resim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7691" y="484823"/>
            <a:ext cx="1399540" cy="122110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 b="1"/>
              <a:t>ÖNÜMÜZDEKİ ON-YİRMİ YIL İÇİNDE</a:t>
            </a:r>
            <a:endParaRPr lang="tr-TR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650"/>
            <a:ext cx="10972800" cy="4991100"/>
          </a:xfrm>
        </p:spPr>
        <p:txBody>
          <a:bodyPr/>
          <a:p>
            <a:r>
              <a:rPr lang="tr-TR" altLang="en-US"/>
              <a:t>Ülkemizi yönetecek, üretimi üstlenecek, hizmetleri yapacak bugünün çocuklarının </a:t>
            </a:r>
            <a:endParaRPr lang="tr-TR" altLang="en-US"/>
          </a:p>
          <a:p>
            <a:pPr lvl="1"/>
            <a:r>
              <a:rPr lang="tr-TR" altLang="en-US"/>
              <a:t>ruh ve beden sağlığını</a:t>
            </a:r>
            <a:endParaRPr lang="tr-TR" altLang="en-US"/>
          </a:p>
          <a:p>
            <a:pPr lvl="1"/>
            <a:r>
              <a:rPr lang="tr-TR" altLang="en-US"/>
              <a:t>özgür ve yaratıcı düşünme yeteneğini</a:t>
            </a:r>
            <a:endParaRPr lang="tr-TR" altLang="en-US"/>
          </a:p>
          <a:p>
            <a:pPr lvl="1"/>
            <a:r>
              <a:rPr lang="tr-TR" altLang="en-US"/>
              <a:t>bağımlılıklara teslim olmama gücünü</a:t>
            </a:r>
            <a:endParaRPr lang="tr-TR" altLang="en-US"/>
          </a:p>
          <a:p>
            <a:pPr lvl="1"/>
            <a:r>
              <a:rPr lang="tr-TR" altLang="en-US"/>
              <a:t>teknolojinin esiri değil yaratıcısı olma becerisini </a:t>
            </a:r>
            <a:endParaRPr lang="tr-TR" altLang="en-US"/>
          </a:p>
          <a:p>
            <a:pPr marL="457200" lvl="1" indent="0">
              <a:buNone/>
            </a:pPr>
            <a:r>
              <a:rPr lang="tr-TR" altLang="en-US" sz="3200"/>
              <a:t>bugün yaptıklarımız belirleyecektir. </a:t>
            </a:r>
            <a:endParaRPr lang="tr-TR" altLang="en-US" sz="3200"/>
          </a:p>
          <a:p>
            <a:pPr marL="457200" lvl="1" indent="0">
              <a:buNone/>
            </a:pPr>
            <a:r>
              <a:rPr lang="tr-TR" altLang="en-US">
                <a:highlight>
                  <a:srgbClr val="00FF00"/>
                </a:highlight>
              </a:rPr>
              <a:t>DOLAYISIYLA  SADECE KENDİ ÇOCUKLARIMIZ İÇİN DEĞİL ÜLKENİN TÜM ÇOCUKLARI İÇİN İVEDİLİKLE HAREKET ETMEK ZORUNDAYIZ.  </a:t>
            </a:r>
            <a:endParaRPr lang="tr-TR" altLang="en-US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872490"/>
          </a:xfrm>
        </p:spPr>
        <p:txBody>
          <a:bodyPr/>
          <a:p>
            <a:r>
              <a:rPr lang="tr-TR" altLang="en-US" b="1"/>
              <a:t>SONUÇ NİYETİNE</a:t>
            </a:r>
            <a:endParaRPr lang="tr-TR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tr-TR" altLang="en-US" sz="2800">
                <a:latin typeface="Sitka Small Semibold" charset="0"/>
                <a:cs typeface="Sitka Small Semibold" charset="0"/>
              </a:rPr>
              <a:t>Ülkemizin çocuklarının hakları ve refahı sadece ailelerin ve devletin insafına bırakılamayacak kadar önemlidir, gerçek bir beka sorunudur.</a:t>
            </a:r>
            <a:endParaRPr lang="tr-TR" altLang="en-US" sz="2800">
              <a:latin typeface="Sitka Small Semibold" charset="0"/>
              <a:cs typeface="Sitka Small Semibold" charset="0"/>
            </a:endParaRPr>
          </a:p>
          <a:p>
            <a:r>
              <a:rPr lang="tr-TR" altLang="en-US" sz="2800">
                <a:latin typeface="Sitka Small Semibold" charset="0"/>
                <a:cs typeface="Sitka Small Semibold" charset="0"/>
              </a:rPr>
              <a:t>Ülkenin bütün aydınlık güçlerini, akademisyenler, kamu birimleri, yerel yönetimler ve sivil toplum kuruluşlarının seferberlik halinde konuyu ele alarak iyileştirilebilir her alanda ortak çaba sarf etmeye davet ediyoruz.  </a:t>
            </a:r>
            <a:endParaRPr lang="tr-TR" altLang="en-US" sz="2800">
              <a:latin typeface="Sitka Small Semibold" charset="0"/>
              <a:cs typeface="Sitka Small Semibold" charset="0"/>
            </a:endParaRPr>
          </a:p>
          <a:p>
            <a:r>
              <a:rPr lang="tr-TR" altLang="en-US" sz="2800">
                <a:latin typeface="Sitka Small Semibold" charset="0"/>
                <a:cs typeface="Sitka Small Semibold" charset="0"/>
              </a:rPr>
              <a:t>Devletin ilgili birimlerini de ivedilikle daha etkili politikalar geliştirmeye, kaynakları çocukların yararına olacak şekilde yeniden dağıtmaya davet ediyoruz.  </a:t>
            </a:r>
            <a:endParaRPr lang="tr-TR" altLang="en-US" sz="2800">
              <a:latin typeface="Sitka Small Semibold" charset="0"/>
              <a:cs typeface="Sitka Small Semibold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tr-TR" altLang="en-US" sz="4000" b="1" i="1"/>
              <a:t>KATILIMINIZ VE İLGİNİZ İÇİN TEŞEKKÜRLER</a:t>
            </a:r>
            <a:endParaRPr lang="tr-TR" altLang="en-US" sz="4000" b="1" i="1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000125"/>
            <a:ext cx="10972800" cy="4480560"/>
          </a:xfrm>
        </p:spPr>
        <p:txBody>
          <a:bodyPr/>
          <a:p>
            <a:pPr algn="ctr"/>
            <a:r>
              <a:rPr lang="tr-TR" altLang="en-US" b="1"/>
              <a:t>ÖNEMLİ BİR SORU</a:t>
            </a:r>
            <a:br>
              <a:rPr lang="tr-TR" altLang="en-US" b="1"/>
            </a:br>
            <a:br>
              <a:rPr lang="tr-TR" altLang="en-US"/>
            </a:br>
            <a:r>
              <a:rPr lang="tr-TR" altLang="en-US" i="1"/>
              <a:t>BU ÜLKENİNÇOCUKLARI İÇİN </a:t>
            </a:r>
            <a:br>
              <a:rPr lang="tr-TR" altLang="en-US" i="1"/>
            </a:br>
            <a:r>
              <a:rPr lang="tr-TR" altLang="en-US" i="1"/>
              <a:t>ENDİŞELENMELİ MİYİZ?</a:t>
            </a:r>
            <a:br>
              <a:rPr lang="tr-TR" altLang="en-US" i="1"/>
            </a:br>
            <a:endParaRPr lang="tr-TR" altLang="en-US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 b="1"/>
              <a:t>HANGİ VERİYE ODAKLANALIM?</a:t>
            </a:r>
            <a:endParaRPr lang="tr-TR" altLang="en-US" b="1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p>
            <a:pPr algn="ctr"/>
            <a:r>
              <a:rPr lang="tr-TR" sz="2000" b="1" i="1" dirty="0">
                <a:effectLst/>
                <a:latin typeface="Sitka Small Semibold" charset="0"/>
                <a:cs typeface="Sitka Small Semibold" charset="0"/>
                <a:sym typeface="+mn-ea"/>
              </a:rPr>
              <a:t>2022-23 MEB İSTATİSİTİKLERİYLE</a:t>
            </a:r>
            <a:endParaRPr lang="tr-TR" sz="2000" b="1" i="1" dirty="0">
              <a:effectLst/>
              <a:latin typeface="Sitka Small Semibold" charset="0"/>
              <a:cs typeface="Sitka Small Semibold" charset="0"/>
              <a:sym typeface="+mn-ea"/>
            </a:endParaRPr>
          </a:p>
          <a:p>
            <a:r>
              <a:rPr lang="tr-TR" sz="2400" b="1" i="1" dirty="0">
                <a:effectLst/>
                <a:latin typeface="Sitka Small Semibold" charset="0"/>
                <a:cs typeface="Sitka Small Semibold" charset="0"/>
                <a:sym typeface="+mn-ea"/>
              </a:rPr>
              <a:t>Toplam 19.238.198 öğrencimizin yaklaşık %9’unu oluşturan 1 milyon 578 bin 233 çocuğun özel okullarda nispeten kabul edilebilir fiziksel şartlarda velilerin ödediği okul ücretine değer bir eğitim alabildiğine mi sevinelim?</a:t>
            </a:r>
            <a:endParaRPr lang="tr-TR" sz="2400" b="1" i="1" dirty="0">
              <a:effectLst/>
              <a:latin typeface="Sitka Small Semibold" charset="0"/>
              <a:cs typeface="Sitka Small Semibold" charset="0"/>
              <a:sym typeface="+mn-ea"/>
            </a:endParaRPr>
          </a:p>
          <a:p>
            <a:pPr marL="0" indent="0" algn="ctr">
              <a:buNone/>
            </a:pPr>
            <a:endParaRPr lang="tr-TR" sz="2400" b="1" i="1" dirty="0">
              <a:effectLst/>
              <a:latin typeface="Sitka Small Semibold" charset="0"/>
              <a:cs typeface="Sitka Small Semibold" charset="0"/>
              <a:sym typeface="+mn-ea"/>
            </a:endParaRPr>
          </a:p>
          <a:p>
            <a:pPr marL="0" indent="0" algn="ctr">
              <a:buNone/>
            </a:pPr>
            <a:r>
              <a:rPr lang="tr-TR" sz="2400" b="1" i="1" dirty="0">
                <a:effectLst/>
                <a:latin typeface="Sitka Small Semibold" charset="0"/>
                <a:cs typeface="Sitka Small Semibold" charset="0"/>
                <a:sym typeface="+mn-ea"/>
              </a:rPr>
              <a:t>YOKSA </a:t>
            </a:r>
            <a:endParaRPr lang="tr-TR" sz="2400" b="1" i="1" dirty="0">
              <a:solidFill>
                <a:schemeClr val="tx1"/>
              </a:solidFill>
              <a:effectLst/>
              <a:latin typeface="Sitka Small Semibold" charset="0"/>
              <a:cs typeface="Sitka Small Semibold" charset="0"/>
            </a:endParaRPr>
          </a:p>
          <a:p>
            <a:r>
              <a:rPr lang="tr-TR" sz="2400" b="1" i="1" dirty="0">
                <a:effectLst/>
                <a:latin typeface="Sitka Small Semibold" charset="0"/>
                <a:cs typeface="Sitka Small Semibold" charset="0"/>
                <a:sym typeface="+mn-ea"/>
              </a:rPr>
              <a:t>Aynı toplam öğrenci nüfusunun benzer bir oranını oluşturan 1 milyon 738 bin 198 öğrencinin açık öğretimde kayıtlı olup gerçekten eğitim alıp almadığına mı endişelenelim? </a:t>
            </a:r>
            <a:endParaRPr lang="tr-TR" sz="2400" b="1" i="1" dirty="0">
              <a:effectLst/>
              <a:latin typeface="Sitka Small Semibold" charset="0"/>
              <a:cs typeface="Sitka Small Semibold" charset="0"/>
              <a:sym typeface="+mn-ea"/>
            </a:endParaRPr>
          </a:p>
          <a:p>
            <a:r>
              <a:rPr lang="tr-TR" sz="2400" b="1" i="1" dirty="0">
                <a:effectLst/>
                <a:latin typeface="Sitka Small Semibold" charset="0"/>
                <a:cs typeface="Sitka Small Semibold" charset="0"/>
                <a:sym typeface="+mn-ea"/>
              </a:rPr>
              <a:t>Devlet okullarında eğitim gören 15 milyon 839 bin 140 çocuğun (%82) bilimsel ve laik eğitimden uzaklaşmakta olduğuna mı endişelenelim?</a:t>
            </a:r>
            <a:endParaRPr lang="tr-TR" sz="2400" b="1" i="1" dirty="0">
              <a:effectLst/>
              <a:latin typeface="Sitka Small Semibold" charset="0"/>
              <a:cs typeface="Sitka Small Semibold" charset="0"/>
              <a:sym typeface="+mn-ea"/>
            </a:endParaRPr>
          </a:p>
          <a:p>
            <a:endParaRPr lang="tr-TR" sz="2400" b="1" i="1" dirty="0">
              <a:effectLst/>
              <a:latin typeface="Sitka Small Semibold" charset="0"/>
              <a:cs typeface="Sitka Small Semibold" charset="0"/>
              <a:sym typeface="+mn-ea"/>
            </a:endParaRPr>
          </a:p>
          <a:p>
            <a:pPr marL="0" indent="0">
              <a:buNone/>
            </a:pPr>
            <a:endParaRPr lang="en-US" sz="2400" i="1">
              <a:latin typeface="Sitka Small Semibold" charset="0"/>
              <a:cs typeface="Sitka Small Semibold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746760"/>
          </a:xfrm>
        </p:spPr>
        <p:txBody>
          <a:bodyPr/>
          <a:p>
            <a:r>
              <a:rPr lang="tr-TR" altLang="en-US" b="1">
                <a:sym typeface="+mn-ea"/>
              </a:rPr>
              <a:t>HANGİ VERİYE ODAKLANALIM?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tr-TR" altLang="en-US" sz="2800" i="1">
                <a:latin typeface="Sitka Small Semibold" charset="0"/>
                <a:cs typeface="Sitka Small Semibold" charset="0"/>
              </a:rPr>
              <a:t>Yaklaşık 1.5 milyon öğrencinin özel okullarda nispeten sağlıklı ve kaliteli sayılabilecek bir okul yemeği yiyebildiğine mi sevinelim?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marL="0" indent="0" algn="ctr">
              <a:buNone/>
            </a:pPr>
            <a:r>
              <a:rPr lang="tr-TR" altLang="en-US" sz="2800" i="1">
                <a:latin typeface="Sitka Small Semibold" charset="0"/>
                <a:cs typeface="Sitka Small Semibold" charset="0"/>
              </a:rPr>
              <a:t>YOKSA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marL="0" indent="0" algn="ctr">
              <a:buNone/>
            </a:pPr>
            <a:r>
              <a:rPr lang="tr-TR" altLang="en-US" sz="2800" i="1">
                <a:latin typeface="Sitka Small Semibold" charset="0"/>
                <a:cs typeface="Sitka Small Semibold" charset="0"/>
              </a:rPr>
              <a:t>TÜİK’in 2023 istatistiklerine göre ülkemizde çocuk yoksulluğu oranının %31,3 olduğuna  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marL="0" indent="0" algn="ctr">
              <a:buNone/>
            </a:pPr>
            <a:r>
              <a:rPr lang="tr-TR" altLang="en-US" sz="2800" i="1">
                <a:latin typeface="Sitka Small Semibold" charset="0"/>
                <a:cs typeface="Sitka Small Semibold" charset="0"/>
              </a:rPr>
              <a:t> 7 milyon çocuğun (her 3 çocuktan 1’inin) yoksulluk içinde yaşadığına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marL="0" indent="0" algn="ctr">
              <a:buNone/>
            </a:pPr>
            <a:r>
              <a:rPr lang="tr-TR" altLang="en-US" sz="2800" i="1">
                <a:latin typeface="Sitka Small Semibold" charset="0"/>
                <a:cs typeface="Sitka Small Semibold" charset="0"/>
              </a:rPr>
              <a:t> devlet okullarında öğrenim gören en az 4.5 milyon çocuğun   okula aç gittiğine mi endişelenelim? 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marL="0" indent="0" algn="just">
              <a:buNone/>
            </a:pPr>
            <a:r>
              <a:rPr lang="tr-TR" altLang="en-US" sz="2800" i="1">
                <a:latin typeface="Sitka Small Semibold" charset="0"/>
                <a:cs typeface="Sitka Small Semibold" charset="0"/>
              </a:rPr>
              <a:t> 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algn="just"/>
            <a:endParaRPr lang="tr-TR" altLang="en-US" sz="2800" i="1">
              <a:latin typeface="Sitka Small Semibold" charset="0"/>
              <a:cs typeface="Sitka Small Semibold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292225" y="36068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83615"/>
          </a:xfrm>
        </p:spPr>
        <p:txBody>
          <a:bodyPr/>
          <a:p>
            <a:r>
              <a:rPr lang="tr-TR" altLang="en-US" b="1"/>
              <a:t>HANGİ VERİYE ODAKLANALIM?</a:t>
            </a:r>
            <a:endParaRPr lang="tr-TR" altLang="en-US" b="1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174750"/>
            <a:ext cx="10972800" cy="4953000"/>
          </a:xfrm>
        </p:spPr>
        <p:txBody>
          <a:bodyPr/>
          <a:p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r>
              <a:rPr lang="tr-TR" altLang="en-US" sz="2800" i="1">
                <a:latin typeface="Sitka Small Semibold" charset="0"/>
                <a:cs typeface="Sitka Small Semibold" charset="0"/>
              </a:rPr>
              <a:t>Pazarlarımızın, marketlerimizin her tür işlenmiş, işlenmemiş gıda ürünleriyle dolu olduğuna mı sevinelim?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marL="0" indent="0" algn="ctr">
              <a:buNone/>
            </a:pPr>
            <a:r>
              <a:rPr lang="tr-TR" altLang="en-US" sz="2800" i="1">
                <a:latin typeface="Sitka Small Semibold" charset="0"/>
                <a:cs typeface="Sitka Small Semibold" charset="0"/>
              </a:rPr>
              <a:t>YOKSA</a:t>
            </a:r>
            <a:endParaRPr lang="en-US" sz="2800" i="1">
              <a:latin typeface="Sitka Small Semibold" charset="0"/>
              <a:cs typeface="Sitka Small Semibold" charset="0"/>
            </a:endParaRPr>
          </a:p>
          <a:p>
            <a:r>
              <a:rPr lang="en-US" sz="2800">
                <a:latin typeface="Sitka Small Semibold" charset="0"/>
                <a:cs typeface="Sitka Small Semibold" charset="0"/>
              </a:rPr>
              <a:t>S</a:t>
            </a:r>
            <a:r>
              <a:rPr lang="en-US" sz="2800" i="1">
                <a:latin typeface="Sitka Small Semibold" charset="0"/>
                <a:cs typeface="Sitka Small Semibold" charset="0"/>
              </a:rPr>
              <a:t>ağlıksız beslenme kaynaklı çocukluk çağı obezitesi</a:t>
            </a:r>
            <a:r>
              <a:rPr lang="tr-TR" altLang="en-US" sz="2800" i="1">
                <a:latin typeface="Sitka Small Semibold" charset="0"/>
                <a:cs typeface="Sitka Small Semibold" charset="0"/>
              </a:rPr>
              <a:t>nin</a:t>
            </a:r>
            <a:r>
              <a:rPr lang="en-US" sz="2800" i="1">
                <a:latin typeface="Sitka Small Semibold" charset="0"/>
                <a:cs typeface="Sitka Small Semibold" charset="0"/>
              </a:rPr>
              <a:t> %9,9</a:t>
            </a:r>
            <a:endParaRPr lang="en-US" sz="2800" i="1">
              <a:latin typeface="Sitka Small Semibold" charset="0"/>
              <a:cs typeface="Sitka Small Semibold" charset="0"/>
            </a:endParaRPr>
          </a:p>
          <a:p>
            <a:r>
              <a:rPr lang="tr-TR" altLang="en-US" sz="2800" i="1">
                <a:latin typeface="Sitka Small Semibold" charset="0"/>
                <a:cs typeface="Sitka Small Semibold" charset="0"/>
              </a:rPr>
              <a:t>F</a:t>
            </a:r>
            <a:r>
              <a:rPr lang="en-US" sz="2800" i="1">
                <a:latin typeface="Sitka Small Semibold" charset="0"/>
                <a:cs typeface="Sitka Small Semibold" charset="0"/>
              </a:rPr>
              <a:t>azla kilolu çocuk 0ranı</a:t>
            </a:r>
            <a:r>
              <a:rPr lang="tr-TR" altLang="en-US" sz="2800" i="1">
                <a:latin typeface="Sitka Small Semibold" charset="0"/>
                <a:cs typeface="Sitka Small Semibold" charset="0"/>
              </a:rPr>
              <a:t>nın</a:t>
            </a:r>
            <a:r>
              <a:rPr lang="en-US" sz="2800" i="1">
                <a:latin typeface="Sitka Small Semibold" charset="0"/>
                <a:cs typeface="Sitka Small Semibold" charset="0"/>
              </a:rPr>
              <a:t> %14,6 </a:t>
            </a:r>
            <a:r>
              <a:rPr lang="tr-TR" altLang="en-US" sz="2800" i="1">
                <a:latin typeface="Sitka Small Semibold" charset="0"/>
                <a:cs typeface="Sitka Small Semibold" charset="0"/>
              </a:rPr>
              <a:t> 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r>
              <a:rPr lang="en-US" sz="2800" i="1">
                <a:latin typeface="Sitka Small Semibold" charset="0"/>
                <a:cs typeface="Sitka Small Semibold" charset="0"/>
              </a:rPr>
              <a:t>Yani her dört çocuktan biri</a:t>
            </a:r>
            <a:r>
              <a:rPr lang="tr-TR" altLang="en-US" sz="2800" i="1">
                <a:latin typeface="Sitka Small Semibold" charset="0"/>
                <a:cs typeface="Sitka Small Semibold" charset="0"/>
              </a:rPr>
              <a:t>nin</a:t>
            </a:r>
            <a:r>
              <a:rPr lang="en-US" sz="2800" i="1">
                <a:latin typeface="Sitka Small Semibold" charset="0"/>
                <a:cs typeface="Sitka Small Semibold" charset="0"/>
              </a:rPr>
              <a:t> fazla kilolu veya obez</a:t>
            </a:r>
            <a:r>
              <a:rPr lang="tr-TR" altLang="en-US" sz="2800" i="1">
                <a:latin typeface="Sitka Small Semibold" charset="0"/>
                <a:cs typeface="Sitka Small Semibold" charset="0"/>
              </a:rPr>
              <a:t> olduğuna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r>
              <a:rPr lang="en-US" sz="2800" i="1">
                <a:latin typeface="Sitka Small Semibold" charset="0"/>
                <a:cs typeface="Sitka Small Semibold" charset="0"/>
              </a:rPr>
              <a:t>5 yaş altı çocukların %</a:t>
            </a:r>
            <a:r>
              <a:rPr lang="tr-TR" altLang="en-US" sz="2800" i="1">
                <a:latin typeface="Sitka Small Semibold" charset="0"/>
                <a:cs typeface="Sitka Small Semibold" charset="0"/>
              </a:rPr>
              <a:t> </a:t>
            </a:r>
            <a:r>
              <a:rPr lang="en-US" sz="2800" i="1">
                <a:latin typeface="Sitka Small Semibold" charset="0"/>
                <a:cs typeface="Sitka Small Semibold" charset="0"/>
              </a:rPr>
              <a:t>6’sının da yaşına göre bodur olduğu</a:t>
            </a:r>
            <a:r>
              <a:rPr lang="tr-TR" altLang="en-US" sz="2800" i="1">
                <a:latin typeface="Sitka Small Semibold" charset="0"/>
                <a:cs typeface="Sitka Small Semibold" charset="0"/>
              </a:rPr>
              <a:t>na</a:t>
            </a:r>
            <a:r>
              <a:rPr lang="en-US" sz="2800" i="1">
                <a:latin typeface="Sitka Small Semibold" charset="0"/>
                <a:cs typeface="Sitka Small Semibold" charset="0"/>
              </a:rPr>
              <a:t> </a:t>
            </a:r>
            <a:r>
              <a:rPr lang="tr-TR" altLang="en-US" sz="2800" i="1">
                <a:latin typeface="Sitka Small Semibold" charset="0"/>
                <a:cs typeface="Sitka Small Semibold" charset="0"/>
              </a:rPr>
              <a:t>mı üzülelim?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737235"/>
          </a:xfrm>
        </p:spPr>
        <p:txBody>
          <a:bodyPr/>
          <a:p>
            <a:r>
              <a:rPr lang="tr-TR" altLang="en-US" b="1">
                <a:sym typeface="+mn-ea"/>
              </a:rPr>
              <a:t>HANGİ VERİYE ODAKLANALIM?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174750"/>
            <a:ext cx="10972800" cy="4953000"/>
          </a:xfrm>
        </p:spPr>
        <p:txBody>
          <a:bodyPr/>
          <a:p>
            <a:endParaRPr lang="tr-TR" altLang="en-US" sz="2800">
              <a:latin typeface="Sitka Small Semibold" charset="0"/>
              <a:cs typeface="Sitka Small Semibold" charset="0"/>
            </a:endParaRPr>
          </a:p>
          <a:p>
            <a:r>
              <a:rPr lang="tr-TR" altLang="en-US" sz="2800" i="1">
                <a:latin typeface="Sitka Small Semibold" charset="0"/>
                <a:cs typeface="Sitka Small Semibold" charset="0"/>
              </a:rPr>
              <a:t>Mesleki ve teknik eğitim veren okullarda öğrenim gören öğrenci sayısının MEB verileriyle 1.848.032’ye ulaştığına mı sevinelim?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marL="0" indent="0" algn="ctr">
              <a:buNone/>
            </a:pPr>
            <a:r>
              <a:rPr lang="tr-TR" altLang="en-US" sz="2800" i="1">
                <a:latin typeface="Sitka Small Semibold" charset="0"/>
                <a:cs typeface="Sitka Small Semibold" charset="0"/>
              </a:rPr>
              <a:t>YOKSA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r>
              <a:rPr lang="tr-TR" altLang="en-US" sz="2800" i="1">
                <a:latin typeface="Sitka Small Semibold" charset="0"/>
                <a:cs typeface="Sitka Small Semibold" charset="0"/>
                <a:sym typeface="+mn-ea"/>
              </a:rPr>
              <a:t>MESEM mevzuatı çerçevesinde çıraklık eğitimleri düzenlenen milyonu aşkın çocuğun u</a:t>
            </a:r>
            <a:r>
              <a:rPr lang="tr-TR" altLang="en-US" sz="2800" i="1">
                <a:latin typeface="Sitka Small Semibold" charset="0"/>
                <a:cs typeface="Sitka Small Semibold" charset="0"/>
              </a:rPr>
              <a:t>ygulama ve denetleme problemleri nedeniyle ucuz işgücü kaynağı haline geldiğine ve iş kazalarında çok sayıda ölümlü vaka yaşandığına mı üzülelim?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784860"/>
          </a:xfrm>
        </p:spPr>
        <p:txBody>
          <a:bodyPr/>
          <a:p>
            <a:r>
              <a:rPr lang="tr-TR" sz="3200" dirty="0">
                <a:sym typeface="+mn-ea"/>
              </a:rPr>
              <a:t>Uluslararası Öğrenci Değerlendirme Projesi</a:t>
            </a:r>
            <a:br>
              <a:rPr lang="tr-TR" sz="3200" dirty="0">
                <a:sym typeface="+mn-ea"/>
              </a:rPr>
            </a:br>
            <a:r>
              <a:rPr lang="tr-TR" altLang="en-US" sz="3200" b="1">
                <a:sym typeface="+mn-ea"/>
              </a:rPr>
              <a:t>HANGİ PISA VERİSİNE ODAKLANALIM? 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sz="2000">
                <a:latin typeface="Sitka Small Semibold" charset="0"/>
                <a:cs typeface="Sitka Small Semibold" charset="0"/>
                <a:sym typeface="+mn-ea"/>
              </a:rPr>
              <a:t>Yılmaz SARIER</a:t>
            </a:r>
            <a:r>
              <a:rPr lang="tr-TR" altLang="en-US" sz="2000">
                <a:latin typeface="Sitka Small Semibold" charset="0"/>
                <a:cs typeface="Sitka Small Semibold" charset="0"/>
                <a:sym typeface="+mn-ea"/>
              </a:rPr>
              <a:t>, </a:t>
            </a:r>
            <a:r>
              <a:rPr lang="en-US" sz="2000">
                <a:latin typeface="Sitka Small Semibold" charset="0"/>
                <a:cs typeface="Sitka Small Semibold" charset="0"/>
              </a:rPr>
              <a:t>PISA UYGULAMALARINDA TÜRKİYE’NİN PERFORMANSI</a:t>
            </a:r>
            <a:r>
              <a:rPr lang="tr-TR" altLang="en-US" sz="2000">
                <a:latin typeface="Sitka Small Semibold" charset="0"/>
                <a:cs typeface="Sitka Small Semibold" charset="0"/>
              </a:rPr>
              <a:t> </a:t>
            </a:r>
            <a:r>
              <a:rPr lang="en-US" sz="2000">
                <a:latin typeface="Sitka Small Semibold" charset="0"/>
                <a:cs typeface="Sitka Small Semibold" charset="0"/>
              </a:rPr>
              <a:t>VE ÖĞRENCİ BAŞARISINI YORDAYAN DEĞİŞKENLE</a:t>
            </a:r>
            <a:r>
              <a:rPr lang="tr-TR" altLang="en-US" sz="2000">
                <a:latin typeface="Sitka Small Semibold" charset="0"/>
                <a:cs typeface="Sitka Small Semibold" charset="0"/>
              </a:rPr>
              <a:t>R, TÜRKİYE SOSYAL ARAŞTIRMALAR DERGİSİ</a:t>
            </a:r>
            <a:endParaRPr lang="tr-TR" altLang="en-US" sz="2000">
              <a:latin typeface="Sitka Small Semibold" charset="0"/>
              <a:cs typeface="Sitka Small Semibold" charset="0"/>
            </a:endParaRPr>
          </a:p>
          <a:p>
            <a:pPr marL="0" indent="0">
              <a:buNone/>
            </a:pPr>
            <a:r>
              <a:rPr lang="tr-TR" altLang="en-US" sz="2000">
                <a:latin typeface="Sitka Small Semibold" charset="0"/>
                <a:cs typeface="Sitka Small Semibold" charset="0"/>
              </a:rPr>
              <a:t>YIL: 25 SAYI 3 – Aralık 2021</a:t>
            </a:r>
            <a:r>
              <a:rPr lang="en-US" sz="2000">
                <a:latin typeface="Sitka Small Semibold" charset="0"/>
                <a:cs typeface="Sitka Small Semibold" charset="0"/>
              </a:rPr>
              <a:t> </a:t>
            </a:r>
            <a:endParaRPr lang="tr-TR" altLang="en-US" sz="2400" i="1">
              <a:latin typeface="Sitka Small Semibold" charset="0"/>
              <a:cs typeface="Sitka Small Semibold" charset="0"/>
            </a:endParaRPr>
          </a:p>
          <a:p>
            <a:pPr marL="0" indent="0">
              <a:buNone/>
            </a:pPr>
            <a:r>
              <a:rPr lang="tr-TR" altLang="en-US" sz="2400" i="1">
                <a:latin typeface="Sitka Small Semibold" charset="0"/>
                <a:cs typeface="Sitka Small Semibold" charset="0"/>
              </a:rPr>
              <a:t>“</a:t>
            </a:r>
            <a:r>
              <a:rPr lang="en-US" sz="2400" i="1">
                <a:latin typeface="Sitka Small Semibold" charset="0"/>
                <a:cs typeface="Sitka Small Semibold" charset="0"/>
              </a:rPr>
              <a:t>Bu çalışmada, doküman olarak OECD’nin ilgili platformundan ulaşılan dokümanlar ve araştırmanın amacına uygun olarak PISA uygulamalarında öğrenci başarılarının inceleyen tezler ve makaleler (toplam 28 adet) kullanılmıştır.</a:t>
            </a:r>
            <a:r>
              <a:rPr lang="tr-TR" altLang="en-US" sz="2400" i="1">
                <a:latin typeface="Sitka Small Semibold" charset="0"/>
                <a:cs typeface="Sitka Small Semibold" charset="0"/>
              </a:rPr>
              <a:t>”</a:t>
            </a:r>
            <a:r>
              <a:rPr lang="en-US" sz="2400" i="1">
                <a:latin typeface="Sitka Small Semibold" charset="0"/>
                <a:cs typeface="Sitka Small Semibold" charset="0"/>
              </a:rPr>
              <a:t> </a:t>
            </a:r>
            <a:endParaRPr lang="en-US" sz="2400" i="1">
              <a:latin typeface="Sitka Small Semibold" charset="0"/>
              <a:cs typeface="Sitka Small Semibold" charset="0"/>
            </a:endParaRPr>
          </a:p>
          <a:p>
            <a:pPr marL="0" indent="0">
              <a:buNone/>
            </a:pPr>
            <a:r>
              <a:rPr lang="tr-TR" altLang="en-US" sz="2400" i="1">
                <a:latin typeface="Sitka Small Semibold" charset="0"/>
                <a:cs typeface="Sitka Small Semibold" charset="0"/>
              </a:rPr>
              <a:t>“</a:t>
            </a:r>
            <a:r>
              <a:rPr lang="en-US" sz="2400" i="1">
                <a:latin typeface="Sitka Small Semibold" charset="0"/>
                <a:cs typeface="Sitka Small Semibold" charset="0"/>
              </a:rPr>
              <a:t>Türkiye’nin PISA performansında, 2003 yılından itibaren göreli olarak bir puan artışı olduğu görülmüştür. </a:t>
            </a:r>
            <a:r>
              <a:rPr lang="tr-TR" altLang="en-US" sz="2400" i="1">
                <a:latin typeface="Sitka Small Semibold" charset="0"/>
                <a:cs typeface="Sitka Small Semibold" charset="0"/>
              </a:rPr>
              <a:t> </a:t>
            </a:r>
            <a:r>
              <a:rPr lang="tr-TR" altLang="en-US" sz="2400" i="1">
                <a:highlight>
                  <a:srgbClr val="00FF00"/>
                </a:highlight>
                <a:latin typeface="Sitka Small Semibold" charset="0"/>
                <a:cs typeface="Sitka Small Semibold" charset="0"/>
              </a:rPr>
              <a:t>BUNA MI SEVİNELİM?</a:t>
            </a:r>
            <a:endParaRPr lang="en-US" sz="2400" i="1">
              <a:highlight>
                <a:srgbClr val="00FF00"/>
              </a:highlight>
              <a:latin typeface="Sitka Small Semibold" charset="0"/>
              <a:cs typeface="Sitka Small Semibold" charset="0"/>
            </a:endParaRPr>
          </a:p>
          <a:p>
            <a:pPr marL="0" indent="0">
              <a:buNone/>
            </a:pPr>
            <a:r>
              <a:rPr lang="tr-TR" altLang="en-US" sz="2400" i="1">
                <a:latin typeface="Sitka Small Semibold" charset="0"/>
                <a:cs typeface="Sitka Small Semibold" charset="0"/>
              </a:rPr>
              <a:t>“</a:t>
            </a:r>
            <a:r>
              <a:rPr lang="en-US" sz="2400" i="1">
                <a:latin typeface="Sitka Small Semibold" charset="0"/>
                <a:cs typeface="Sitka Small Semibold" charset="0"/>
              </a:rPr>
              <a:t>Ancak Türkiye’nin tüm PISA uygulamalarında matematik, fen ve okuma becerileri alanlarındaki ortalama başarı puanlarının, OECD ülkelerinin puan ortalamasının gerisinde olduğu görülmüştür.</a:t>
            </a:r>
            <a:r>
              <a:rPr lang="tr-TR" altLang="en-US" sz="2400" i="1">
                <a:latin typeface="Sitka Small Semibold" charset="0"/>
                <a:cs typeface="Sitka Small Semibold" charset="0"/>
              </a:rPr>
              <a:t>” </a:t>
            </a:r>
            <a:r>
              <a:rPr lang="tr-TR" altLang="en-US" sz="2400" i="1">
                <a:highlight>
                  <a:srgbClr val="00FF00"/>
                </a:highlight>
                <a:latin typeface="Sitka Small Semibold" charset="0"/>
                <a:cs typeface="Sitka Small Semibold" charset="0"/>
              </a:rPr>
              <a:t>BUNA MI ÜZÜLELİM?</a:t>
            </a:r>
            <a:endParaRPr lang="tr-TR" altLang="en-US" sz="2400" i="1">
              <a:highlight>
                <a:srgbClr val="00FF00"/>
              </a:highlight>
              <a:latin typeface="Sitka Small Semibold" charset="0"/>
              <a:cs typeface="Sitka Small Semibold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84250"/>
          </a:xfrm>
        </p:spPr>
        <p:txBody>
          <a:bodyPr/>
          <a:p>
            <a:r>
              <a:rPr lang="tr-TR" altLang="en-US" b="1"/>
              <a:t>HANGİ VERİYE ODAKLANALIM?</a:t>
            </a:r>
            <a:endParaRPr lang="tr-TR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972800" cy="4953000"/>
          </a:xfrm>
        </p:spPr>
        <p:txBody>
          <a:bodyPr/>
          <a:p>
            <a:r>
              <a:rPr lang="tr-TR" altLang="en-US" sz="2800" i="1">
                <a:latin typeface="Sitka Small Semibold" charset="0"/>
                <a:cs typeface="Sitka Small Semibold" charset="0"/>
              </a:rPr>
              <a:t>Cumhuriyetin 100. yılının kutlandığı 2023-2024 eğitim öğretim yılında öğrenci sayımızın yaklaşık 53 kat artarak 19 milyon 126 bin 106 olduğuna mı sevinelim?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marL="0" indent="0" algn="ctr">
              <a:buNone/>
            </a:pPr>
            <a:r>
              <a:rPr lang="tr-TR" altLang="en-US" sz="2800" i="1">
                <a:latin typeface="Sitka Small Semibold" charset="0"/>
                <a:cs typeface="Sitka Small Semibold" charset="0"/>
              </a:rPr>
              <a:t>YOKSA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pPr algn="just"/>
            <a:r>
              <a:rPr lang="tr-TR" altLang="en-US" sz="2800" i="1">
                <a:latin typeface="Sitka Small Semibold" charset="0"/>
                <a:cs typeface="Sitka Small Semibold" charset="0"/>
              </a:rPr>
              <a:t>Örgün öğrenim dışında kalan milyonu aşkın çocuk sayısına mı,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r>
              <a:rPr lang="tr-TR" altLang="en-US" sz="2800" i="1">
                <a:latin typeface="Sitka Small Semibold" charset="0"/>
                <a:cs typeface="Sitka Small Semibold" charset="0"/>
              </a:rPr>
              <a:t>Eğitimlerine devam edemeyen yüzbinlerce mevsimlik tarım işçisi  çocuk sayısına mı,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  <a:p>
            <a:r>
              <a:rPr lang="tr-TR" altLang="en-US" sz="2800" i="1">
                <a:latin typeface="Sitka Small Semibold" charset="0"/>
                <a:cs typeface="Sitka Small Semibold" charset="0"/>
              </a:rPr>
              <a:t>Sosyal ve kültürel adaptasyonları sağlanamayan  yine yüzbinlerce mülteci veya göçmen çocuk sayısına mı üzülelim?</a:t>
            </a:r>
            <a:endParaRPr lang="tr-TR" altLang="en-US" sz="2800" i="1">
              <a:latin typeface="Sitka Small Semibold" charset="0"/>
              <a:cs typeface="Sitka Small Semibold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 b="1"/>
              <a:t>ENDİŞE VERİCİ DİĞER KONULAR</a:t>
            </a:r>
            <a:endParaRPr lang="tr-TR" altLang="en-US" b="1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400" i="1">
                <a:latin typeface="Sitka Small Semibold" charset="0"/>
                <a:cs typeface="Sitka Small Semibold" charset="0"/>
              </a:rPr>
              <a:t>Türkiye Uyuşturucu Raporuna (2021) göre, yatarak tedavi alan hastaların maddeyi ilk kullanım yaşının 15-24 yaş arasında yoğunlaştığı, 2018 yılından bu yana madde kullanımına başlama yaşının düştüğü belirlenmiştir. </a:t>
            </a:r>
            <a:endParaRPr lang="en-US" sz="2400" i="1">
              <a:latin typeface="Sitka Small Semibold" charset="0"/>
              <a:cs typeface="Sitka Small Semibold" charset="0"/>
            </a:endParaRPr>
          </a:p>
          <a:p>
            <a:r>
              <a:rPr lang="en-US" sz="2400" i="1">
                <a:latin typeface="Sitka Small Semibold" charset="0"/>
                <a:cs typeface="Sitka Small Semibold" charset="0"/>
              </a:rPr>
              <a:t>Son yıllarda çocukların dijital oyun oynayarak geçirdikleri sürenin önemli ölçüde arttığı ve bağımlılık düzeylerinin endişe verici boyutlara ulaştığı görülmektedir. </a:t>
            </a:r>
            <a:endParaRPr lang="en-US" sz="2400" i="1">
              <a:latin typeface="Sitka Small Semibold" charset="0"/>
              <a:cs typeface="Sitka Small Semibold" charset="0"/>
            </a:endParaRPr>
          </a:p>
          <a:p>
            <a:r>
              <a:rPr lang="en-US" sz="2400" i="1">
                <a:latin typeface="Sitka Small Semibold" charset="0"/>
                <a:cs typeface="Sitka Small Semibold" charset="0"/>
              </a:rPr>
              <a:t>Öğrenciler arasında kendini gösteren şiddet vakaları ve akran zorbalığı tüm dünyada olduğu gibi Türkiye’de de dikkat çekici bir boyuta ulaşmıştır</a:t>
            </a:r>
            <a:r>
              <a:rPr lang="tr-TR" altLang="en-US" sz="2400" i="1">
                <a:latin typeface="Sitka Small Semibold" charset="0"/>
                <a:cs typeface="Sitka Small Semibold" charset="0"/>
              </a:rPr>
              <a:t> </a:t>
            </a:r>
            <a:r>
              <a:rPr lang="tr-TR" altLang="en-US" sz="2400" i="1">
                <a:latin typeface="Sitka Small Semibold" charset="0"/>
                <a:cs typeface="Sitka Small Semibold" charset="0"/>
                <a:sym typeface="+mn-ea"/>
              </a:rPr>
              <a:t>(TÜİK %13,8). </a:t>
            </a:r>
            <a:endParaRPr lang="en-US" sz="2400" i="1">
              <a:latin typeface="Sitka Small Semibold" charset="0"/>
              <a:cs typeface="Sitka Small Semibold" charset="0"/>
            </a:endParaRPr>
          </a:p>
          <a:p>
            <a:r>
              <a:rPr lang="en-US" sz="2400" i="1">
                <a:latin typeface="Sitka Small Semibold" charset="0"/>
                <a:cs typeface="Sitka Small Semibold" charset="0"/>
              </a:rPr>
              <a:t>Siber zorbalık da dünya genelinde olduğu kadar toplumumuz açısından da oldukça önemli bir boyuta ulaşmıştır ve çocuklar üzerinde son derece zarar verici boyutlarda karşımıza çıkabilmektedir.</a:t>
            </a:r>
            <a:r>
              <a:rPr lang="tr-TR" altLang="en-US" sz="2400" i="1">
                <a:latin typeface="Sitka Small Semibold" charset="0"/>
                <a:cs typeface="Sitka Small Semibold" charset="0"/>
              </a:rPr>
              <a:t> </a:t>
            </a:r>
            <a:endParaRPr lang="tr-TR" altLang="en-US" sz="2400" i="1">
              <a:latin typeface="Sitka Small Semibold" charset="0"/>
              <a:cs typeface="Sitka Small Semibold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4962</Words>
  <Application>WPS Presentation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Sitka Small Semibold</vt:lpstr>
      <vt:lpstr>Microsoft YaHei</vt:lpstr>
      <vt:lpstr>Arial Unicode MS</vt:lpstr>
      <vt:lpstr>Calibri</vt:lpstr>
      <vt:lpstr>Green Color</vt:lpstr>
      <vt:lpstr>     ÇOCUK HAKLARI VE REFAHI ÇALIŞTAYI AÇILIŞ PANELİ  12 HAZİRAN DÜNYA ÇOCUK İŞÇİLİĞİ İLE MÜCADELE GÜNÜ PANEL KONUŞMASI Prof. Dr. Fulya SARVAN TÜKD Antalya Şube Bşk.  </vt:lpstr>
      <vt:lpstr>ÖNEMLİ BİR SORU  BU ÜLKENİNÇOCUKLARI İÇİN  ENDİŞELENMELİ MİYİZ? </vt:lpstr>
      <vt:lpstr>HANGİ VERİYE ODAKLANALIM?</vt:lpstr>
      <vt:lpstr>HANGİ VERİYE ODAKLANALIM?</vt:lpstr>
      <vt:lpstr>HANGİ VERİYE ODAKLANALIM?</vt:lpstr>
      <vt:lpstr>HANGİ VERİYE ODAKLANALIM?</vt:lpstr>
      <vt:lpstr>Uluslararası Öğrenci Değerlendirme Projesi HANGİ PISA VERİSİNE ODAKLANALIM? </vt:lpstr>
      <vt:lpstr>HANGİ VERİYE ODAKLANALIM?</vt:lpstr>
      <vt:lpstr>ENDİŞE VERİCİ DİĞER KONULAR</vt:lpstr>
      <vt:lpstr>ÖNÜMÜZDEKİ ON-YİRMİ YIL İÇİNDE</vt:lpstr>
      <vt:lpstr>SONUÇ NİYETİNE</vt:lpstr>
      <vt:lpstr>KATILIMINIZ VE İLGİNİZ İÇİN TEŞEKKÜRLER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_x000B_    ÇOCUK HAKLARI VE REFAHI ÇALIŞTAYI AÇILIŞ PANELİ  12 HAZİRAN DÜNYA ÇOCUK İŞÇİLİĞİ İLE MÜCADELE GÜNÜ  Prof. Dr. Fulya SARVAN TÜKD Antalya Şube Bşk.  </dc:title>
  <dc:creator/>
  <cp:lastModifiedBy>tukd antalya</cp:lastModifiedBy>
  <cp:revision>3</cp:revision>
  <dcterms:created xsi:type="dcterms:W3CDTF">2024-06-08T18:22:00Z</dcterms:created>
  <dcterms:modified xsi:type="dcterms:W3CDTF">2024-08-26T14:41:45Z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7BC9C23E5B2B48D9BF7763532CF5C246_13</vt:lpwstr>
  </property>
  <property fmtid="{D5CDD505-2E9C-101B-9397-08002B2CF9AE}" pid="3" name="KSOProductBuildVer">
    <vt:lpwstr>1033-12.2.0.17562</vt:lpwstr>
  </property>
</Properties>
</file>