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0"/>
  </p:notesMasterIdLst>
  <p:sldIdLst>
    <p:sldId id="256" r:id="rId3"/>
    <p:sldId id="257" r:id="rId4"/>
    <p:sldId id="290" r:id="rId5"/>
    <p:sldId id="275" r:id="rId6"/>
    <p:sldId id="289" r:id="rId7"/>
    <p:sldId id="273" r:id="rId8"/>
    <p:sldId id="274" r:id="rId9"/>
    <p:sldId id="276" r:id="rId10"/>
    <p:sldId id="258" r:id="rId11"/>
    <p:sldId id="295" r:id="rId12"/>
    <p:sldId id="283" r:id="rId13"/>
    <p:sldId id="264" r:id="rId14"/>
    <p:sldId id="278" r:id="rId15"/>
    <p:sldId id="293" r:id="rId16"/>
    <p:sldId id="280" r:id="rId17"/>
    <p:sldId id="281" r:id="rId18"/>
    <p:sldId id="285" r:id="rId19"/>
    <p:sldId id="286" r:id="rId20"/>
    <p:sldId id="294" r:id="rId21"/>
    <p:sldId id="287" r:id="rId22"/>
    <p:sldId id="288" r:id="rId23"/>
    <p:sldId id="282" r:id="rId24"/>
    <p:sldId id="299" r:id="rId25"/>
    <p:sldId id="296" r:id="rId26"/>
    <p:sldId id="297" r:id="rId27"/>
    <p:sldId id="300" r:id="rId28"/>
    <p:sldId id="301" r:id="rId29"/>
  </p:sldIdLst>
  <p:sldSz cx="9144000" cy="6858000" type="screen4x3"/>
  <p:notesSz cx="6858000" cy="9144000"/>
  <p:defaultTextStyle>
    <a:defPPr>
      <a:defRPr lang="tr-T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1378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p>
            <a:pPr lvl="0"/>
            <a:r>
              <a:rPr lang="tr-TR" altLang="tr-TR" dirty="0"/>
              <a:t>Asıl metin stillerini düzenlemek için tıklatın</a:t>
            </a:r>
            <a:endParaRPr lang="tr-TR" altLang="tr-TR" dirty="0"/>
          </a:p>
          <a:p>
            <a:pPr lvl="1"/>
            <a:r>
              <a:rPr lang="tr-TR" altLang="tr-TR" dirty="0"/>
              <a:t>İkinci düzey</a:t>
            </a:r>
            <a:endParaRPr lang="tr-TR" altLang="tr-TR" dirty="0"/>
          </a:p>
          <a:p>
            <a:pPr lvl="2"/>
            <a:r>
              <a:rPr lang="tr-TR" altLang="tr-TR" dirty="0"/>
              <a:t>Üçüncü düzey</a:t>
            </a:r>
            <a:endParaRPr lang="tr-TR" altLang="tr-TR" dirty="0"/>
          </a:p>
          <a:p>
            <a:pPr lvl="3"/>
            <a:r>
              <a:rPr lang="tr-TR" altLang="tr-TR" dirty="0"/>
              <a:t>Dördüncü düzey</a:t>
            </a:r>
            <a:endParaRPr lang="tr-TR" altLang="tr-TR" dirty="0"/>
          </a:p>
          <a:p>
            <a:pPr lvl="4"/>
            <a:r>
              <a:rPr lang="tr-TR" altLang="tr-TR" dirty="0"/>
              <a:t>Beşinci düzey</a:t>
            </a:r>
            <a:endParaRPr lang="tr-TR" altLang="tr-TR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tr-TR" altLang="tr-TR" sz="1200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tr-TR" altLang="tr-TR" sz="12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/>
          <p:nvPr/>
        </p:nvSpPr>
        <p:spPr>
          <a:xfrm>
            <a:off x="7315200" y="1066800"/>
            <a:ext cx="0" cy="449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051" name="Group 8"/>
          <p:cNvGrpSpPr/>
          <p:nvPr/>
        </p:nvGrpSpPr>
        <p:grpSpPr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058" name="Oval 9"/>
            <p:cNvSpPr/>
            <p:nvPr/>
          </p:nvSpPr>
          <p:spPr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59" name="Oval 10"/>
            <p:cNvSpPr/>
            <p:nvPr/>
          </p:nvSpPr>
          <p:spPr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0" name="Oval 11"/>
            <p:cNvSpPr/>
            <p:nvPr/>
          </p:nvSpPr>
          <p:spPr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1" name="Oval 12"/>
            <p:cNvSpPr/>
            <p:nvPr/>
          </p:nvSpPr>
          <p:spPr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2" name="Oval 13"/>
            <p:cNvSpPr/>
            <p:nvPr/>
          </p:nvSpPr>
          <p:spPr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3" name="Oval 14"/>
            <p:cNvSpPr/>
            <p:nvPr/>
          </p:nvSpPr>
          <p:spPr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4" name="Oval 15"/>
            <p:cNvSpPr/>
            <p:nvPr/>
          </p:nvSpPr>
          <p:spPr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5" name="Oval 16"/>
            <p:cNvSpPr/>
            <p:nvPr/>
          </p:nvSpPr>
          <p:spPr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6" name="Oval 17"/>
            <p:cNvSpPr/>
            <p:nvPr/>
          </p:nvSpPr>
          <p:spPr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7" name="Oval 18"/>
            <p:cNvSpPr/>
            <p:nvPr/>
          </p:nvSpPr>
          <p:spPr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8" name="Oval 19"/>
            <p:cNvSpPr/>
            <p:nvPr/>
          </p:nvSpPr>
          <p:spPr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69" name="Oval 20"/>
            <p:cNvSpPr/>
            <p:nvPr/>
          </p:nvSpPr>
          <p:spPr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0" name="Oval 21"/>
            <p:cNvSpPr/>
            <p:nvPr/>
          </p:nvSpPr>
          <p:spPr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1" name="Oval 22"/>
            <p:cNvSpPr/>
            <p:nvPr/>
          </p:nvSpPr>
          <p:spPr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2" name="Oval 23"/>
            <p:cNvSpPr/>
            <p:nvPr/>
          </p:nvSpPr>
          <p:spPr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3" name="Oval 24"/>
            <p:cNvSpPr/>
            <p:nvPr/>
          </p:nvSpPr>
          <p:spPr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4" name="Oval 25"/>
            <p:cNvSpPr/>
            <p:nvPr/>
          </p:nvSpPr>
          <p:spPr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5" name="Oval 26"/>
            <p:cNvSpPr/>
            <p:nvPr/>
          </p:nvSpPr>
          <p:spPr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6" name="Oval 27"/>
            <p:cNvSpPr/>
            <p:nvPr/>
          </p:nvSpPr>
          <p:spPr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7" name="Oval 28"/>
            <p:cNvSpPr/>
            <p:nvPr/>
          </p:nvSpPr>
          <p:spPr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8" name="Oval 29"/>
            <p:cNvSpPr/>
            <p:nvPr/>
          </p:nvSpPr>
          <p:spPr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79" name="Oval 30"/>
            <p:cNvSpPr/>
            <p:nvPr/>
          </p:nvSpPr>
          <p:spPr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80" name="Oval 31"/>
            <p:cNvSpPr/>
            <p:nvPr/>
          </p:nvSpPr>
          <p:spPr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81" name="Oval 32"/>
            <p:cNvSpPr/>
            <p:nvPr/>
          </p:nvSpPr>
          <p:spPr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82" name="Oval 33"/>
            <p:cNvSpPr/>
            <p:nvPr/>
          </p:nvSpPr>
          <p:spPr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83" name="Oval 34"/>
            <p:cNvSpPr/>
            <p:nvPr/>
          </p:nvSpPr>
          <p:spPr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84" name="Oval 35"/>
            <p:cNvSpPr/>
            <p:nvPr/>
          </p:nvSpPr>
          <p:spPr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85" name="Oval 36"/>
            <p:cNvSpPr/>
            <p:nvPr/>
          </p:nvSpPr>
          <p:spPr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86" name="Oval 37"/>
            <p:cNvSpPr/>
            <p:nvPr/>
          </p:nvSpPr>
          <p:spPr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87" name="Oval 38"/>
            <p:cNvSpPr/>
            <p:nvPr/>
          </p:nvSpPr>
          <p:spPr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2088" name="Oval 39"/>
            <p:cNvSpPr/>
            <p:nvPr/>
          </p:nvSpPr>
          <p:spPr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2052" name="Line 40"/>
          <p:cNvSpPr/>
          <p:nvPr/>
        </p:nvSpPr>
        <p:spPr>
          <a:xfrm>
            <a:off x="304800" y="2819400"/>
            <a:ext cx="8229600" cy="0"/>
          </a:xfrm>
          <a:prstGeom prst="line">
            <a:avLst/>
          </a:prstGeom>
          <a:ln w="63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tr-TR" altLang="en-US" noProof="0"/>
              <a:t>Asıl başlık stili için tıklatın</a:t>
            </a:r>
            <a:endParaRPr lang="tr-TR" altLang="en-US" noProof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tr-TR" altLang="en-US" noProof="0"/>
              <a:t>Asıl alt başlık stilini düzenlemek için tıklatın</a:t>
            </a:r>
            <a:endParaRPr lang="tr-TR" altLang="en-US" noProof="0"/>
          </a:p>
        </p:txBody>
      </p:sp>
      <p:sp>
        <p:nvSpPr>
          <p:cNvPr id="74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5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p>
            <a:pPr algn="ctr" eaLnBrk="1" hangingPunct="1"/>
            <a:r>
              <a:rPr lang="tr-TR" altLang="en-US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6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tr-TR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tr-TR" alt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Line 2"/>
          <p:cNvSpPr/>
          <p:nvPr/>
        </p:nvSpPr>
        <p:spPr>
          <a:xfrm>
            <a:off x="7962900" y="152400"/>
            <a:ext cx="0" cy="1524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tr-TR" altLang="en-US" dirty="0"/>
              <a:t>Asıl başlık stili için tıklatın</a:t>
            </a:r>
            <a:endParaRPr lang="tr-TR" altLang="en-US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tr-TR" altLang="en-US" dirty="0"/>
              <a:t>Asıl metin stillerini düzenlemek için tıklatın</a:t>
            </a:r>
            <a:endParaRPr lang="tr-TR" altLang="en-US" dirty="0"/>
          </a:p>
          <a:p>
            <a:pPr lvl="1"/>
            <a:r>
              <a:rPr lang="tr-TR" altLang="en-US" dirty="0"/>
              <a:t>İkinci düzey</a:t>
            </a:r>
            <a:endParaRPr lang="tr-TR" altLang="en-US" dirty="0"/>
          </a:p>
          <a:p>
            <a:pPr lvl="2"/>
            <a:r>
              <a:rPr lang="tr-TR" altLang="en-US" dirty="0"/>
              <a:t>Üçüncü düzey</a:t>
            </a:r>
            <a:endParaRPr lang="tr-TR" altLang="en-US" dirty="0"/>
          </a:p>
          <a:p>
            <a:pPr lvl="3"/>
            <a:r>
              <a:rPr lang="tr-TR" altLang="en-US" dirty="0"/>
              <a:t>Dördüncü düzey</a:t>
            </a:r>
            <a:endParaRPr lang="tr-TR" altLang="en-US" dirty="0"/>
          </a:p>
          <a:p>
            <a:pPr lvl="4"/>
            <a:r>
              <a:rPr lang="tr-TR" altLang="en-US" dirty="0"/>
              <a:t>Beşinci düzey</a:t>
            </a:r>
            <a:endParaRPr lang="tr-TR" alt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pPr lvl="0" eaLnBrk="1" hangingPunct="1"/>
            <a:r>
              <a:rPr lang="tr-TR" altLang="en-US" dirty="0"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032" name="Group 8"/>
          <p:cNvGrpSpPr/>
          <p:nvPr/>
        </p:nvGrpSpPr>
        <p:grpSpPr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/>
            <p:nvPr/>
          </p:nvSpPr>
          <p:spPr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34" name="Oval 10"/>
            <p:cNvSpPr/>
            <p:nvPr/>
          </p:nvSpPr>
          <p:spPr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35" name="Oval 11"/>
            <p:cNvSpPr/>
            <p:nvPr/>
          </p:nvSpPr>
          <p:spPr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36" name="Oval 12"/>
            <p:cNvSpPr/>
            <p:nvPr/>
          </p:nvSpPr>
          <p:spPr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37" name="Oval 13"/>
            <p:cNvSpPr/>
            <p:nvPr/>
          </p:nvSpPr>
          <p:spPr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38" name="Oval 14"/>
            <p:cNvSpPr/>
            <p:nvPr/>
          </p:nvSpPr>
          <p:spPr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39" name="Oval 15"/>
            <p:cNvSpPr/>
            <p:nvPr/>
          </p:nvSpPr>
          <p:spPr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0" name="Oval 16"/>
            <p:cNvSpPr/>
            <p:nvPr/>
          </p:nvSpPr>
          <p:spPr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1" name="Oval 17"/>
            <p:cNvSpPr/>
            <p:nvPr/>
          </p:nvSpPr>
          <p:spPr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2" name="Oval 18"/>
            <p:cNvSpPr/>
            <p:nvPr/>
          </p:nvSpPr>
          <p:spPr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3" name="Oval 19"/>
            <p:cNvSpPr/>
            <p:nvPr/>
          </p:nvSpPr>
          <p:spPr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4" name="Oval 20"/>
            <p:cNvSpPr/>
            <p:nvPr/>
          </p:nvSpPr>
          <p:spPr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5" name="Oval 21"/>
            <p:cNvSpPr/>
            <p:nvPr/>
          </p:nvSpPr>
          <p:spPr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6" name="Oval 22"/>
            <p:cNvSpPr/>
            <p:nvPr/>
          </p:nvSpPr>
          <p:spPr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7" name="Oval 23"/>
            <p:cNvSpPr/>
            <p:nvPr/>
          </p:nvSpPr>
          <p:spPr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8" name="Oval 24"/>
            <p:cNvSpPr/>
            <p:nvPr/>
          </p:nvSpPr>
          <p:spPr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49" name="Oval 25"/>
            <p:cNvSpPr/>
            <p:nvPr/>
          </p:nvSpPr>
          <p:spPr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0" name="Oval 26"/>
            <p:cNvSpPr/>
            <p:nvPr/>
          </p:nvSpPr>
          <p:spPr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1" name="Oval 27"/>
            <p:cNvSpPr/>
            <p:nvPr/>
          </p:nvSpPr>
          <p:spPr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2" name="Oval 28"/>
            <p:cNvSpPr/>
            <p:nvPr/>
          </p:nvSpPr>
          <p:spPr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3" name="Oval 29"/>
            <p:cNvSpPr/>
            <p:nvPr/>
          </p:nvSpPr>
          <p:spPr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4" name="Oval 30"/>
            <p:cNvSpPr/>
            <p:nvPr/>
          </p:nvSpPr>
          <p:spPr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5" name="Oval 31"/>
            <p:cNvSpPr/>
            <p:nvPr/>
          </p:nvSpPr>
          <p:spPr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6" name="Oval 32"/>
            <p:cNvSpPr/>
            <p:nvPr/>
          </p:nvSpPr>
          <p:spPr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7" name="Oval 33"/>
            <p:cNvSpPr/>
            <p:nvPr/>
          </p:nvSpPr>
          <p:spPr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8" name="Oval 34"/>
            <p:cNvSpPr/>
            <p:nvPr/>
          </p:nvSpPr>
          <p:spPr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59" name="Oval 35"/>
            <p:cNvSpPr/>
            <p:nvPr/>
          </p:nvSpPr>
          <p:spPr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60" name="Oval 36"/>
            <p:cNvSpPr/>
            <p:nvPr/>
          </p:nvSpPr>
          <p:spPr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61" name="Oval 37"/>
            <p:cNvSpPr/>
            <p:nvPr/>
          </p:nvSpPr>
          <p:spPr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62" name="Oval 38"/>
            <p:cNvSpPr/>
            <p:nvPr/>
          </p:nvSpPr>
          <p:spPr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63" name="Oval 39"/>
            <p:cNvSpPr/>
            <p:nvPr/>
          </p:nvSpPr>
          <p:spPr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dirty="0">
                <a:latin typeface="Times New Roman" panose="02020603050405020304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98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400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430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930" indent="-31623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r>
              <a:rPr lang="tr-TR" altLang="tr-TR" sz="4400" kern="1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ÇOCUK GELİNLERİN EKONOMİK KADERİ: YOKSULLUK</a:t>
            </a:r>
            <a:endParaRPr lang="tr-TR" altLang="tr-TR" sz="4400" kern="1200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buSzPct val="70000"/>
            </a:pPr>
            <a:r>
              <a:rPr lang="tr-TR" altLang="tr-TR" kern="12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“ÇOCUK GELİN” AYIBINA HAYIR </a:t>
            </a:r>
            <a:endParaRPr lang="tr-TR" altLang="tr-TR" kern="12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r>
              <a:rPr lang="tr-TR" altLang="tr-TR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SEMPOZYUMU</a:t>
            </a:r>
            <a:endParaRPr lang="tr-TR" altLang="tr-TR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r>
              <a:rPr lang="tr-TR" altLang="tr-TR" sz="2400" kern="12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 MAYIS 2014</a:t>
            </a:r>
            <a:endParaRPr lang="tr-TR" altLang="tr-TR" sz="2400" kern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b" anchorCtr="0" compatLnSpc="1"/>
          <a:p>
            <a:pPr eaLnBrk="1" hangingPunct="1"/>
            <a:r>
              <a:rPr lang="tr-TR" altLang="tr-TR" sz="3200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YOKSULLUĞUN KADINLAŞMASI </a:t>
            </a:r>
            <a:r>
              <a:rPr lang="tr-TR" altLang="tr-TR" sz="2000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(Balkır ve Apaydın, 2011:13)</a:t>
            </a:r>
            <a:endParaRPr lang="tr-TR" altLang="tr-TR" sz="2000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Kadınların yaygın biçimde karşı karşıya olduğu: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 fırsatlarından yararlanamama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İstihdam dışı kalma/ işsizlik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İşgücüne katılmadan ev kadını olarak yaşama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gelirine sahip olamama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Tarımda ücretsiz aile işçisi olarak çalışma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Kentlerde enformel sektörlerde kayıt dışı ve/veya düşük ücretlerle çalışmanın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tr-TR" altLang="tr-TR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SONUCU</a:t>
            </a:r>
            <a:endParaRPr lang="tr-TR" altLang="tr-TR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tr-TR" altLang="tr-TR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Yoksulluğun kadınlaşması</a:t>
            </a:r>
            <a:endParaRPr lang="tr-TR" altLang="tr-TR" sz="32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TÜRKİYE’DE YOKSULLUĞUN PROFİLİ</a:t>
            </a:r>
            <a:endParaRPr lang="tr-TR" altLang="tr-T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0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412875"/>
            <a:ext cx="8229600" cy="47180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tr-TR" altLang="tr-TR" sz="2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TÜİK YOKSULLUK ARAŞTIRMASI (2009)</a:t>
            </a:r>
            <a:endParaRPr lang="tr-TR" altLang="tr-TR" sz="2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Yoksulluğun en yaygın olduğu kesimler:</a:t>
            </a:r>
            <a:endParaRPr lang="tr-TR" alt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Kırsal bölgeler (% 38,6)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 (%18,1)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aileler (%24,4)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ile çalışanlar (%26,86) ve 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Ücretsiz aile işçileri (%29,58)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 sektöründe çalışanlar (%33,01)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Okur-yazar olmayan veya bir okul bitiremeyenler (%29,84)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 eaLnBrk="1" hangingPunct="1">
              <a:buNone/>
            </a:pPr>
            <a:r>
              <a:rPr lang="tr-TR" altLang="tr-TR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 BU ÖZELLİKLERİ BÜNYESİNDE TOPLAYAN</a:t>
            </a:r>
            <a:endParaRPr lang="tr-TR" altLang="tr-TR" sz="2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 eaLnBrk="1" hangingPunct="1">
              <a:buNone/>
            </a:pPr>
            <a:r>
              <a:rPr lang="tr-TR" alt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 GELİNLER</a:t>
            </a:r>
            <a:endParaRPr lang="tr-TR" altLang="tr-TR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2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57200" y="122238"/>
            <a:ext cx="7543800" cy="963613"/>
          </a:xfrm>
        </p:spPr>
        <p:txBody>
          <a:bodyPr vert="horz" wrap="square" lIns="91440" tIns="45720" rIns="91440" bIns="45720" numCol="1" anchor="ctr" anchorCtr="0" compatLnSpc="1"/>
          <a:p>
            <a:pPr eaLnBrk="1" hangingPunct="1"/>
            <a:br>
              <a:rPr lang="tr-TR" altLang="tr-TR" sz="3500" dirty="0">
                <a:effectLst>
                  <a:outerShdw blurRad="38100" dist="38100" dir="2700000">
                    <a:srgbClr val="C0C0C0"/>
                  </a:outerShdw>
                </a:effectLst>
              </a:rPr>
            </a:br>
            <a:r>
              <a:rPr lang="tr-TR" altLang="tr-TR" sz="3200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YOKSULLUĞUN DİĞER BİR SONUCU: SOSYAL DIŞLANMA</a:t>
            </a:r>
            <a:endParaRPr lang="tr-TR" altLang="tr-TR" sz="2000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8325"/>
          </a:xfrm>
        </p:spPr>
        <p:txBody>
          <a:bodyPr vert="horz" wrap="square" lIns="91440" tIns="45720" rIns="91440" bIns="45720" numCol="1" anchor="t" anchorCtr="0" compatLnSpc="1"/>
          <a:p>
            <a:pPr marL="365125" indent="-282575" eaLnBrk="1" hangingPunct="1">
              <a:lnSpc>
                <a:spcPct val="80000"/>
              </a:lnSpc>
              <a:buNone/>
            </a:pP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dışlanma </a:t>
            </a:r>
            <a:r>
              <a:rPr lang="tr-TR" altLang="tr-TR" sz="2400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(Albayrak, 2011)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İşsizlik,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 ve malvarlığı yetersizliği gibi ekonomik nedenler;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eğitimsizlik, yaş ve cinsiyet gibi bireysel nedenler;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güvence eksikliği ve toplumsal destek yoksunluğu gibi sosyal ve kurumsal nedenler ve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politik haklardan yararlanamamak ve politik karar alma mekanizmalarına katılamamak  gibi nedenlerle,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5" indent="-282575" eaLnBrk="1" hangingPunct="1">
              <a:lnSpc>
                <a:spcPct val="80000"/>
              </a:lnSpc>
              <a:buNone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altLang="tr-T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bireyin siyasi, ekonomik ve sosyal haklarını kullanamaz duruma gelmesi, toplum ile bağlarını yitirmesi, ve toplum dışına itilmesidir. </a:t>
            </a:r>
            <a:endParaRPr lang="tr-TR" altLang="tr-TR" sz="28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KADINLARIN EĞİTİM DURUMU</a:t>
            </a:r>
            <a:endParaRPr lang="tr-TR" altLang="tr-T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388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557338"/>
            <a:ext cx="8229600" cy="457358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KSGM 2010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raporu verilerine göre:</a:t>
            </a:r>
            <a:endParaRPr lang="tr-TR" altLang="tr-T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okumaz-yazmazlık oranı:</a:t>
            </a:r>
            <a:endParaRPr lang="tr-TR" altLang="tr-TR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1997’de %23,1 (erkeklerde %6,1)</a:t>
            </a:r>
            <a:endParaRPr lang="tr-TR" alt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2006’da % 19,6 (erkeklerde %4) </a:t>
            </a:r>
            <a:endParaRPr lang="tr-TR" altLang="tr-TR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buNone/>
            </a:pP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Adrese Dayalı Nüfus Kayıt Sistemi (ADNKS) 2011 yılı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sonuçlarına göre:  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3.171.270 kişi okuma-yazma bilmeyen vatandaşın  </a:t>
            </a:r>
            <a:r>
              <a:rPr lang="tr-TR" altLang="tr-TR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2.617.566’sı kadın</a:t>
            </a:r>
            <a:endParaRPr lang="tr-TR" altLang="tr-TR" sz="2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Okuma-yazma bilmeyen her </a:t>
            </a:r>
            <a:r>
              <a:rPr lang="tr-TR" altLang="tr-TR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kişiden 8’i kadın</a:t>
            </a:r>
            <a:endParaRPr lang="tr-TR" altLang="tr-TR" sz="2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6-24 yaş grubunda okuma yazma bilmeyen </a:t>
            </a:r>
            <a:r>
              <a:rPr lang="tr-TR" altLang="tr-TR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bin kadın</a:t>
            </a: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yaş ve yukarı nüfus içinde </a:t>
            </a:r>
            <a:r>
              <a:rPr lang="tr-TR" altLang="tr-TR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kadın okumaz-yazmazlık oranı % 8</a:t>
            </a: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erkek okumaz-yazmazlık oranı ise </a:t>
            </a:r>
            <a:r>
              <a:rPr lang="tr-TR" altLang="tr-TR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1,7’dir</a:t>
            </a: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altLang="tr-T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/>
          </p:cNvSpPr>
          <p:nvPr>
            <p:ph type="title" hasCustomPrompt="1"/>
          </p:nvPr>
        </p:nvSpPr>
        <p:spPr>
          <a:xfrm>
            <a:off x="457200" y="122238"/>
            <a:ext cx="7543800" cy="1074737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KADINLARIN EĞİTİM DURUMU</a:t>
            </a:r>
            <a:endParaRPr lang="tr-TR" altLang="tr-T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2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412875"/>
            <a:ext cx="8229600" cy="47180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</a:pP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2011/2012 öğretim yılında ilköğretim kademesinde net okullaşma oranı</a:t>
            </a:r>
            <a:endParaRPr lang="tr-TR" altLang="tr-T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erkek çocukları için </a:t>
            </a:r>
            <a:r>
              <a:rPr lang="tr-TR" altLang="tr-TR" sz="1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98,77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 </a:t>
            </a: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çocukları için % </a:t>
            </a:r>
            <a:r>
              <a:rPr lang="tr-TR" altLang="tr-TR" sz="1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98,56</a:t>
            </a:r>
            <a:endParaRPr lang="tr-TR" altLang="tr-T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2011-2012 öğretim yılında ortaöğretim kademesinde net okullaşma oranı</a:t>
            </a: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Erkek çocukları için </a:t>
            </a:r>
            <a:r>
              <a:rPr lang="tr-TR" altLang="tr-TR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68,53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 çocukları için % </a:t>
            </a:r>
            <a:r>
              <a:rPr lang="tr-TR" altLang="tr-TR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66,14</a:t>
            </a:r>
            <a:endParaRPr lang="tr-TR" altLang="tr-TR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tr-TR" altLang="tr-TR" sz="1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-201</a:t>
            </a:r>
            <a:r>
              <a:rPr lang="tr-TR" altLang="tr-TR" sz="1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öğretim yılında yükseköğretim kademesinde net okullaşma oranı</a:t>
            </a:r>
            <a:r>
              <a:rPr lang="tr-TR" alt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33,06’ya yükselmiştir</a:t>
            </a: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 açısından bu oran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2010/11 öğretim yılında % 32,65’e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2011/12 yılında üniversitede eğitimini sürdüren 4.315.836 öğrencinin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45’i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(1.973.303) kadınlar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Lisansüstü düzeyde yüksek lisans ve doktora programlarına devam eden öğrencilerin ise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43,4’ünü kadınlar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oluşturmaktadır.  </a:t>
            </a:r>
            <a:endParaRPr lang="tr-TR" altLang="tr-TR" sz="21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GÜNCEL BİR ARAŞTIRMANIN SONUÇLARI</a:t>
            </a: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6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484313"/>
            <a:ext cx="8229600" cy="4646612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Gezici Araştırma Şirketi’nin 1-6 Nisan 2014 tarihleri arasında 38 il ve 179 ilçede 9-18 yaş arası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1932 erkek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1932 kız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çocukla yürüttükleri araştırmanın sonuçları: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9-18 yaş arası kız çocukların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%37,7’si okula gitmiyor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(erkeklerin % 22,6’sı)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Batı’dan doğuya gidildikçe ortaöğretime devam oranı hızla düşüyor (Doğu’da %50,9)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 Anadolu’da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ortaöğretime devam etmeyen kız çocuk oranı 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%74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Güney Doğu Anadolu’da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82,7</a:t>
            </a:r>
            <a:endParaRPr lang="tr-TR" alt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GÜNCEL BİR ARAŞTIRMANIN SONUÇLARI</a:t>
            </a: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0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sz="2600" dirty="0">
                <a:solidFill>
                  <a:srgbClr val="FF0000"/>
                </a:solidFill>
              </a:rPr>
              <a:t>9-18 yaş arası çocukların</a:t>
            </a:r>
            <a:endParaRPr lang="tr-TR" altLang="tr-TR" sz="2600" dirty="0">
              <a:solidFill>
                <a:srgbClr val="FF0000"/>
              </a:solidFill>
            </a:endParaRPr>
          </a:p>
          <a:p>
            <a:pPr lvl="1" eaLnBrk="1" hangingPunct="1"/>
            <a:r>
              <a:rPr lang="tr-TR" altLang="tr-TR" sz="2200" dirty="0"/>
              <a:t>%27,8’i evli</a:t>
            </a:r>
            <a:endParaRPr lang="tr-TR" altLang="tr-TR" sz="2200" dirty="0"/>
          </a:p>
          <a:p>
            <a:pPr lvl="1" eaLnBrk="1" hangingPunct="1"/>
            <a:r>
              <a:rPr lang="tr-TR" altLang="tr-TR" sz="2200" dirty="0"/>
              <a:t>Batıdan Doğuya gidildikçe evlilik oranı artıyor</a:t>
            </a:r>
            <a:endParaRPr lang="tr-TR" altLang="tr-TR" sz="2200" dirty="0"/>
          </a:p>
          <a:p>
            <a:pPr lvl="1" eaLnBrk="1" hangingPunct="1"/>
            <a:r>
              <a:rPr lang="tr-TR" altLang="tr-TR" sz="2200" dirty="0"/>
              <a:t>Evli kız çocuk oranı erkeklerden oldukça yüksek</a:t>
            </a:r>
            <a:endParaRPr lang="tr-TR" altLang="tr-TR" sz="2200" dirty="0"/>
          </a:p>
          <a:p>
            <a:pPr lvl="1" eaLnBrk="1" hangingPunct="1"/>
            <a:r>
              <a:rPr lang="tr-TR" altLang="tr-TR" sz="2200" dirty="0">
                <a:solidFill>
                  <a:srgbClr val="FF0000"/>
                </a:solidFill>
              </a:rPr>
              <a:t>Doğu Anadolu’da</a:t>
            </a:r>
            <a:r>
              <a:rPr lang="tr-TR" altLang="tr-TR" sz="2200" dirty="0"/>
              <a:t> evli kız çocuğu oranı </a:t>
            </a:r>
            <a:r>
              <a:rPr lang="tr-TR" altLang="tr-TR" sz="2200" dirty="0">
                <a:solidFill>
                  <a:srgbClr val="FF0000"/>
                </a:solidFill>
              </a:rPr>
              <a:t>%64,7</a:t>
            </a:r>
            <a:endParaRPr lang="tr-TR" altLang="tr-TR" sz="2200" dirty="0">
              <a:solidFill>
                <a:srgbClr val="FF0000"/>
              </a:solidFill>
            </a:endParaRPr>
          </a:p>
          <a:p>
            <a:pPr lvl="1" eaLnBrk="1" hangingPunct="1"/>
            <a:r>
              <a:rPr lang="tr-TR" altLang="tr-TR" sz="2200" dirty="0">
                <a:solidFill>
                  <a:srgbClr val="FF0000"/>
                </a:solidFill>
              </a:rPr>
              <a:t>Güney Doğu Anadolu’da</a:t>
            </a:r>
            <a:r>
              <a:rPr lang="tr-TR" altLang="tr-TR" sz="2200" dirty="0"/>
              <a:t> </a:t>
            </a:r>
            <a:r>
              <a:rPr lang="tr-TR" altLang="tr-TR" sz="2200" dirty="0">
                <a:solidFill>
                  <a:srgbClr val="FF0000"/>
                </a:solidFill>
              </a:rPr>
              <a:t>%72,6</a:t>
            </a:r>
            <a:endParaRPr lang="tr-TR" altLang="tr-TR" sz="2200" dirty="0">
              <a:solidFill>
                <a:srgbClr val="FF0000"/>
              </a:solidFill>
            </a:endParaRPr>
          </a:p>
          <a:p>
            <a:pPr lvl="1" eaLnBrk="1" hangingPunct="1"/>
            <a:r>
              <a:rPr lang="tr-TR" altLang="tr-TR" sz="2200" dirty="0"/>
              <a:t>Evli kız çocuklarının </a:t>
            </a:r>
            <a:r>
              <a:rPr lang="tr-TR" altLang="tr-TR" sz="2200" b="1" dirty="0">
                <a:solidFill>
                  <a:srgbClr val="FF0000"/>
                </a:solidFill>
              </a:rPr>
              <a:t>%85,2’si “okumaya devam etmeyi isterdim”</a:t>
            </a:r>
            <a:r>
              <a:rPr lang="tr-TR" altLang="tr-TR" sz="2200" dirty="0"/>
              <a:t> diyor.</a:t>
            </a:r>
            <a:endParaRPr lang="tr-TR" altLang="tr-TR" sz="2200" dirty="0"/>
          </a:p>
          <a:p>
            <a:pPr lvl="1" eaLnBrk="1" hangingPunct="1"/>
            <a:r>
              <a:rPr lang="tr-TR" altLang="tr-TR" sz="2200" dirty="0"/>
              <a:t>Çocuk evliliklerinin hızla arttığı, </a:t>
            </a:r>
            <a:r>
              <a:rPr lang="tr-TR" altLang="tr-TR" sz="2200" dirty="0">
                <a:solidFill>
                  <a:srgbClr val="FF0000"/>
                </a:solidFill>
              </a:rPr>
              <a:t>yoksul ailelerin ekonomik sıkıntılar nedeniyle çocuklarını erken evlendirdikleri</a:t>
            </a:r>
            <a:r>
              <a:rPr lang="tr-TR" altLang="tr-TR" sz="2200" dirty="0"/>
              <a:t> tespit edilmiştir.</a:t>
            </a:r>
            <a:endParaRPr lang="tr-TR" altLang="tr-TR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GÜNCEL BİR ARAŞTIRMANIN SONUÇLARI</a:t>
            </a:r>
            <a:endParaRPr lang="tr-TR" altLang="tr-T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484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>
                <a:solidFill>
                  <a:srgbClr val="FF0000"/>
                </a:solidFill>
              </a:rPr>
              <a:t>9-18 yaş arası çocukların</a:t>
            </a:r>
            <a:endParaRPr lang="tr-TR" altLang="tr-TR" dirty="0">
              <a:solidFill>
                <a:srgbClr val="FF0000"/>
              </a:solidFill>
            </a:endParaRPr>
          </a:p>
          <a:p>
            <a:pPr lvl="1" eaLnBrk="1" hangingPunct="1"/>
            <a:r>
              <a:rPr lang="tr-TR" altLang="tr-TR" dirty="0"/>
              <a:t>%27,8’i evli olan çocukların </a:t>
            </a:r>
            <a:r>
              <a:rPr lang="tr-TR" altLang="tr-TR" dirty="0">
                <a:solidFill>
                  <a:srgbClr val="FF0000"/>
                </a:solidFill>
              </a:rPr>
              <a:t>%76,9’unun çocuğu var</a:t>
            </a:r>
            <a:endParaRPr lang="tr-TR" altLang="tr-TR" dirty="0">
              <a:solidFill>
                <a:srgbClr val="FF0000"/>
              </a:solidFill>
            </a:endParaRPr>
          </a:p>
          <a:p>
            <a:pPr lvl="1" eaLnBrk="1" hangingPunct="1"/>
            <a:r>
              <a:rPr lang="tr-TR" altLang="tr-TR" i="1" dirty="0">
                <a:solidFill>
                  <a:srgbClr val="FF0000"/>
                </a:solidFill>
              </a:rPr>
              <a:t>Eğitim düştükçe evli çocuk oranı artıyor</a:t>
            </a:r>
            <a:endParaRPr lang="tr-TR" altLang="tr-TR" i="1" dirty="0">
              <a:solidFill>
                <a:srgbClr val="FF0000"/>
              </a:solidFill>
            </a:endParaRPr>
          </a:p>
          <a:p>
            <a:pPr lvl="1" eaLnBrk="1" hangingPunct="1"/>
            <a:r>
              <a:rPr lang="tr-TR" altLang="tr-TR" dirty="0"/>
              <a:t>Büyükşehirden </a:t>
            </a:r>
            <a:r>
              <a:rPr lang="tr-TR" altLang="tr-TR" dirty="0">
                <a:solidFill>
                  <a:srgbClr val="FF0000"/>
                </a:solidFill>
              </a:rPr>
              <a:t>kırsala gidildikçe evli çocuk oranı artıyor</a:t>
            </a:r>
            <a:endParaRPr lang="tr-TR" altLang="tr-TR" dirty="0">
              <a:solidFill>
                <a:srgbClr val="FF0000"/>
              </a:solidFill>
            </a:endParaRPr>
          </a:p>
          <a:p>
            <a:pPr lvl="1" eaLnBrk="1" hangingPunct="1"/>
            <a:r>
              <a:rPr lang="tr-TR" altLang="tr-TR" dirty="0"/>
              <a:t>Evli çocukların </a:t>
            </a:r>
            <a:r>
              <a:rPr lang="tr-TR" altLang="tr-TR" dirty="0">
                <a:solidFill>
                  <a:srgbClr val="FF0000"/>
                </a:solidFill>
              </a:rPr>
              <a:t>%65,7’si ailesinin kararı ile</a:t>
            </a:r>
            <a:r>
              <a:rPr lang="tr-TR" altLang="tr-TR" dirty="0"/>
              <a:t> evlenmiş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Evli çocukların </a:t>
            </a:r>
            <a:r>
              <a:rPr lang="tr-TR" altLang="tr-TR" dirty="0">
                <a:solidFill>
                  <a:srgbClr val="FF0000"/>
                </a:solidFill>
              </a:rPr>
              <a:t>%10.2’si zorla evlendirilmiş</a:t>
            </a:r>
            <a:endParaRPr lang="tr-TR" alt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KADINLARIN İŞGÜCÜNE KATILIM DURUMU</a:t>
            </a:r>
            <a:endParaRPr lang="tr-TR" altLang="tr-T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457200" y="1719263"/>
            <a:ext cx="8229600" cy="4411663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None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TÜİK, 2011 Hanehalkı İşgücü Anketi Sonuçları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Kadınların işgücüne katılım oranı %28.8</a:t>
            </a: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Erkeklerin işgücüne katılım oranı %71,7</a:t>
            </a: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Kadınların işsizlik oranı %11.3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Erkeklerin işsizlik oranı %9.8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Kayıtsız çalışma oranı erkeklerde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35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 milyon 679 bin) kadınlarda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 55,9’dur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 milyon 501 bin). </a:t>
            </a:r>
            <a:endParaRPr lang="tr-TR" alt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yapılan işsizlik ve yoksulluk ilişkisine dair araştırma bulguları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işsizliğin yoksullukla özdeşleştiğini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göstermektedir </a:t>
            </a:r>
            <a:r>
              <a:rPr lang="tr-TR" altLang="tr-TR" sz="2400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(Mütevellioğlu ve Yirmibeşoğlu, 2011)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KADINLARIN İŞGÜCÜNE KATILIM DURUMU</a:t>
            </a:r>
            <a:endParaRPr lang="tr-TR" altLang="tr-T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2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412875"/>
            <a:ext cx="8229600" cy="471805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/>
              <a:t>Türkiye’de kadınların </a:t>
            </a:r>
            <a:r>
              <a:rPr lang="tr-TR" altLang="tr-TR" dirty="0">
                <a:solidFill>
                  <a:srgbClr val="FF0000"/>
                </a:solidFill>
              </a:rPr>
              <a:t>işgücüne katılım oranlarındaki düşüklüğün nedenleri</a:t>
            </a:r>
            <a:r>
              <a:rPr lang="tr-TR" altLang="tr-TR" dirty="0"/>
              <a:t>: </a:t>
            </a:r>
            <a:r>
              <a:rPr lang="tr-TR" altLang="tr-TR" sz="2000" dirty="0"/>
              <a:t>(Küçükkalay, 1998:40)</a:t>
            </a:r>
            <a:endParaRPr lang="tr-TR" altLang="tr-TR" sz="2000" dirty="0"/>
          </a:p>
          <a:p>
            <a:pPr lvl="1" eaLnBrk="1" hangingPunct="1"/>
            <a:r>
              <a:rPr lang="tr-TR" altLang="tr-TR" dirty="0"/>
              <a:t>Küçük çocukların bakımı, 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Kadının eğitim düzeyinin düşüklüğü, 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Piyasa koşullarının elverişli olmayışı, 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Kısmi çalışma olanaklarının sağlanamayışı, 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Çalışmayla ilgili yasal mevzuattaki eksiklikler 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Kadının çalışması ile ilgili gelenek ve görenekler</a:t>
            </a:r>
            <a:endParaRPr lang="tr-TR" altLang="tr-TR" dirty="0"/>
          </a:p>
          <a:p>
            <a:pPr lvl="1" eaLnBrk="1" hangingPunct="1"/>
            <a:endParaRPr lang="tr-TR" alt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YANIT ARAYACAĞIM SORULAR</a:t>
            </a: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4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 nüfusumuzda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 gelin oranı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nedir?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gelinin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rolü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nedir?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gelin ekonomik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gelirden nasıl bir pay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alıyor?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gelinin payına düşen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refah mı, yoksulluk mu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yoksulluksa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bunun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sebepleri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nedir?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Çocuklarımızı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acı kaderden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nasıl koruyalım?</a:t>
            </a:r>
            <a:endParaRPr lang="tr-TR" alt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/>
              <a:t>SONUÇ: ÜLKEMİZİN TABLOSU</a:t>
            </a:r>
            <a:endParaRPr lang="tr-TR" altLang="tr-TR" dirty="0"/>
          </a:p>
        </p:txBody>
      </p:sp>
      <p:sp>
        <p:nvSpPr>
          <p:cNvPr id="23556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557338"/>
            <a:ext cx="8229600" cy="457358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ÇOCUK GELİN:</a:t>
            </a:r>
            <a:r>
              <a:rPr lang="tr-TR" altLang="tr-TR" sz="2600" dirty="0"/>
              <a:t> Her üç kadından biri çocuk yaşta evlenmiş </a:t>
            </a:r>
            <a:endParaRPr lang="tr-TR" altLang="tr-TR" sz="2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İŞSİZLİK:</a:t>
            </a:r>
            <a:r>
              <a:rPr lang="tr-TR" altLang="tr-TR" sz="2600" dirty="0"/>
              <a:t> Çalışma çağındaki dört kadından üçü istihdam dışı</a:t>
            </a:r>
            <a:endParaRPr lang="tr-TR" altLang="tr-TR" sz="2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GÜVENCESİZLİK:</a:t>
            </a:r>
            <a:r>
              <a:rPr lang="tr-TR" altLang="tr-TR" sz="2600" dirty="0"/>
              <a:t>  Çalışan iki kadından biri kayıt dışı, herhangi bir güvenceden yoksun</a:t>
            </a:r>
            <a:endParaRPr lang="tr-TR" altLang="tr-TR" sz="2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EĞİTİMSİZLİK:</a:t>
            </a:r>
            <a:r>
              <a:rPr lang="tr-TR" altLang="tr-TR" sz="2600" dirty="0"/>
              <a:t> Okuma yazma bilmeyen nüfusun onda sekizi kadın, üç kız çocuğundan biri ortaöğretime devam etmiyor,</a:t>
            </a:r>
            <a:endParaRPr lang="tr-TR" altLang="tr-TR" sz="2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YOKSULLUK:</a:t>
            </a:r>
            <a:r>
              <a:rPr lang="tr-TR" altLang="tr-TR" sz="2600" dirty="0"/>
              <a:t> Üç yoksuldan ikisi kadın </a:t>
            </a:r>
            <a:endParaRPr lang="tr-TR" altLang="tr-TR" sz="2600" dirty="0"/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SONUÇ: YOKSULLUK, EKONOMİK BAĞIMLILIK, SOSYAL DIŞLANMA</a:t>
            </a:r>
            <a:r>
              <a:rPr lang="tr-TR" altLang="tr-TR" sz="2600" dirty="0"/>
              <a:t> </a:t>
            </a:r>
            <a:endParaRPr lang="tr-TR" altLang="tr-TR" sz="2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4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r>
              <a:rPr lang="tr-TR" altLang="tr-TR" kern="1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Çocuklarımızı bu acı kaderden koruyalım</a:t>
            </a:r>
            <a:endParaRPr lang="tr-TR" altLang="tr-TR" kern="1200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24579" name="Rectangle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buSzPct val="70000"/>
            </a:pPr>
            <a:endParaRPr lang="tr-TR" altLang="tr-TR" sz="44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r>
              <a:rPr lang="tr-TR" altLang="tr-TR" sz="4400" kern="12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NASIL?</a:t>
            </a:r>
            <a:r>
              <a:rPr lang="tr-TR" altLang="tr-TR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endParaRPr lang="tr-TR" altLang="tr-TR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/>
              <a:t>Zihniyet değişikliği yapalım</a:t>
            </a:r>
            <a:endParaRPr lang="tr-TR" altLang="tr-TR" dirty="0"/>
          </a:p>
        </p:txBody>
      </p:sp>
      <p:sp>
        <p:nvSpPr>
          <p:cNvPr id="25604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/>
              <a:t>Çocuklarımızı 18 yaşından önce evlendirmenin </a:t>
            </a:r>
            <a:r>
              <a:rPr lang="tr-TR" altLang="tr-TR" dirty="0">
                <a:solidFill>
                  <a:srgbClr val="FF0000"/>
                </a:solidFill>
              </a:rPr>
              <a:t>suç olmanın yanısıra:</a:t>
            </a:r>
            <a:r>
              <a:rPr lang="tr-TR" altLang="tr-TR" dirty="0"/>
              <a:t> 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Çocuğun geleceğine en büyük ihanet olacağını,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Onu eğitimsizliğe, işsizliğe, yoksulluğa ve mutsuzluğa mahkum etmiş olacağımızı,</a:t>
            </a:r>
            <a:endParaRPr lang="tr-TR" altLang="tr-TR" dirty="0"/>
          </a:p>
          <a:p>
            <a:pPr lvl="1" eaLnBrk="1" hangingPunct="1">
              <a:buNone/>
            </a:pPr>
            <a:r>
              <a:rPr lang="tr-TR" altLang="tr-TR" dirty="0"/>
              <a:t>  kabul edelim ve bu konudaki görüş ve düşüncemizi,</a:t>
            </a:r>
            <a:endParaRPr lang="tr-TR" altLang="tr-TR" dirty="0"/>
          </a:p>
          <a:p>
            <a:pPr lvl="1" algn="ctr" eaLnBrk="1" hangingPunct="1">
              <a:buNone/>
            </a:pPr>
            <a:r>
              <a:rPr lang="tr-TR" altLang="tr-TR" dirty="0"/>
              <a:t>	</a:t>
            </a:r>
            <a:r>
              <a:rPr lang="tr-TR" altLang="tr-TR" b="1" dirty="0">
                <a:solidFill>
                  <a:srgbClr val="FF0000"/>
                </a:solidFill>
              </a:rPr>
              <a:t>ZİHNİYETİMİZİ DEĞİŞTİRELİM</a:t>
            </a:r>
            <a:r>
              <a:rPr lang="tr-TR" altLang="tr-TR" dirty="0"/>
              <a:t> </a:t>
            </a:r>
            <a:endParaRPr lang="tr-TR" alt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/>
              <a:t>Çevremizin evlendirme baskılarına direnelim</a:t>
            </a:r>
            <a:endParaRPr lang="tr-TR" altLang="tr-TR" dirty="0"/>
          </a:p>
        </p:txBody>
      </p:sp>
      <p:sp>
        <p:nvSpPr>
          <p:cNvPr id="26628" name="Rectangle 3"/>
          <p:cNvSpPr>
            <a:spLocks noGrp="1"/>
          </p:cNvSpPr>
          <p:nvPr>
            <p:ph idx="1" hasCustomPrompt="1"/>
          </p:nvPr>
        </p:nvSpPr>
        <p:spPr>
          <a:xfrm>
            <a:off x="457200" y="2060575"/>
            <a:ext cx="8229600" cy="407035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/>
              <a:t>Çevreden gelebilecek baskılara karşı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Bilinçlenelim, bilimin söylediklerini öğrenelim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Çocuğun hayatının nasıl olumsuz etkilenebileceğini çevremize anlatarak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Gerekirse yetkili kuruluşlara şikayette bulunarak</a:t>
            </a:r>
            <a:endParaRPr lang="tr-TR" altLang="tr-TR" dirty="0"/>
          </a:p>
          <a:p>
            <a:pPr lvl="1" algn="ctr" eaLnBrk="1" hangingPunct="1">
              <a:buNone/>
            </a:pPr>
            <a:r>
              <a:rPr lang="tr-TR" altLang="tr-TR" dirty="0"/>
              <a:t>	</a:t>
            </a:r>
            <a:endParaRPr lang="tr-TR" altLang="tr-TR" dirty="0"/>
          </a:p>
          <a:p>
            <a:pPr lvl="1" algn="ctr" eaLnBrk="1" hangingPunct="1"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BASKILARA</a:t>
            </a:r>
            <a:r>
              <a:rPr lang="tr-TR" altLang="tr-TR" b="1" dirty="0"/>
              <a:t> </a:t>
            </a:r>
            <a:r>
              <a:rPr lang="tr-TR" altLang="tr-TR" b="1" dirty="0">
                <a:solidFill>
                  <a:srgbClr val="FF0000"/>
                </a:solidFill>
              </a:rPr>
              <a:t>DİRENELİM</a:t>
            </a:r>
            <a:endParaRPr lang="tr-TR" alt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/>
          </p:cNvSpPr>
          <p:nvPr>
            <p:ph type="title" hasCustomPrompt="1"/>
          </p:nvPr>
        </p:nvSpPr>
        <p:spPr>
          <a:xfrm>
            <a:off x="457200" y="122238"/>
            <a:ext cx="7543800" cy="1362075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sz="3600" dirty="0"/>
              <a:t>Eğitimini tamamlamasını ve meslek kazanmasını sağlayalım</a:t>
            </a:r>
            <a:r>
              <a:rPr lang="tr-TR" altLang="tr-TR" dirty="0"/>
              <a:t> </a:t>
            </a:r>
            <a:endParaRPr lang="tr-TR" altLang="tr-TR" dirty="0"/>
          </a:p>
        </p:txBody>
      </p:sp>
      <p:sp>
        <p:nvSpPr>
          <p:cNvPr id="27652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844675"/>
            <a:ext cx="8229600" cy="42862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tr-TR" altLang="tr-TR" dirty="0">
                <a:solidFill>
                  <a:srgbClr val="FF0000"/>
                </a:solidFill>
              </a:rPr>
              <a:t>	Önceliğimiz</a:t>
            </a:r>
            <a:r>
              <a:rPr lang="tr-TR" altLang="tr-TR" dirty="0"/>
              <a:t> çocuğumuzun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Bir birey olarak gelişmesi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12 yıllık temel eğitimini tamamlaması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Yetenekleri doğrultusunda eğitimini sürdürmesi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Bir meslek kazanması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Toplumsal yaşamda bir yer edinmesi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Yoksulluktan kurtulması olsun,</a:t>
            </a:r>
            <a:endParaRPr lang="tr-TR" altLang="tr-TR" dirty="0"/>
          </a:p>
          <a:p>
            <a:pPr lvl="2" algn="ctr" eaLnBrk="1" hangingPunct="1"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GELECEĞİ KURTULSUN </a:t>
            </a:r>
            <a:endParaRPr lang="tr-TR" alt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/>
              <a:t>Çocuğumuzun kendi eşini seçmesine izin verelim</a:t>
            </a:r>
            <a:endParaRPr lang="tr-TR" altLang="tr-TR" dirty="0"/>
          </a:p>
        </p:txBody>
      </p:sp>
      <p:sp>
        <p:nvSpPr>
          <p:cNvPr id="28676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/>
              <a:t>18 yaşına kadar temel eğitimini sürdüren ve bireysel gelişimini tamamlayan çocuklar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Anlaşabilecekleri eşlerini kendileri seçebilir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Daha mutlu evlilikler yapabilir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Daha sağlıklı çocuklar yetiştirebilir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Daha sağlıklı ve mutlu bireyler olabilirler</a:t>
            </a:r>
            <a:endParaRPr lang="tr-TR" altLang="tr-TR" dirty="0"/>
          </a:p>
          <a:p>
            <a:pPr lvl="1" eaLnBrk="1" hangingPunct="1">
              <a:buNone/>
            </a:pPr>
            <a:r>
              <a:rPr lang="tr-TR" altLang="tr-TR" dirty="0"/>
              <a:t>	</a:t>
            </a:r>
            <a:r>
              <a:rPr lang="tr-TR" altLang="tr-TR" dirty="0">
                <a:solidFill>
                  <a:srgbClr val="FF0000"/>
                </a:solidFill>
              </a:rPr>
              <a:t>KENDİ EŞLERİNİ SEÇMELERİNE İZİN VERELİM</a:t>
            </a:r>
            <a:endParaRPr lang="tr-TR" alt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4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r>
              <a:rPr lang="tr-TR" altLang="tr-TR" sz="4400" kern="1200" dirty="0">
                <a:latin typeface="+mj-lt"/>
                <a:ea typeface="+mj-ea"/>
                <a:cs typeface="+mj-cs"/>
              </a:rPr>
              <a:t>KIZ ÇOCUKLARIMIZIN KADERİ BİZİM ELİMİZDE! </a:t>
            </a:r>
            <a:endParaRPr lang="tr-TR" altLang="tr-TR" sz="44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29699" name="Rectangle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SzPct val="70000"/>
            </a:pPr>
            <a:r>
              <a:rPr lang="tr-TR" altLang="tr-TR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LÜTFEN ONLARIN HAYATINI KARARTMAYALIM</a:t>
            </a:r>
            <a:endParaRPr lang="tr-TR" altLang="tr-TR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4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endParaRPr lang="tr-TR" altLang="tr-TR" kern="1200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30723" name="Rectangle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buSzPct val="70000"/>
            </a:pPr>
            <a:r>
              <a:rPr lang="tr-TR" altLang="tr-TR" sz="3600" i="1" kern="12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BENİ DİNLEDİĞİNİZ İÇİN TEŞEKKÜRLER</a:t>
            </a:r>
            <a:endParaRPr lang="tr-TR" altLang="tr-TR" sz="3600" i="1" kern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KADINLARIMIZIN İLK EVLENME YAŞI VERİLERİ</a:t>
            </a: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484313"/>
            <a:ext cx="8229600" cy="4646612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 Nüfus ve Sağlık Araştırması (TNSA-2003)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sonuçlarına göre: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altLang="tr-TR" sz="2200" i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yaşın altında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evlenen kadın nüfusu % 6.2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altLang="tr-TR" sz="2200" i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15-17 yaş arasında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evlenen kadın nüfusu % 27.8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Toplam: 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%33</a:t>
            </a:r>
            <a:endParaRPr lang="tr-TR" alt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altLang="tr-TR" sz="1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ve 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Politikalar Bakanlığı Aile Yapısı Araştırması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(2006-2011) sonuçlarına göre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2011’de ilk evlenme yaşı 18’in altında olan 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 nüfusu </a:t>
            </a:r>
            <a:r>
              <a:rPr lang="tr-TR" altLang="tr-TR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%30.5</a:t>
            </a:r>
            <a:endParaRPr lang="tr-TR" altLang="tr-TR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tr-TR" altLang="tr-T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Erkek nüfusu </a:t>
            </a:r>
            <a:r>
              <a:rPr lang="tr-TR" altLang="tr-TR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8.8</a:t>
            </a:r>
            <a:endParaRPr lang="tr-TR" altLang="tr-TR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ctr" eaLnBrk="1" hangingPunct="1">
              <a:lnSpc>
                <a:spcPct val="90000"/>
              </a:lnSpc>
              <a:buNone/>
            </a:pPr>
            <a:r>
              <a:rPr lang="tr-TR" altLang="tr-TR" sz="1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ÜLKEMİZDE YAKLAŞIK ÜÇ KADINDAN BİRİ ÇOCUK YAŞTA EVLENMİŞ, </a:t>
            </a:r>
            <a:endParaRPr lang="tr-TR" altLang="tr-TR" sz="19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ctr" eaLnBrk="1" hangingPunct="1">
              <a:lnSpc>
                <a:spcPct val="90000"/>
              </a:lnSpc>
              <a:buNone/>
            </a:pPr>
            <a:r>
              <a:rPr lang="tr-TR" altLang="tr-TR" sz="1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BUGÜN HAL</a:t>
            </a:r>
            <a:r>
              <a:rPr lang="en-US" altLang="tr-TR" sz="1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tr-TR" altLang="tr-TR" sz="1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KIZLARIN %7,6’SI ÇOCUK YAŞTA EVLENİYOR </a:t>
            </a:r>
            <a:endParaRPr lang="tr-TR" altLang="tr-TR" sz="19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</a:pPr>
            <a:endParaRPr lang="tr-TR" altLang="tr-TR" sz="17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EKONOMİK REFAH VE GELİR DAĞILIMI</a:t>
            </a: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2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gelir dağılımı,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 gelirin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toplumu oluşturan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bireyler, aileler ve gruplar arasındaki dağılımını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eder </a:t>
            </a:r>
            <a:endParaRPr lang="tr-TR" altLang="tr-T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ülkede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bireyin refahı 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ekonomiden alabildiği payla (geliriyle) orantılı ve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ülkenin ekonomisindeki gelir dağılımına bağlıdır.</a:t>
            </a:r>
            <a:endParaRPr lang="tr-TR" altLang="tr-TR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 dağılımı,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vergi sistemi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faktörlerin yanısıra,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meslek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toprak ve sermaye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sahipliği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gelir getiren değerlerin dağılımına, </a:t>
            </a:r>
            <a:r>
              <a:rPr lang="tr-TR" altLang="tr-TR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eğitim, sağlık hizmeti ve barınma imkanı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kamu mal ve hizmetlerinin sağlanması ve dağılımına bağlı olmaktadır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(Yumuşak ve Bilen, 2008).</a:t>
            </a:r>
            <a:r>
              <a:rPr lang="tr-TR" alt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altLang="tr-TR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/>
          </p:cNvSpPr>
          <p:nvPr>
            <p:ph type="title" hasCustomPrompt="1"/>
          </p:nvPr>
        </p:nvSpPr>
        <p:spPr>
          <a:xfrm>
            <a:off x="468313" y="122238"/>
            <a:ext cx="7532687" cy="1722437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br>
              <a:rPr lang="tr-TR" altLang="tr-TR" sz="3500" dirty="0"/>
            </a:br>
            <a:r>
              <a:rPr lang="tr-TR" alt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EKONOMİK REFAH NASIL SAĞLANIR?</a:t>
            </a:r>
            <a:br>
              <a:rPr lang="tr-TR" alt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3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6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412875"/>
            <a:ext cx="8229600" cy="4718050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Bireyin ekonomik gelirden pay alabilmesi için </a:t>
            </a: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aracılığı ile elde edilebilecek bir </a:t>
            </a: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meslek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uzmanlığa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veya </a:t>
            </a: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toprak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gelir getirecek değerlere  sahip olması gerekir. </a:t>
            </a:r>
            <a:endParaRPr lang="tr-TR" altLang="tr-T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İktisatçılar, </a:t>
            </a: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seviyesinin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yükselmesi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daha iyi bir gelir dağılımının ön şartlarından biri olarak kabul eder. </a:t>
            </a:r>
            <a:endParaRPr lang="tr-TR" altLang="tr-T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 sahibi olabilmenin diğer şartları ise ya </a:t>
            </a: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toprak vb. mülkiyete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olup rant geliri elde etmek ya da </a:t>
            </a:r>
            <a:r>
              <a:rPr lang="tr-TR" altLang="tr-TR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 sahibi</a:t>
            </a:r>
            <a:r>
              <a:rPr lang="tr-TR" altLang="tr-T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olup kar elde etmektir. </a:t>
            </a:r>
            <a:endParaRPr lang="tr-TR" altLang="tr-TR" sz="2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/>
          </p:cNvSpPr>
          <p:nvPr>
            <p:ph type="title" hasCustomPrompt="1"/>
          </p:nvPr>
        </p:nvSpPr>
        <p:spPr>
          <a:xfrm>
            <a:off x="468313" y="122238"/>
            <a:ext cx="7532687" cy="2082800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br>
              <a:rPr lang="tr-TR" altLang="tr-TR" sz="3500" dirty="0"/>
            </a:br>
            <a:r>
              <a:rPr lang="tr-TR" alt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GELİNİN EKONOMİK ROLÜ NEDİR?</a:t>
            </a:r>
            <a:br>
              <a:rPr lang="tr-TR" alt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3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0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 çocukları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evlenene kadar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tarlada veya ev işlerinde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ucuz işgücü / ücretsiz tarım işçisi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ev işlerinde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görünmeyen emek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konumunda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Evlenme yaşı geldiğinde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ailenin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başlık parası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karşılığında başka bir aileye devredebileceği bir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 (ticari mal)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haline geliyor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Evlenerek gittiği ailede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ekonomik değeri değişmiyor: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Ucuz/ ücretsiz tarım işçisi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ev işlerini üstlenecek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görünmeyen emek</a:t>
            </a:r>
            <a:endParaRPr lang="tr-TR" altLang="tr-TR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GELİN EKONOMİDEN NASIL BİR PAY ALIYOR?</a:t>
            </a: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4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719263"/>
            <a:ext cx="8229600" cy="4157662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gelinin ucuz işgücü veya ücretsiz tarım işçisi veya evkadını olarak </a:t>
            </a:r>
            <a:r>
              <a:rPr lang="tr-TR" altLang="tr-T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gelirden payı</a:t>
            </a:r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içinde </a:t>
            </a:r>
            <a:r>
              <a:rPr lang="tr-TR" altLang="tr-T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karın tokluğu</a:t>
            </a:r>
            <a:endParaRPr lang="tr-TR" altLang="tr-TR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Başlık parası</a:t>
            </a:r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ailesine gidiyor</a:t>
            </a:r>
            <a:endParaRPr lang="tr-TR" alt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Evlenerek gittiği ailenin ücretsiz tarım işçisi veya ucuz işgücü rolünü </a:t>
            </a:r>
            <a:r>
              <a:rPr lang="tr-TR" altLang="tr-T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yine karın tokluğuna</a:t>
            </a:r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sürdürüyor, </a:t>
            </a:r>
            <a:endParaRPr lang="tr-TR" alt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Enlendiği anda, eğitimini sürdürme, bir iş ve meslek sahibi olma, </a:t>
            </a:r>
            <a:r>
              <a:rPr lang="tr-TR" altLang="tr-T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sistemin değer yaratan istihdam döngüsünün içine katılma fırsatını</a:t>
            </a:r>
            <a:r>
              <a:rPr lang="tr-TR" alt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tümüyle kaybediyor</a:t>
            </a:r>
            <a:endParaRPr lang="tr-TR" altLang="tr-TR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4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algn="ctr" eaLnBrk="1" hangingPunct="1">
              <a:buClrTx/>
              <a:buSzTx/>
              <a:buFontTx/>
            </a:pPr>
            <a:r>
              <a:rPr lang="tr-TR" altLang="tr-TR" kern="1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Dolayısıyla</a:t>
            </a:r>
            <a:endParaRPr lang="tr-TR" altLang="tr-TR" kern="1200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11267" name="Rectangle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lnSpc>
                <a:spcPct val="80000"/>
              </a:lnSpc>
              <a:buSzPct val="70000"/>
            </a:pPr>
            <a:r>
              <a:rPr lang="tr-TR" altLang="tr-TR" sz="28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Gelir dağılımında çocuk gelinin payına düşen </a:t>
            </a:r>
            <a:endParaRPr lang="tr-TR" altLang="tr-TR" sz="28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SzPct val="70000"/>
            </a:pPr>
            <a:r>
              <a:rPr lang="tr-TR" altLang="tr-TR" sz="3600" kern="12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yoksulluk,</a:t>
            </a:r>
            <a:endParaRPr lang="tr-TR" altLang="tr-TR" sz="3600" kern="12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SzPct val="70000"/>
            </a:pPr>
            <a:r>
              <a:rPr lang="tr-TR" altLang="tr-TR" kern="12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işsizlik, ekonomik bağımlılık ve sosyal dışlanma</a:t>
            </a:r>
            <a:endParaRPr lang="tr-TR" altLang="tr-TR" kern="12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SzPct val="70000"/>
            </a:pPr>
            <a:endParaRPr lang="tr-TR" altLang="tr-TR" kern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Alt Bilgi Yer Tutucusu 4"/>
          <p:cNvSpPr txBox="1">
            <a:spLocks noGrp="1"/>
          </p:cNvSpPr>
          <p:nvPr>
            <p:ph type="ftr" sz="quarter" idx="11"/>
          </p:nvPr>
        </p:nvSpPr>
        <p:spPr bwMode="auto"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PROF. DR. FULYA SARVAN, AKDENİZ ÜNİVERSİTESİ İİBF İŞLETME BÖLÜMÜ, 9 MAYIS 2014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KADIN YOKSULLUĞU</a:t>
            </a:r>
            <a:r>
              <a:rPr lang="tr-TR" altLang="tr-TR" dirty="0"/>
              <a:t> </a:t>
            </a:r>
            <a:endParaRPr lang="tr-TR" altLang="tr-TR" dirty="0"/>
          </a:p>
        </p:txBody>
      </p:sp>
      <p:sp>
        <p:nvSpPr>
          <p:cNvPr id="12292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484313"/>
            <a:ext cx="8229600" cy="4646612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endParaRPr lang="tr-TR" altLang="tr-TR" sz="16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Yoksulluk: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İnsanın yaşadığı zamana göre maddi imkanlarının yetersizliği nedeniyle asgari ihtiyaçlarının karşılanamamasıdır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Bugün dünyada 1,3 milyar insan mutlak yoksulluk sınırının altında yaşıyor ve bunun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70’i kadın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(Balkır ve Apaydın, 2011:13).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nüfusun %43’ü temel beslenme ve diğer asgari ihtiyaçların karşılanması için gerekli gelirin altında yaşamaktadır  ve nispi yoksulluk içinde yaşayan 27 milyon nüfusun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üçte ikisi kadın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dır (Balkır ve Apaydın, 2011:14).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0</TotalTime>
  <Words>11356</Words>
  <Application>WPS Presentation</Application>
  <PresentationFormat>Ekran Gösterisi (4:3)</PresentationFormat>
  <Paragraphs>283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4" baseType="lpstr">
      <vt:lpstr>Arial</vt:lpstr>
      <vt:lpstr>SimSun</vt:lpstr>
      <vt:lpstr>Wingdings</vt:lpstr>
      <vt:lpstr>Times New Roman</vt:lpstr>
      <vt:lpstr>Microsoft YaHei</vt:lpstr>
      <vt:lpstr>Arial Unicode MS</vt:lpstr>
      <vt:lpstr>Network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GELİNLERİN EKONOMİK KADERİ: YOKSULLUK</dc:title>
  <dc:creator>vista</dc:creator>
  <cp:lastModifiedBy>tukd antalya</cp:lastModifiedBy>
  <cp:revision>17</cp:revision>
  <dcterms:created xsi:type="dcterms:W3CDTF">2014-04-21T11:21:17Z</dcterms:created>
  <dcterms:modified xsi:type="dcterms:W3CDTF">2024-08-26T14:48:12Z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53BFD297348947008C624FC9E41C15C4_13</vt:lpwstr>
  </property>
  <property fmtid="{D5CDD505-2E9C-101B-9397-08002B2CF9AE}" pid="3" name="KSOProductBuildVer">
    <vt:lpwstr>1033-12.2.0.17562</vt:lpwstr>
  </property>
</Properties>
</file>