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1" r:id="rId7"/>
    <p:sldId id="262" r:id="rId8"/>
    <p:sldId id="263" r:id="rId9"/>
    <p:sldId id="266" r:id="rId10"/>
    <p:sldId id="264" r:id="rId11"/>
    <p:sldId id="265" r:id="rId12"/>
    <p:sldId id="26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86"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hasCustomPrompt="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AA88F855-9BF2-4103-9943-8553C45B94E2}" type="datetimeFigureOut">
              <a:rPr lang="tr-TR" smtClean="0"/>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5E9E829-2110-4D2C-BE7D-FB78D27C4C00}" type="slidenum">
              <a:rPr lang="tr-TR" smtClean="0"/>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hasCustomPrompt="1"/>
          </p:nvPr>
        </p:nvSpPr>
        <p:spPr/>
        <p:txBody>
          <a:bodyPr vert="eaVert"/>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Date Placeholder 3"/>
          <p:cNvSpPr>
            <a:spLocks noGrp="1"/>
          </p:cNvSpPr>
          <p:nvPr>
            <p:ph type="dt" sz="half" idx="10"/>
          </p:nvPr>
        </p:nvSpPr>
        <p:spPr/>
        <p:txBody>
          <a:bodyPr/>
          <a:lstStyle/>
          <a:p>
            <a:fld id="{AA88F855-9BF2-4103-9943-8553C45B94E2}"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5E9E829-2110-4D2C-BE7D-FB78D27C4C00}"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hasCustomPrompt="1"/>
          </p:nvPr>
        </p:nvSpPr>
        <p:spPr>
          <a:xfrm>
            <a:off x="2231136" y="937260"/>
            <a:ext cx="6198489" cy="4983480"/>
          </a:xfrm>
        </p:spPr>
        <p:txBody>
          <a:bodyPr vert="eaVert"/>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Date Placeholder 3"/>
          <p:cNvSpPr>
            <a:spLocks noGrp="1"/>
          </p:cNvSpPr>
          <p:nvPr>
            <p:ph type="dt" sz="half" idx="10"/>
          </p:nvPr>
        </p:nvSpPr>
        <p:spPr/>
        <p:txBody>
          <a:bodyPr/>
          <a:lstStyle/>
          <a:p>
            <a:fld id="{AA88F855-9BF2-4103-9943-8553C45B94E2}"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5E9E829-2110-4D2C-BE7D-FB78D27C4C00}"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stilini düzenlemek için tıklayın</a:t>
            </a:r>
            <a:endParaRPr lang="en-US" dirty="0"/>
          </a:p>
        </p:txBody>
      </p:sp>
      <p:sp>
        <p:nvSpPr>
          <p:cNvPr id="3" name="Content Placeholder 2"/>
          <p:cNvSpPr>
            <a:spLocks noGrp="1"/>
          </p:cNvSpPr>
          <p:nvPr>
            <p:ph idx="1" hasCustomPrompt="1"/>
          </p:nvPr>
        </p:nvSpPr>
        <p:spPr/>
        <p:txBody>
          <a:body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7" name="Date Placeholder 6"/>
          <p:cNvSpPr>
            <a:spLocks noGrp="1"/>
          </p:cNvSpPr>
          <p:nvPr>
            <p:ph type="dt" sz="half" idx="10"/>
          </p:nvPr>
        </p:nvSpPr>
        <p:spPr/>
        <p:txBody>
          <a:bodyPr/>
          <a:lstStyle/>
          <a:p>
            <a:fld id="{AA88F855-9BF2-4103-9943-8553C45B94E2}" type="datetimeFigureOut">
              <a:rPr lang="tr-TR" smtClean="0"/>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5E9E829-2110-4D2C-BE7D-FB78D27C4C00}"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hasCustomPrompt="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endParaRPr lang="tr-TR"/>
          </a:p>
        </p:txBody>
      </p:sp>
      <p:sp>
        <p:nvSpPr>
          <p:cNvPr id="7" name="Date Placeholder 6"/>
          <p:cNvSpPr>
            <a:spLocks noGrp="1"/>
          </p:cNvSpPr>
          <p:nvPr>
            <p:ph type="dt" sz="half" idx="10"/>
          </p:nvPr>
        </p:nvSpPr>
        <p:spPr/>
        <p:txBody>
          <a:bodyPr/>
          <a:lstStyle/>
          <a:p>
            <a:fld id="{AA88F855-9BF2-4103-9943-8553C45B94E2}" type="datetimeFigureOut">
              <a:rPr lang="tr-TR" smtClean="0"/>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5E9E829-2110-4D2C-BE7D-FB78D27C4C00}" type="slidenum">
              <a:rPr lang="tr-TR" smtClean="0"/>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stilini düzenlemek için tıklayın</a:t>
            </a:r>
            <a:endParaRPr lang="en-US" dirty="0"/>
          </a:p>
        </p:txBody>
      </p:sp>
      <p:sp>
        <p:nvSpPr>
          <p:cNvPr id="3" name="Content Placeholder 2"/>
          <p:cNvSpPr>
            <a:spLocks noGrp="1"/>
          </p:cNvSpPr>
          <p:nvPr>
            <p:ph sz="half" idx="1" hasCustomPrompt="1"/>
          </p:nvPr>
        </p:nvSpPr>
        <p:spPr>
          <a:xfrm>
            <a:off x="1581912" y="2638044"/>
            <a:ext cx="4271771" cy="3101982"/>
          </a:xfrm>
        </p:spPr>
        <p:txBody>
          <a:body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Content Placeholder 3"/>
          <p:cNvSpPr>
            <a:spLocks noGrp="1"/>
          </p:cNvSpPr>
          <p:nvPr>
            <p:ph sz="half" idx="2" hasCustomPrompt="1"/>
          </p:nvPr>
        </p:nvSpPr>
        <p:spPr>
          <a:xfrm>
            <a:off x="6338315" y="2638044"/>
            <a:ext cx="4270247" cy="3101982"/>
          </a:xfrm>
        </p:spPr>
        <p:txBody>
          <a:body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8" name="Date Placeholder 7"/>
          <p:cNvSpPr>
            <a:spLocks noGrp="1"/>
          </p:cNvSpPr>
          <p:nvPr>
            <p:ph type="dt" sz="half" idx="10"/>
          </p:nvPr>
        </p:nvSpPr>
        <p:spPr/>
        <p:txBody>
          <a:bodyPr/>
          <a:lstStyle/>
          <a:p>
            <a:fld id="{AA88F855-9BF2-4103-9943-8553C45B94E2}" type="datetimeFigureOut">
              <a:rPr lang="tr-TR" smtClean="0"/>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55E9E829-2110-4D2C-BE7D-FB78D27C4C00}"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endParaRPr lang="tr-TR"/>
          </a:p>
        </p:txBody>
      </p:sp>
      <p:sp>
        <p:nvSpPr>
          <p:cNvPr id="4" name="Content Placeholder 3"/>
          <p:cNvSpPr>
            <a:spLocks noGrp="1"/>
          </p:cNvSpPr>
          <p:nvPr>
            <p:ph sz="half" idx="2" hasCustomPrompt="1"/>
          </p:nvPr>
        </p:nvSpPr>
        <p:spPr>
          <a:xfrm>
            <a:off x="1583436" y="3143250"/>
            <a:ext cx="4270248" cy="2596776"/>
          </a:xfrm>
        </p:spPr>
        <p:txBody>
          <a:body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6" name="Content Placeholder 5"/>
          <p:cNvSpPr>
            <a:spLocks noGrp="1"/>
          </p:cNvSpPr>
          <p:nvPr>
            <p:ph sz="quarter" idx="4" hasCustomPrompt="1"/>
          </p:nvPr>
        </p:nvSpPr>
        <p:spPr>
          <a:xfrm>
            <a:off x="6338316" y="3143250"/>
            <a:ext cx="4253484" cy="2596776"/>
          </a:xfrm>
        </p:spPr>
        <p:txBody>
          <a:bodyPr/>
          <a:lstStyle>
            <a:lvl5pPr>
              <a:defRPr/>
            </a:lvl5p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11" name="Text Placeholder 4"/>
          <p:cNvSpPr>
            <a:spLocks noGrp="1"/>
          </p:cNvSpPr>
          <p:nvPr>
            <p:ph type="body" sz="quarter" idx="13" hasCustomPrompt="1"/>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endParaRPr lang="tr-TR"/>
          </a:p>
        </p:txBody>
      </p:sp>
      <p:sp>
        <p:nvSpPr>
          <p:cNvPr id="7" name="Date Placeholder 6"/>
          <p:cNvSpPr>
            <a:spLocks noGrp="1"/>
          </p:cNvSpPr>
          <p:nvPr>
            <p:ph type="dt" sz="half" idx="10"/>
          </p:nvPr>
        </p:nvSpPr>
        <p:spPr/>
        <p:txBody>
          <a:bodyPr/>
          <a:lstStyle/>
          <a:p>
            <a:fld id="{AA88F855-9BF2-4103-9943-8553C45B94E2}" type="datetimeFigureOut">
              <a:rPr lang="tr-TR" smtClean="0"/>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5E9E829-2110-4D2C-BE7D-FB78D27C4C00}" type="slidenum">
              <a:rPr lang="tr-TR" smtClean="0"/>
            </a:fld>
            <a:endParaRPr lang="tr-TR"/>
          </a:p>
        </p:txBody>
      </p:sp>
      <p:sp>
        <p:nvSpPr>
          <p:cNvPr id="10" name="Title 9"/>
          <p:cNvSpPr>
            <a:spLocks noGrp="1"/>
          </p:cNvSpPr>
          <p:nvPr>
            <p:ph type="title" hasCustomPrompt="1"/>
          </p:nvPr>
        </p:nvSpPr>
        <p:spPr/>
        <p:txBody>
          <a:bodyPr/>
          <a:lstStyle/>
          <a:p>
            <a:r>
              <a:rPr lang="tr-TR"/>
              <a:t>Asıl başlık stilini düzenlemek için tıklayın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A88F855-9BF2-4103-9943-8553C45B94E2}" type="datetimeFigureOut">
              <a:rPr lang="tr-TR" smtClean="0"/>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5E9E829-2110-4D2C-BE7D-FB78D27C4C00}"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88F855-9BF2-4103-9943-8553C45B94E2}" type="datetimeFigureOut">
              <a:rPr lang="tr-TR" smtClean="0"/>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5E9E829-2110-4D2C-BE7D-FB78D27C4C00}"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hasCustomPrompt="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Text Placeholder 3"/>
          <p:cNvSpPr>
            <a:spLocks noGrp="1"/>
          </p:cNvSpPr>
          <p:nvPr>
            <p:ph type="body" sz="half" idx="2" hasCustomPrompt="1"/>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endParaRPr lang="tr-TR"/>
          </a:p>
        </p:txBody>
      </p:sp>
      <p:sp>
        <p:nvSpPr>
          <p:cNvPr id="9" name="Date Placeholder 8"/>
          <p:cNvSpPr>
            <a:spLocks noGrp="1"/>
          </p:cNvSpPr>
          <p:nvPr>
            <p:ph type="dt" sz="half" idx="10"/>
          </p:nvPr>
        </p:nvSpPr>
        <p:spPr/>
        <p:txBody>
          <a:bodyPr/>
          <a:lstStyle/>
          <a:p>
            <a:fld id="{AA88F855-9BF2-4103-9943-8553C45B94E2}" type="datetimeFigureOut">
              <a:rPr lang="tr-TR" smtClean="0"/>
            </a:fld>
            <a:endParaRPr lang="tr-T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1" name="Slide Number Placeholder 10"/>
          <p:cNvSpPr>
            <a:spLocks noGrp="1"/>
          </p:cNvSpPr>
          <p:nvPr>
            <p:ph type="sldNum" sz="quarter" idx="12"/>
          </p:nvPr>
        </p:nvSpPr>
        <p:spPr/>
        <p:txBody>
          <a:bodyPr/>
          <a:lstStyle/>
          <a:p>
            <a:fld id="{55E9E829-2110-4D2C-BE7D-FB78D27C4C00}"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hasCustomPrompt="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hasCustomPrompt="1"/>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endParaRPr lang="tr-T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AA88F855-9BF2-4103-9943-8553C45B94E2}" type="datetimeFigureOut">
              <a:rPr lang="tr-TR" smtClean="0"/>
            </a:fld>
            <a:endParaRPr lang="tr-T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0" name="Slide Number Placeholder 9"/>
          <p:cNvSpPr>
            <a:spLocks noGrp="1"/>
          </p:cNvSpPr>
          <p:nvPr>
            <p:ph type="sldNum" sz="quarter" idx="12"/>
          </p:nvPr>
        </p:nvSpPr>
        <p:spPr/>
        <p:txBody>
          <a:bodyPr/>
          <a:lstStyle/>
          <a:p>
            <a:fld id="{55E9E829-2110-4D2C-BE7D-FB78D27C4C00}" type="slidenum">
              <a:rPr lang="tr-TR" smtClean="0"/>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AA88F855-9BF2-4103-9943-8553C45B94E2}" type="datetimeFigureOut">
              <a:rPr lang="tr-TR" smtClean="0"/>
            </a:fld>
            <a:endParaRPr lang="tr-T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55E9E829-2110-4D2C-BE7D-FB78D27C4C00}"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318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63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en-US" sz="3600" dirty="0">
                <a:solidFill>
                  <a:srgbClr val="000000"/>
                </a:solidFill>
                <a:effectLst/>
                <a:latin typeface="Calibri" panose="020F0502020204030204" pitchFamily="34" charset="0"/>
              </a:rPr>
              <a:t>Parent empowerment and student coaching </a:t>
            </a:r>
            <a:r>
              <a:rPr lang="tr-TR" sz="3600" dirty="0">
                <a:solidFill>
                  <a:srgbClr val="000000"/>
                </a:solidFill>
                <a:effectLst/>
                <a:latin typeface="Calibri" panose="020F0502020204030204" pitchFamily="34" charset="0"/>
              </a:rPr>
              <a:t>PROJECT</a:t>
            </a:r>
            <a:endParaRPr lang="tr-TR" sz="3600" dirty="0"/>
          </a:p>
        </p:txBody>
      </p:sp>
      <p:sp>
        <p:nvSpPr>
          <p:cNvPr id="3" name="Alt Başlık 2"/>
          <p:cNvSpPr>
            <a:spLocks noGrp="1"/>
          </p:cNvSpPr>
          <p:nvPr>
            <p:ph type="subTitle" idx="1"/>
          </p:nvPr>
        </p:nvSpPr>
        <p:spPr/>
        <p:txBody>
          <a:bodyPr>
            <a:normAutofit lnSpcReduction="10000"/>
          </a:bodyPr>
          <a:lstStyle/>
          <a:p>
            <a:r>
              <a:rPr lang="tr-TR" dirty="0"/>
              <a:t>BRPID 19TH SEPT. 2017- 21ST JUNE 2018</a:t>
            </a:r>
            <a:endParaRPr lang="tr-TR" dirty="0"/>
          </a:p>
          <a:p>
            <a:r>
              <a:rPr lang="tr-TR" dirty="0"/>
              <a:t>TURKISH ASSOCİATİON OF UNIVERSITY WOMEN</a:t>
            </a:r>
            <a:endParaRPr lang="tr-TR" dirty="0"/>
          </a:p>
          <a:p>
            <a:r>
              <a:rPr lang="tr-TR" dirty="0"/>
              <a:t>ANTALYA BRANCH</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ACADEMIC ACHIEVEMENTS OF THE TARGET STUDENTS</a:t>
            </a:r>
            <a:endParaRPr lang="tr-TR" dirty="0"/>
          </a:p>
        </p:txBody>
      </p:sp>
      <p:sp>
        <p:nvSpPr>
          <p:cNvPr id="3" name="İçerik Yer Tutucusu 2"/>
          <p:cNvSpPr>
            <a:spLocks noGrp="1"/>
          </p:cNvSpPr>
          <p:nvPr>
            <p:ph idx="1"/>
          </p:nvPr>
        </p:nvSpPr>
        <p:spPr>
          <a:xfrm>
            <a:off x="2231136" y="2393344"/>
            <a:ext cx="7729728" cy="3943846"/>
          </a:xfrm>
        </p:spPr>
        <p:txBody>
          <a:bodyPr>
            <a:normAutofit/>
          </a:bodyPr>
          <a:lstStyle/>
          <a:p>
            <a:r>
              <a:rPr lang="tr-TR" sz="1800" dirty="0">
                <a:solidFill>
                  <a:srgbClr val="000000"/>
                </a:solidFill>
                <a:effectLst/>
                <a:latin typeface="Calibri" panose="020F0502020204030204" pitchFamily="34" charset="0"/>
              </a:rPr>
              <a:t>M</a:t>
            </a:r>
            <a:r>
              <a:rPr lang="en-US" sz="1800" dirty="0" err="1">
                <a:solidFill>
                  <a:srgbClr val="000000"/>
                </a:solidFill>
                <a:effectLst/>
                <a:latin typeface="Calibri" panose="020F0502020204030204" pitchFamily="34" charset="0"/>
              </a:rPr>
              <a:t>ajority</a:t>
            </a:r>
            <a:r>
              <a:rPr lang="en-US" sz="1800" dirty="0">
                <a:solidFill>
                  <a:srgbClr val="000000"/>
                </a:solidFill>
                <a:effectLst/>
                <a:latin typeface="Calibri" panose="020F0502020204030204" pitchFamily="34" charset="0"/>
              </a:rPr>
              <a:t> of the students had good academic records during the academic </a:t>
            </a:r>
            <a:endParaRPr lang="en-US" dirty="0"/>
          </a:p>
          <a:p>
            <a:pPr marL="0" indent="0">
              <a:buNone/>
            </a:pPr>
            <a:r>
              <a:rPr lang="en-US" sz="1800" dirty="0">
                <a:solidFill>
                  <a:srgbClr val="000000"/>
                </a:solidFill>
                <a:effectLst/>
                <a:latin typeface="Calibri" panose="020F0502020204030204" pitchFamily="34" charset="0"/>
              </a:rPr>
              <a:t>year. Only four students (out of 21) had year-end grade averages below 80, and even those students passed to a higher class.</a:t>
            </a:r>
            <a:endParaRPr lang="tr-TR" sz="1800" dirty="0">
              <a:solidFill>
                <a:srgbClr val="000000"/>
              </a:solidFill>
              <a:effectLst/>
              <a:latin typeface="Calibri" panose="020F0502020204030204" pitchFamily="34" charset="0"/>
            </a:endParaRPr>
          </a:p>
          <a:p>
            <a:r>
              <a:rPr lang="en-US" sz="1800" dirty="0">
                <a:solidFill>
                  <a:srgbClr val="000000"/>
                </a:solidFill>
                <a:effectLst/>
                <a:latin typeface="Calibri" panose="020F0502020204030204" pitchFamily="34" charset="0"/>
              </a:rPr>
              <a:t>Among the target group 8 students were 8th grade and seven of them took the Secondary Education Admission Exam to be placed in Anatolian </a:t>
            </a:r>
            <a:r>
              <a:rPr lang="en-US" sz="1800" dirty="0" err="1">
                <a:solidFill>
                  <a:srgbClr val="000000"/>
                </a:solidFill>
                <a:effectLst/>
                <a:latin typeface="Calibri" panose="020F0502020204030204" pitchFamily="34" charset="0"/>
              </a:rPr>
              <a:t>Lycees</a:t>
            </a:r>
            <a:r>
              <a:rPr lang="en-US" sz="1800" dirty="0">
                <a:solidFill>
                  <a:srgbClr val="000000"/>
                </a:solidFill>
                <a:effectLst/>
                <a:latin typeface="Calibri" panose="020F0502020204030204" pitchFamily="34" charset="0"/>
              </a:rPr>
              <a:t> (comparatively better quality state secondary schools) according to their exam performance. </a:t>
            </a:r>
            <a:endParaRPr lang="tr-TR" sz="1800" dirty="0">
              <a:solidFill>
                <a:srgbClr val="000000"/>
              </a:solidFill>
              <a:effectLst/>
              <a:latin typeface="Calibri" panose="020F0502020204030204" pitchFamily="34" charset="0"/>
            </a:endParaRPr>
          </a:p>
          <a:p>
            <a:r>
              <a:rPr lang="en-US" sz="1800" dirty="0">
                <a:solidFill>
                  <a:srgbClr val="000000"/>
                </a:solidFill>
                <a:effectLst/>
                <a:latin typeface="Calibri" panose="020F0502020204030204" pitchFamily="34" charset="0"/>
              </a:rPr>
              <a:t>The project volunteers monitored the process and tried to provide guidance to the families for placement of girls into better schools.</a:t>
            </a:r>
            <a:endParaRPr lang="tr-TR" sz="1800" dirty="0">
              <a:solidFill>
                <a:srgbClr val="000000"/>
              </a:solidFill>
              <a:effectLst/>
              <a:latin typeface="Calibri" panose="020F0502020204030204" pitchFamily="34" charset="0"/>
            </a:endParaRPr>
          </a:p>
          <a:p>
            <a:r>
              <a:rPr lang="tr-TR" dirty="0" err="1"/>
              <a:t>We</a:t>
            </a:r>
            <a:r>
              <a:rPr lang="tr-TR" dirty="0"/>
              <a:t> </a:t>
            </a:r>
            <a:r>
              <a:rPr lang="tr-TR" dirty="0" err="1"/>
              <a:t>have</a:t>
            </a:r>
            <a:r>
              <a:rPr lang="tr-TR" dirty="0"/>
              <a:t> </a:t>
            </a:r>
            <a:r>
              <a:rPr lang="tr-TR" dirty="0" err="1"/>
              <a:t>kept</a:t>
            </a:r>
            <a:r>
              <a:rPr lang="tr-TR" dirty="0"/>
              <a:t> </a:t>
            </a:r>
            <a:r>
              <a:rPr lang="tr-TR" dirty="0" err="1"/>
              <a:t>contact</a:t>
            </a:r>
            <a:r>
              <a:rPr lang="tr-TR" dirty="0"/>
              <a:t> </a:t>
            </a:r>
            <a:r>
              <a:rPr lang="tr-TR" dirty="0" err="1"/>
              <a:t>with</a:t>
            </a:r>
            <a:r>
              <a:rPr lang="tr-TR" dirty="0"/>
              <a:t> </a:t>
            </a:r>
            <a:r>
              <a:rPr lang="tr-TR" dirty="0" err="1"/>
              <a:t>those</a:t>
            </a:r>
            <a:r>
              <a:rPr lang="tr-TR" dirty="0"/>
              <a:t> </a:t>
            </a:r>
            <a:r>
              <a:rPr lang="tr-TR" dirty="0" err="1"/>
              <a:t>families</a:t>
            </a:r>
            <a:r>
              <a:rPr lang="tr-TR" dirty="0"/>
              <a:t> since </a:t>
            </a:r>
            <a:r>
              <a:rPr lang="tr-TR" dirty="0" err="1"/>
              <a:t>then</a:t>
            </a:r>
            <a:r>
              <a:rPr lang="tr-TR" dirty="0"/>
              <a:t>, </a:t>
            </a:r>
            <a:r>
              <a:rPr lang="tr-TR" dirty="0" err="1"/>
              <a:t>and</a:t>
            </a:r>
            <a:r>
              <a:rPr lang="tr-TR" dirty="0"/>
              <a:t> </a:t>
            </a:r>
            <a:r>
              <a:rPr lang="tr-TR" dirty="0" err="1"/>
              <a:t>we</a:t>
            </a:r>
            <a:r>
              <a:rPr lang="tr-TR" dirty="0"/>
              <a:t> </a:t>
            </a:r>
            <a:r>
              <a:rPr lang="tr-TR" dirty="0" err="1"/>
              <a:t>know</a:t>
            </a:r>
            <a:r>
              <a:rPr lang="tr-TR" dirty="0"/>
              <a:t> at </a:t>
            </a:r>
            <a:r>
              <a:rPr lang="tr-TR" dirty="0" err="1"/>
              <a:t>least</a:t>
            </a:r>
            <a:r>
              <a:rPr lang="tr-TR" dirty="0"/>
              <a:t> 5 </a:t>
            </a:r>
            <a:r>
              <a:rPr lang="tr-TR" dirty="0" err="1"/>
              <a:t>students</a:t>
            </a:r>
            <a:r>
              <a:rPr lang="tr-TR" dirty="0"/>
              <a:t> </a:t>
            </a:r>
            <a:r>
              <a:rPr lang="tr-TR" dirty="0" err="1"/>
              <a:t>from</a:t>
            </a:r>
            <a:r>
              <a:rPr lang="tr-TR" dirty="0"/>
              <a:t> </a:t>
            </a:r>
            <a:r>
              <a:rPr lang="tr-TR" dirty="0" err="1"/>
              <a:t>that</a:t>
            </a:r>
            <a:r>
              <a:rPr lang="tr-TR" dirty="0"/>
              <a:t> </a:t>
            </a:r>
            <a:r>
              <a:rPr lang="tr-TR" dirty="0" err="1"/>
              <a:t>group</a:t>
            </a:r>
            <a:r>
              <a:rPr lang="tr-TR" dirty="0"/>
              <a:t> </a:t>
            </a:r>
            <a:r>
              <a:rPr lang="tr-TR" dirty="0" err="1"/>
              <a:t>who</a:t>
            </a:r>
            <a:r>
              <a:rPr lang="tr-TR" dirty="0"/>
              <a:t> </a:t>
            </a:r>
            <a:r>
              <a:rPr lang="tr-TR" dirty="0" err="1"/>
              <a:t>have</a:t>
            </a:r>
            <a:r>
              <a:rPr lang="tr-TR" dirty="0"/>
              <a:t> </a:t>
            </a:r>
            <a:r>
              <a:rPr lang="tr-TR" dirty="0" err="1"/>
              <a:t>made</a:t>
            </a:r>
            <a:r>
              <a:rPr lang="tr-TR" dirty="0"/>
              <a:t> </a:t>
            </a:r>
            <a:r>
              <a:rPr lang="tr-TR" dirty="0" err="1"/>
              <a:t>to</a:t>
            </a:r>
            <a:r>
              <a:rPr lang="tr-TR" dirty="0"/>
              <a:t> </a:t>
            </a:r>
            <a:r>
              <a:rPr lang="tr-TR" dirty="0" err="1"/>
              <a:t>some</a:t>
            </a:r>
            <a:r>
              <a:rPr lang="tr-TR" dirty="0"/>
              <a:t> </a:t>
            </a:r>
            <a:r>
              <a:rPr lang="tr-TR" dirty="0" err="1"/>
              <a:t>department</a:t>
            </a:r>
            <a:r>
              <a:rPr lang="tr-TR" dirty="0"/>
              <a:t> of </a:t>
            </a:r>
            <a:r>
              <a:rPr lang="tr-TR" dirty="0" err="1"/>
              <a:t>the</a:t>
            </a:r>
            <a:r>
              <a:rPr lang="tr-TR" dirty="0"/>
              <a:t> </a:t>
            </a:r>
            <a:r>
              <a:rPr lang="tr-TR" dirty="0" err="1"/>
              <a:t>university</a:t>
            </a:r>
            <a:r>
              <a:rPr lang="tr-TR" dirty="0"/>
              <a:t>.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dirty="0"/>
              <a:t>THANK YOU FOR YOUR ATTENTION</a:t>
            </a:r>
            <a:endParaRPr lang="tr-TR" dirty="0"/>
          </a:p>
        </p:txBody>
      </p:sp>
      <p:sp>
        <p:nvSpPr>
          <p:cNvPr id="5" name="Metin Yer Tutucusu 4"/>
          <p:cNvSpPr>
            <a:spLocks noGrp="1"/>
          </p:cNvSpPr>
          <p:nvPr>
            <p:ph type="body"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PURPOSE OF THE PROJECT</a:t>
            </a:r>
            <a:endParaRPr lang="tr-TR" dirty="0"/>
          </a:p>
        </p:txBody>
      </p:sp>
      <p:sp>
        <p:nvSpPr>
          <p:cNvPr id="3" name="İçerik Yer Tutucusu 2"/>
          <p:cNvSpPr>
            <a:spLocks noGrp="1"/>
          </p:cNvSpPr>
          <p:nvPr>
            <p:ph idx="1"/>
          </p:nvPr>
        </p:nvSpPr>
        <p:spPr>
          <a:xfrm>
            <a:off x="2231136" y="2480807"/>
            <a:ext cx="7729728" cy="3593989"/>
          </a:xfrm>
        </p:spPr>
        <p:txBody>
          <a:bodyPr>
            <a:normAutofit/>
          </a:bodyPr>
          <a:lstStyle/>
          <a:p>
            <a:r>
              <a:rPr lang="tr-TR" sz="2400" i="1" dirty="0" err="1">
                <a:solidFill>
                  <a:srgbClr val="000000"/>
                </a:solidFill>
                <a:effectLst/>
                <a:latin typeface="Calibri-Italic"/>
              </a:rPr>
              <a:t>The</a:t>
            </a:r>
            <a:r>
              <a:rPr lang="tr-TR" sz="2400" i="1" dirty="0">
                <a:solidFill>
                  <a:srgbClr val="000000"/>
                </a:solidFill>
                <a:effectLst/>
                <a:latin typeface="Calibri-Italic"/>
              </a:rPr>
              <a:t> </a:t>
            </a:r>
            <a:r>
              <a:rPr lang="tr-TR" sz="2400" i="1" dirty="0">
                <a:solidFill>
                  <a:srgbClr val="000000"/>
                </a:solidFill>
                <a:latin typeface="Calibri-Italic"/>
              </a:rPr>
              <a:t>m</a:t>
            </a:r>
            <a:r>
              <a:rPr lang="en-US" sz="2400" i="1" dirty="0" err="1">
                <a:solidFill>
                  <a:srgbClr val="000000"/>
                </a:solidFill>
                <a:effectLst/>
                <a:latin typeface="Calibri-Italic"/>
              </a:rPr>
              <a:t>ain</a:t>
            </a:r>
            <a:r>
              <a:rPr lang="en-US" sz="2400" i="1" dirty="0">
                <a:solidFill>
                  <a:srgbClr val="000000"/>
                </a:solidFill>
                <a:effectLst/>
                <a:latin typeface="Calibri-Italic"/>
              </a:rPr>
              <a:t> purpose was </a:t>
            </a:r>
            <a:r>
              <a:rPr lang="en-US" sz="2400" dirty="0">
                <a:solidFill>
                  <a:srgbClr val="000000"/>
                </a:solidFill>
                <a:effectLst/>
                <a:latin typeface="Calibri" panose="020F0502020204030204" pitchFamily="34" charset="0"/>
              </a:rPr>
              <a:t>to </a:t>
            </a:r>
            <a:r>
              <a:rPr lang="en-US" sz="2400" dirty="0">
                <a:solidFill>
                  <a:srgbClr val="FF0000"/>
                </a:solidFill>
                <a:effectLst/>
                <a:latin typeface="Calibri" panose="020F0502020204030204" pitchFamily="34" charset="0"/>
              </a:rPr>
              <a:t>lower the early school leaving tendency of girls from disadvantaged families </a:t>
            </a:r>
            <a:r>
              <a:rPr lang="en-US" sz="2400" dirty="0">
                <a:solidFill>
                  <a:srgbClr val="000000"/>
                </a:solidFill>
                <a:effectLst/>
                <a:latin typeface="Calibri" panose="020F0502020204030204" pitchFamily="34" charset="0"/>
              </a:rPr>
              <a:t>with low support from parents, by developing a collaborative model of </a:t>
            </a:r>
            <a:r>
              <a:rPr lang="en-US" sz="2400" dirty="0">
                <a:solidFill>
                  <a:srgbClr val="FF0000"/>
                </a:solidFill>
                <a:effectLst/>
                <a:latin typeface="Calibri" panose="020F0502020204030204" pitchFamily="34" charset="0"/>
              </a:rPr>
              <a:t>parent empowerment and student coaching</a:t>
            </a:r>
            <a:r>
              <a:rPr lang="en-US" sz="2400" dirty="0">
                <a:solidFill>
                  <a:srgbClr val="000000"/>
                </a:solidFill>
                <a:effectLst/>
                <a:latin typeface="Calibri" panose="020F0502020204030204" pitchFamily="34" charset="0"/>
              </a:rPr>
              <a:t> involving </a:t>
            </a:r>
            <a:r>
              <a:rPr lang="en-US" sz="2400" dirty="0">
                <a:solidFill>
                  <a:srgbClr val="FF0000"/>
                </a:solidFill>
                <a:effectLst/>
                <a:latin typeface="Calibri" panose="020F0502020204030204" pitchFamily="34" charset="0"/>
              </a:rPr>
              <a:t>volunteer NGO members </a:t>
            </a:r>
            <a:r>
              <a:rPr lang="en-US" sz="2400" dirty="0">
                <a:solidFill>
                  <a:srgbClr val="000000"/>
                </a:solidFill>
                <a:effectLst/>
                <a:latin typeface="Calibri" panose="020F0502020204030204" pitchFamily="34" charset="0"/>
              </a:rPr>
              <a:t>and </a:t>
            </a:r>
            <a:r>
              <a:rPr lang="en-US" sz="2400" dirty="0">
                <a:solidFill>
                  <a:srgbClr val="FF0000"/>
                </a:solidFill>
                <a:effectLst/>
                <a:latin typeface="Calibri" panose="020F0502020204030204" pitchFamily="34" charset="0"/>
              </a:rPr>
              <a:t>volunteer university students</a:t>
            </a:r>
            <a:r>
              <a:rPr lang="en-US" sz="2400" dirty="0">
                <a:solidFill>
                  <a:srgbClr val="000000"/>
                </a:solidFill>
                <a:effectLst/>
                <a:latin typeface="Calibri" panose="020F0502020204030204" pitchFamily="34" charset="0"/>
              </a:rPr>
              <a:t> with appropriate support from the local government. </a:t>
            </a:r>
            <a:endParaRPr lang="tr-T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PROJECT TEAM</a:t>
            </a:r>
            <a:endParaRPr lang="tr-TR" dirty="0"/>
          </a:p>
        </p:txBody>
      </p:sp>
      <p:sp>
        <p:nvSpPr>
          <p:cNvPr id="3" name="İçerik Yer Tutucusu 2"/>
          <p:cNvSpPr>
            <a:spLocks noGrp="1"/>
          </p:cNvSpPr>
          <p:nvPr>
            <p:ph idx="1"/>
          </p:nvPr>
        </p:nvSpPr>
        <p:spPr>
          <a:xfrm>
            <a:off x="2231136" y="2638044"/>
            <a:ext cx="7729728" cy="3349288"/>
          </a:xfrm>
        </p:spPr>
        <p:txBody>
          <a:bodyPr>
            <a:normAutofit/>
          </a:bodyPr>
          <a:lstStyle/>
          <a:p>
            <a:r>
              <a:rPr lang="tr-TR" sz="2400" dirty="0"/>
              <a:t>Project </a:t>
            </a:r>
            <a:r>
              <a:rPr lang="tr-TR" sz="2400" dirty="0" err="1"/>
              <a:t>team</a:t>
            </a:r>
            <a:r>
              <a:rPr lang="tr-TR" sz="2400" dirty="0"/>
              <a:t> </a:t>
            </a:r>
            <a:r>
              <a:rPr lang="tr-TR" sz="2400" dirty="0" err="1"/>
              <a:t>was</a:t>
            </a:r>
            <a:r>
              <a:rPr lang="tr-TR" sz="2400" dirty="0"/>
              <a:t> </a:t>
            </a:r>
            <a:r>
              <a:rPr lang="tr-TR" sz="2400" dirty="0" err="1"/>
              <a:t>comprised</a:t>
            </a:r>
            <a:r>
              <a:rPr lang="tr-TR" sz="2400" dirty="0"/>
              <a:t> of </a:t>
            </a:r>
            <a:r>
              <a:rPr lang="tr-TR" sz="2400" dirty="0">
                <a:solidFill>
                  <a:srgbClr val="FF0000"/>
                </a:solidFill>
              </a:rPr>
              <a:t>10 </a:t>
            </a:r>
            <a:r>
              <a:rPr lang="tr-TR" sz="2400" dirty="0" err="1">
                <a:solidFill>
                  <a:srgbClr val="FF0000"/>
                </a:solidFill>
              </a:rPr>
              <a:t>volunteer</a:t>
            </a:r>
            <a:r>
              <a:rPr lang="tr-TR" sz="2400" dirty="0">
                <a:solidFill>
                  <a:srgbClr val="FF0000"/>
                </a:solidFill>
              </a:rPr>
              <a:t> </a:t>
            </a:r>
            <a:r>
              <a:rPr lang="tr-TR" sz="2400" dirty="0" err="1">
                <a:solidFill>
                  <a:srgbClr val="FF0000"/>
                </a:solidFill>
              </a:rPr>
              <a:t>members</a:t>
            </a:r>
            <a:r>
              <a:rPr lang="tr-TR" sz="2400" dirty="0">
                <a:solidFill>
                  <a:srgbClr val="FF0000"/>
                </a:solidFill>
              </a:rPr>
              <a:t> of </a:t>
            </a:r>
            <a:r>
              <a:rPr lang="tr-TR" sz="2400" dirty="0" err="1">
                <a:solidFill>
                  <a:srgbClr val="FF0000"/>
                </a:solidFill>
              </a:rPr>
              <a:t>our</a:t>
            </a:r>
            <a:r>
              <a:rPr lang="tr-TR" sz="2400" dirty="0">
                <a:solidFill>
                  <a:srgbClr val="FF0000"/>
                </a:solidFill>
              </a:rPr>
              <a:t> </a:t>
            </a:r>
            <a:r>
              <a:rPr lang="tr-TR" sz="2400" dirty="0" err="1">
                <a:solidFill>
                  <a:srgbClr val="FF0000"/>
                </a:solidFill>
              </a:rPr>
              <a:t>association</a:t>
            </a:r>
            <a:r>
              <a:rPr lang="tr-TR" sz="2400" dirty="0"/>
              <a:t> </a:t>
            </a:r>
            <a:r>
              <a:rPr lang="tr-TR" sz="2400" dirty="0" err="1"/>
              <a:t>and</a:t>
            </a:r>
            <a:r>
              <a:rPr lang="tr-TR" sz="2400" dirty="0"/>
              <a:t> </a:t>
            </a:r>
            <a:r>
              <a:rPr lang="tr-TR" sz="2400" dirty="0">
                <a:solidFill>
                  <a:srgbClr val="FF0000"/>
                </a:solidFill>
              </a:rPr>
              <a:t>10 </a:t>
            </a:r>
            <a:r>
              <a:rPr lang="tr-TR" sz="2400" dirty="0" err="1">
                <a:solidFill>
                  <a:srgbClr val="FF0000"/>
                </a:solidFill>
              </a:rPr>
              <a:t>volunteer</a:t>
            </a:r>
            <a:r>
              <a:rPr lang="tr-TR" sz="2400" dirty="0">
                <a:solidFill>
                  <a:srgbClr val="FF0000"/>
                </a:solidFill>
              </a:rPr>
              <a:t> </a:t>
            </a:r>
            <a:r>
              <a:rPr lang="tr-TR" sz="2400" dirty="0" err="1">
                <a:solidFill>
                  <a:srgbClr val="FF0000"/>
                </a:solidFill>
              </a:rPr>
              <a:t>female</a:t>
            </a:r>
            <a:r>
              <a:rPr lang="tr-TR" sz="2400" dirty="0">
                <a:solidFill>
                  <a:srgbClr val="FF0000"/>
                </a:solidFill>
              </a:rPr>
              <a:t> </a:t>
            </a:r>
            <a:r>
              <a:rPr lang="tr-TR" sz="2400" dirty="0" err="1">
                <a:solidFill>
                  <a:srgbClr val="FF0000"/>
                </a:solidFill>
              </a:rPr>
              <a:t>university</a:t>
            </a:r>
            <a:r>
              <a:rPr lang="tr-TR" sz="2400" dirty="0">
                <a:solidFill>
                  <a:srgbClr val="FF0000"/>
                </a:solidFill>
              </a:rPr>
              <a:t> </a:t>
            </a:r>
            <a:r>
              <a:rPr lang="tr-TR" sz="2400" dirty="0" err="1">
                <a:solidFill>
                  <a:srgbClr val="FF0000"/>
                </a:solidFill>
              </a:rPr>
              <a:t>students</a:t>
            </a:r>
            <a:r>
              <a:rPr lang="tr-TR" sz="2400" dirty="0">
                <a:solidFill>
                  <a:srgbClr val="FF0000"/>
                </a:solidFill>
              </a:rPr>
              <a:t> </a:t>
            </a:r>
            <a:r>
              <a:rPr lang="tr-TR" sz="2400" dirty="0"/>
              <a:t>(</a:t>
            </a:r>
            <a:r>
              <a:rPr lang="tr-TR" sz="2400" dirty="0" err="1"/>
              <a:t>all</a:t>
            </a:r>
            <a:r>
              <a:rPr lang="tr-TR" sz="2400" dirty="0"/>
              <a:t> </a:t>
            </a:r>
            <a:r>
              <a:rPr lang="tr-TR" sz="2400" dirty="0" err="1"/>
              <a:t>recipients</a:t>
            </a:r>
            <a:r>
              <a:rPr lang="tr-TR" sz="2400" dirty="0"/>
              <a:t> of </a:t>
            </a:r>
            <a:r>
              <a:rPr lang="tr-TR" sz="2400" dirty="0" err="1"/>
              <a:t>scholarship</a:t>
            </a:r>
            <a:r>
              <a:rPr lang="tr-TR" sz="2400" dirty="0"/>
              <a:t> </a:t>
            </a:r>
            <a:r>
              <a:rPr lang="tr-TR" sz="2400" dirty="0" err="1"/>
              <a:t>from</a:t>
            </a:r>
            <a:r>
              <a:rPr lang="tr-TR" sz="2400" dirty="0"/>
              <a:t> </a:t>
            </a:r>
            <a:r>
              <a:rPr lang="tr-TR" sz="2400" dirty="0" err="1"/>
              <a:t>our</a:t>
            </a:r>
            <a:r>
              <a:rPr lang="tr-TR" sz="2400" dirty="0"/>
              <a:t> </a:t>
            </a:r>
            <a:r>
              <a:rPr lang="tr-TR" sz="2400" dirty="0" err="1"/>
              <a:t>branch</a:t>
            </a:r>
            <a:r>
              <a:rPr lang="tr-TR" sz="2400" dirty="0"/>
              <a:t>)</a:t>
            </a:r>
            <a:endParaRPr lang="tr-TR" sz="2400" dirty="0"/>
          </a:p>
          <a:p>
            <a:r>
              <a:rPr lang="tr-TR" sz="2400" dirty="0" err="1"/>
              <a:t>Each</a:t>
            </a:r>
            <a:r>
              <a:rPr lang="tr-TR" sz="2400" dirty="0"/>
              <a:t> </a:t>
            </a:r>
            <a:r>
              <a:rPr lang="tr-TR" sz="2400" dirty="0" err="1"/>
              <a:t>volunteer</a:t>
            </a:r>
            <a:r>
              <a:rPr lang="tr-TR" sz="2400" dirty="0"/>
              <a:t> </a:t>
            </a:r>
            <a:r>
              <a:rPr lang="tr-TR" sz="2400" dirty="0" err="1"/>
              <a:t>member</a:t>
            </a:r>
            <a:r>
              <a:rPr lang="tr-TR" sz="2400" dirty="0"/>
              <a:t> </a:t>
            </a:r>
            <a:r>
              <a:rPr lang="tr-TR" sz="2400" dirty="0" err="1"/>
              <a:t>was</a:t>
            </a:r>
            <a:r>
              <a:rPr lang="tr-TR" sz="2400" dirty="0"/>
              <a:t> in </a:t>
            </a:r>
            <a:r>
              <a:rPr lang="tr-TR" sz="2400" dirty="0" err="1"/>
              <a:t>charge</a:t>
            </a:r>
            <a:r>
              <a:rPr lang="tr-TR" sz="2400" dirty="0"/>
              <a:t> of </a:t>
            </a:r>
            <a:r>
              <a:rPr lang="tr-TR" sz="2400" dirty="0" err="1">
                <a:solidFill>
                  <a:srgbClr val="FF0000"/>
                </a:solidFill>
              </a:rPr>
              <a:t>empowering</a:t>
            </a:r>
            <a:r>
              <a:rPr lang="tr-TR" sz="2400" dirty="0">
                <a:solidFill>
                  <a:srgbClr val="FF0000"/>
                </a:solidFill>
              </a:rPr>
              <a:t> 2 </a:t>
            </a:r>
            <a:r>
              <a:rPr lang="tr-TR" sz="2400" dirty="0" err="1">
                <a:solidFill>
                  <a:srgbClr val="FF0000"/>
                </a:solidFill>
              </a:rPr>
              <a:t>parents</a:t>
            </a:r>
            <a:r>
              <a:rPr lang="tr-TR" sz="2400" dirty="0"/>
              <a:t> of </a:t>
            </a:r>
            <a:r>
              <a:rPr lang="tr-TR" sz="2400" dirty="0" err="1"/>
              <a:t>the</a:t>
            </a:r>
            <a:r>
              <a:rPr lang="tr-TR" sz="2400" dirty="0"/>
              <a:t> </a:t>
            </a:r>
            <a:r>
              <a:rPr lang="tr-TR" sz="2400" dirty="0" err="1"/>
              <a:t>target</a:t>
            </a:r>
            <a:r>
              <a:rPr lang="tr-TR" sz="2400" dirty="0"/>
              <a:t> </a:t>
            </a:r>
            <a:r>
              <a:rPr lang="tr-TR" sz="2400" dirty="0" err="1"/>
              <a:t>students</a:t>
            </a:r>
            <a:r>
              <a:rPr lang="tr-TR" sz="2400" dirty="0"/>
              <a:t>, </a:t>
            </a:r>
            <a:r>
              <a:rPr lang="tr-TR" sz="2400" dirty="0" err="1"/>
              <a:t>while</a:t>
            </a:r>
            <a:r>
              <a:rPr lang="tr-TR" sz="2400" dirty="0"/>
              <a:t> </a:t>
            </a:r>
            <a:r>
              <a:rPr lang="tr-TR" sz="2400" dirty="0" err="1"/>
              <a:t>each</a:t>
            </a:r>
            <a:r>
              <a:rPr lang="tr-TR" sz="2400" dirty="0"/>
              <a:t> </a:t>
            </a:r>
            <a:r>
              <a:rPr lang="tr-TR" sz="2400" dirty="0" err="1"/>
              <a:t>university</a:t>
            </a:r>
            <a:r>
              <a:rPr lang="tr-TR" sz="2400" dirty="0"/>
              <a:t> </a:t>
            </a:r>
            <a:r>
              <a:rPr lang="tr-TR" sz="2400" dirty="0" err="1"/>
              <a:t>student</a:t>
            </a:r>
            <a:r>
              <a:rPr lang="tr-TR" sz="2400" dirty="0"/>
              <a:t> </a:t>
            </a:r>
            <a:r>
              <a:rPr lang="tr-TR" sz="2400" dirty="0" err="1"/>
              <a:t>was</a:t>
            </a:r>
            <a:r>
              <a:rPr lang="tr-TR" sz="2400" dirty="0"/>
              <a:t> </a:t>
            </a:r>
            <a:r>
              <a:rPr lang="tr-TR" sz="2400" dirty="0" err="1"/>
              <a:t>expected</a:t>
            </a:r>
            <a:r>
              <a:rPr lang="tr-TR" sz="2400" dirty="0"/>
              <a:t> </a:t>
            </a:r>
            <a:r>
              <a:rPr lang="tr-TR" sz="2400" dirty="0" err="1"/>
              <a:t>to</a:t>
            </a:r>
            <a:r>
              <a:rPr lang="tr-TR" sz="2400" dirty="0"/>
              <a:t> </a:t>
            </a:r>
            <a:r>
              <a:rPr lang="tr-TR" sz="2400" dirty="0" err="1">
                <a:solidFill>
                  <a:srgbClr val="FF0000"/>
                </a:solidFill>
              </a:rPr>
              <a:t>coach</a:t>
            </a:r>
            <a:r>
              <a:rPr lang="tr-TR" sz="2400" dirty="0">
                <a:solidFill>
                  <a:srgbClr val="FF0000"/>
                </a:solidFill>
              </a:rPr>
              <a:t> 2 </a:t>
            </a:r>
            <a:r>
              <a:rPr lang="tr-TR" sz="2400" dirty="0" err="1">
                <a:solidFill>
                  <a:srgbClr val="FF0000"/>
                </a:solidFill>
              </a:rPr>
              <a:t>target</a:t>
            </a:r>
            <a:r>
              <a:rPr lang="tr-TR" sz="2400" dirty="0">
                <a:solidFill>
                  <a:srgbClr val="FF0000"/>
                </a:solidFill>
              </a:rPr>
              <a:t> </a:t>
            </a:r>
            <a:r>
              <a:rPr lang="tr-TR" sz="2400" dirty="0" err="1">
                <a:solidFill>
                  <a:srgbClr val="FF0000"/>
                </a:solidFill>
              </a:rPr>
              <a:t>students</a:t>
            </a:r>
            <a:r>
              <a:rPr lang="tr-TR" sz="2400" dirty="0"/>
              <a:t>.  </a:t>
            </a:r>
            <a:endParaRPr lang="tr-T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TARGET GROUP</a:t>
            </a:r>
            <a:endParaRPr lang="tr-TR" dirty="0"/>
          </a:p>
        </p:txBody>
      </p:sp>
      <p:sp>
        <p:nvSpPr>
          <p:cNvPr id="3" name="İçerik Yer Tutucusu 2"/>
          <p:cNvSpPr>
            <a:spLocks noGrp="1"/>
          </p:cNvSpPr>
          <p:nvPr>
            <p:ph idx="1"/>
          </p:nvPr>
        </p:nvSpPr>
        <p:spPr>
          <a:xfrm>
            <a:off x="1280160" y="2449002"/>
            <a:ext cx="9215562" cy="3753015"/>
          </a:xfrm>
        </p:spPr>
        <p:txBody>
          <a:bodyPr>
            <a:normAutofit lnSpcReduction="10000"/>
          </a:bodyPr>
          <a:lstStyle/>
          <a:p>
            <a:r>
              <a:rPr lang="en-US" sz="2400" b="1" dirty="0">
                <a:solidFill>
                  <a:srgbClr val="000000"/>
                </a:solidFill>
                <a:effectLst/>
                <a:latin typeface="Calibri-Bold"/>
              </a:rPr>
              <a:t>40 people</a:t>
            </a:r>
            <a:r>
              <a:rPr lang="en-US" sz="2400" dirty="0">
                <a:solidFill>
                  <a:srgbClr val="000000"/>
                </a:solidFill>
                <a:effectLst/>
                <a:latin typeface="Calibri" panose="020F0502020204030204" pitchFamily="34" charset="0"/>
              </a:rPr>
              <a:t>, </a:t>
            </a:r>
            <a:r>
              <a:rPr lang="en-US" sz="2400" dirty="0">
                <a:solidFill>
                  <a:srgbClr val="FF0000"/>
                </a:solidFill>
                <a:effectLst/>
                <a:latin typeface="Calibri" panose="020F0502020204030204" pitchFamily="34" charset="0"/>
              </a:rPr>
              <a:t>21 girl students at the age of 12-13 </a:t>
            </a:r>
            <a:r>
              <a:rPr lang="en-US" sz="2400" dirty="0">
                <a:solidFill>
                  <a:srgbClr val="000000"/>
                </a:solidFill>
                <a:effectLst/>
                <a:latin typeface="Calibri" panose="020F0502020204030204" pitchFamily="34" charset="0"/>
              </a:rPr>
              <a:t>and </a:t>
            </a:r>
            <a:r>
              <a:rPr lang="en-US" sz="2400" dirty="0">
                <a:solidFill>
                  <a:srgbClr val="FF0000"/>
                </a:solidFill>
                <a:effectLst/>
                <a:latin typeface="Calibri" panose="020F0502020204030204" pitchFamily="34" charset="0"/>
              </a:rPr>
              <a:t>19 parents </a:t>
            </a:r>
            <a:r>
              <a:rPr lang="en-US" sz="2400" dirty="0">
                <a:solidFill>
                  <a:srgbClr val="000000"/>
                </a:solidFill>
                <a:effectLst/>
                <a:latin typeface="Calibri" panose="020F0502020204030204" pitchFamily="34" charset="0"/>
              </a:rPr>
              <a:t>(there were three pairs of sisters in the group) were the direct beneficiaries of the project</a:t>
            </a:r>
            <a:endParaRPr lang="tr-TR" sz="2400" dirty="0">
              <a:solidFill>
                <a:srgbClr val="000000"/>
              </a:solidFill>
              <a:effectLst/>
              <a:latin typeface="Calibri" panose="020F0502020204030204" pitchFamily="34" charset="0"/>
            </a:endParaRPr>
          </a:p>
          <a:p>
            <a:r>
              <a:rPr lang="tr-TR" sz="2400" dirty="0" err="1">
                <a:solidFill>
                  <a:srgbClr val="000000"/>
                </a:solidFill>
                <a:latin typeface="Calibri" panose="020F0502020204030204" pitchFamily="34" charset="0"/>
              </a:rPr>
              <a:t>The</a:t>
            </a:r>
            <a:r>
              <a:rPr lang="tr-TR" sz="2400" dirty="0">
                <a:solidFill>
                  <a:srgbClr val="000000"/>
                </a:solidFill>
                <a:latin typeface="Calibri" panose="020F0502020204030204" pitchFamily="34" charset="0"/>
              </a:rPr>
              <a:t> </a:t>
            </a:r>
            <a:r>
              <a:rPr lang="tr-TR" sz="2400" dirty="0" err="1">
                <a:solidFill>
                  <a:srgbClr val="000000"/>
                </a:solidFill>
                <a:latin typeface="Calibri" panose="020F0502020204030204" pitchFamily="34" charset="0"/>
              </a:rPr>
              <a:t>students</a:t>
            </a:r>
            <a:r>
              <a:rPr lang="tr-TR" sz="2400" dirty="0">
                <a:solidFill>
                  <a:srgbClr val="000000"/>
                </a:solidFill>
                <a:latin typeface="Calibri" panose="020F0502020204030204" pitchFamily="34" charset="0"/>
              </a:rPr>
              <a:t> </a:t>
            </a:r>
            <a:r>
              <a:rPr lang="tr-TR" sz="2400" dirty="0" err="1">
                <a:solidFill>
                  <a:srgbClr val="000000"/>
                </a:solidFill>
                <a:latin typeface="Calibri" panose="020F0502020204030204" pitchFamily="34" charset="0"/>
              </a:rPr>
              <a:t>were</a:t>
            </a:r>
            <a:r>
              <a:rPr lang="tr-TR" sz="2400" dirty="0">
                <a:solidFill>
                  <a:srgbClr val="000000"/>
                </a:solidFill>
                <a:latin typeface="Calibri" panose="020F0502020204030204" pitchFamily="34" charset="0"/>
              </a:rPr>
              <a:t> </a:t>
            </a:r>
            <a:r>
              <a:rPr lang="tr-TR" sz="2400" dirty="0" err="1">
                <a:solidFill>
                  <a:srgbClr val="000000"/>
                </a:solidFill>
                <a:latin typeface="Calibri" panose="020F0502020204030204" pitchFamily="34" charset="0"/>
              </a:rPr>
              <a:t>recruited</a:t>
            </a:r>
            <a:r>
              <a:rPr lang="tr-TR" sz="2400" dirty="0">
                <a:solidFill>
                  <a:srgbClr val="000000"/>
                </a:solidFill>
                <a:latin typeface="Calibri" panose="020F0502020204030204" pitchFamily="34" charset="0"/>
              </a:rPr>
              <a:t> </a:t>
            </a:r>
            <a:r>
              <a:rPr lang="tr-TR" sz="2400" dirty="0" err="1">
                <a:solidFill>
                  <a:srgbClr val="000000"/>
                </a:solidFill>
                <a:latin typeface="Calibri" panose="020F0502020204030204" pitchFamily="34" charset="0"/>
              </a:rPr>
              <a:t>from</a:t>
            </a:r>
            <a:r>
              <a:rPr lang="tr-TR" sz="2400" dirty="0">
                <a:solidFill>
                  <a:srgbClr val="000000"/>
                </a:solidFill>
                <a:latin typeface="Calibri" panose="020F0502020204030204" pitchFamily="34" charset="0"/>
              </a:rPr>
              <a:t> </a:t>
            </a:r>
            <a:r>
              <a:rPr lang="tr-TR" sz="2400" dirty="0" err="1">
                <a:solidFill>
                  <a:srgbClr val="000000"/>
                </a:solidFill>
                <a:latin typeface="Calibri" panose="020F0502020204030204" pitchFamily="34" charset="0"/>
              </a:rPr>
              <a:t>the</a:t>
            </a:r>
            <a:r>
              <a:rPr lang="tr-TR" sz="2400" dirty="0">
                <a:solidFill>
                  <a:srgbClr val="000000"/>
                </a:solidFill>
                <a:latin typeface="Calibri" panose="020F0502020204030204" pitchFamily="34" charset="0"/>
              </a:rPr>
              <a:t> </a:t>
            </a:r>
            <a:r>
              <a:rPr lang="tr-TR" sz="2400" dirty="0">
                <a:solidFill>
                  <a:srgbClr val="FF0000"/>
                </a:solidFill>
                <a:latin typeface="Calibri" panose="020F0502020204030204" pitchFamily="34" charset="0"/>
              </a:rPr>
              <a:t>6th, 7th </a:t>
            </a:r>
            <a:r>
              <a:rPr lang="tr-TR" sz="2400" dirty="0" err="1">
                <a:solidFill>
                  <a:srgbClr val="FF0000"/>
                </a:solidFill>
                <a:latin typeface="Calibri" panose="020F0502020204030204" pitchFamily="34" charset="0"/>
              </a:rPr>
              <a:t>and</a:t>
            </a:r>
            <a:r>
              <a:rPr lang="tr-TR" sz="2400" dirty="0">
                <a:solidFill>
                  <a:srgbClr val="FF0000"/>
                </a:solidFill>
                <a:latin typeface="Calibri" panose="020F0502020204030204" pitchFamily="34" charset="0"/>
              </a:rPr>
              <a:t> 8th </a:t>
            </a:r>
            <a:r>
              <a:rPr lang="tr-TR" sz="2400" dirty="0" err="1">
                <a:solidFill>
                  <a:srgbClr val="FF0000"/>
                </a:solidFill>
                <a:latin typeface="Calibri" panose="020F0502020204030204" pitchFamily="34" charset="0"/>
              </a:rPr>
              <a:t>grades</a:t>
            </a:r>
            <a:r>
              <a:rPr lang="tr-TR" sz="2400" dirty="0">
                <a:solidFill>
                  <a:srgbClr val="FF0000"/>
                </a:solidFill>
                <a:latin typeface="Calibri" panose="020F0502020204030204" pitchFamily="34" charset="0"/>
              </a:rPr>
              <a:t> of 7 </a:t>
            </a:r>
            <a:r>
              <a:rPr lang="tr-TR" sz="2400" dirty="0" err="1">
                <a:solidFill>
                  <a:srgbClr val="FF0000"/>
                </a:solidFill>
                <a:latin typeface="Calibri" panose="020F0502020204030204" pitchFamily="34" charset="0"/>
              </a:rPr>
              <a:t>different</a:t>
            </a:r>
            <a:r>
              <a:rPr lang="tr-TR" sz="2400" dirty="0">
                <a:solidFill>
                  <a:srgbClr val="FF0000"/>
                </a:solidFill>
                <a:latin typeface="Calibri" panose="020F0502020204030204" pitchFamily="34" charset="0"/>
              </a:rPr>
              <a:t> </a:t>
            </a:r>
            <a:r>
              <a:rPr lang="tr-TR" sz="2400" dirty="0" err="1">
                <a:solidFill>
                  <a:srgbClr val="FF0000"/>
                </a:solidFill>
                <a:latin typeface="Calibri" panose="020F0502020204030204" pitchFamily="34" charset="0"/>
              </a:rPr>
              <a:t>primary</a:t>
            </a:r>
            <a:r>
              <a:rPr lang="tr-TR" sz="2400" dirty="0">
                <a:solidFill>
                  <a:srgbClr val="FF0000"/>
                </a:solidFill>
                <a:latin typeface="Calibri" panose="020F0502020204030204" pitchFamily="34" charset="0"/>
              </a:rPr>
              <a:t> </a:t>
            </a:r>
            <a:r>
              <a:rPr lang="tr-TR" sz="2400" dirty="0" err="1">
                <a:solidFill>
                  <a:srgbClr val="FF0000"/>
                </a:solidFill>
                <a:latin typeface="Calibri" panose="020F0502020204030204" pitchFamily="34" charset="0"/>
              </a:rPr>
              <a:t>education</a:t>
            </a:r>
            <a:r>
              <a:rPr lang="tr-TR" sz="2400" dirty="0">
                <a:solidFill>
                  <a:srgbClr val="FF0000"/>
                </a:solidFill>
                <a:latin typeface="Calibri" panose="020F0502020204030204" pitchFamily="34" charset="0"/>
              </a:rPr>
              <a:t> </a:t>
            </a:r>
            <a:r>
              <a:rPr lang="tr-TR" sz="2400" dirty="0" err="1">
                <a:solidFill>
                  <a:srgbClr val="000000"/>
                </a:solidFill>
                <a:latin typeface="Calibri" panose="020F0502020204030204" pitchFamily="34" charset="0"/>
              </a:rPr>
              <a:t>schools</a:t>
            </a:r>
            <a:r>
              <a:rPr lang="tr-TR" sz="2400" dirty="0">
                <a:solidFill>
                  <a:srgbClr val="000000"/>
                </a:solidFill>
                <a:latin typeface="Calibri" panose="020F0502020204030204" pitchFamily="34" charset="0"/>
              </a:rPr>
              <a:t> </a:t>
            </a:r>
            <a:r>
              <a:rPr lang="tr-TR" sz="2400" dirty="0" err="1">
                <a:solidFill>
                  <a:srgbClr val="000000"/>
                </a:solidFill>
                <a:latin typeface="Calibri" panose="020F0502020204030204" pitchFamily="34" charset="0"/>
              </a:rPr>
              <a:t>located</a:t>
            </a:r>
            <a:r>
              <a:rPr lang="tr-TR" sz="2400" dirty="0">
                <a:solidFill>
                  <a:srgbClr val="000000"/>
                </a:solidFill>
                <a:latin typeface="Calibri" panose="020F0502020204030204" pitchFamily="34" charset="0"/>
              </a:rPr>
              <a:t> at a </a:t>
            </a:r>
            <a:r>
              <a:rPr lang="tr-TR" sz="2400" dirty="0" err="1">
                <a:solidFill>
                  <a:srgbClr val="000000"/>
                </a:solidFill>
                <a:latin typeface="Calibri" panose="020F0502020204030204" pitchFamily="34" charset="0"/>
              </a:rPr>
              <a:t>well</a:t>
            </a:r>
            <a:r>
              <a:rPr lang="tr-TR" sz="2400" dirty="0">
                <a:solidFill>
                  <a:srgbClr val="000000"/>
                </a:solidFill>
                <a:latin typeface="Calibri" panose="020F0502020204030204" pitchFamily="34" charset="0"/>
              </a:rPr>
              <a:t> </a:t>
            </a:r>
            <a:r>
              <a:rPr lang="tr-TR" sz="2400" dirty="0" err="1">
                <a:solidFill>
                  <a:srgbClr val="000000"/>
                </a:solidFill>
                <a:latin typeface="Calibri" panose="020F0502020204030204" pitchFamily="34" charset="0"/>
              </a:rPr>
              <a:t>known</a:t>
            </a:r>
            <a:r>
              <a:rPr lang="tr-TR" sz="2400" dirty="0">
                <a:solidFill>
                  <a:srgbClr val="000000"/>
                </a:solidFill>
                <a:latin typeface="Calibri" panose="020F0502020204030204" pitchFamily="34" charset="0"/>
              </a:rPr>
              <a:t> </a:t>
            </a:r>
            <a:r>
              <a:rPr lang="tr-TR" sz="2400" dirty="0" err="1">
                <a:solidFill>
                  <a:srgbClr val="FF0000"/>
                </a:solidFill>
                <a:latin typeface="Calibri" panose="020F0502020204030204" pitchFamily="34" charset="0"/>
              </a:rPr>
              <a:t>disadvantaged</a:t>
            </a:r>
            <a:r>
              <a:rPr lang="tr-TR" sz="2400" dirty="0">
                <a:solidFill>
                  <a:srgbClr val="FF0000"/>
                </a:solidFill>
                <a:latin typeface="Calibri" panose="020F0502020204030204" pitchFamily="34" charset="0"/>
              </a:rPr>
              <a:t> </a:t>
            </a:r>
            <a:r>
              <a:rPr lang="tr-TR" sz="2400" dirty="0" err="1">
                <a:solidFill>
                  <a:srgbClr val="FF0000"/>
                </a:solidFill>
                <a:latin typeface="Calibri" panose="020F0502020204030204" pitchFamily="34" charset="0"/>
              </a:rPr>
              <a:t>district</a:t>
            </a:r>
            <a:r>
              <a:rPr lang="tr-TR" sz="2400" dirty="0">
                <a:solidFill>
                  <a:srgbClr val="000000"/>
                </a:solidFill>
                <a:latin typeface="Calibri" panose="020F0502020204030204" pitchFamily="34" charset="0"/>
              </a:rPr>
              <a:t> of Antalya. </a:t>
            </a:r>
            <a:endParaRPr lang="tr-TR" sz="2400" dirty="0">
              <a:solidFill>
                <a:srgbClr val="000000"/>
              </a:solidFill>
              <a:latin typeface="Calibri" panose="020F0502020204030204" pitchFamily="34" charset="0"/>
            </a:endParaRPr>
          </a:p>
          <a:p>
            <a:r>
              <a:rPr lang="en-US" sz="2400" dirty="0">
                <a:solidFill>
                  <a:srgbClr val="000000"/>
                </a:solidFill>
                <a:effectLst/>
                <a:latin typeface="Calibri" panose="020F0502020204030204" pitchFamily="34" charset="0"/>
              </a:rPr>
              <a:t>There were </a:t>
            </a:r>
            <a:r>
              <a:rPr lang="en-US" sz="2400" dirty="0">
                <a:solidFill>
                  <a:srgbClr val="FF0000"/>
                </a:solidFill>
                <a:effectLst/>
                <a:latin typeface="Calibri" panose="020F0502020204030204" pitchFamily="34" charset="0"/>
              </a:rPr>
              <a:t>at least 10 elder or younger brothers or sisters </a:t>
            </a:r>
            <a:r>
              <a:rPr lang="en-US" sz="2400" dirty="0">
                <a:solidFill>
                  <a:srgbClr val="000000"/>
                </a:solidFill>
                <a:effectLst/>
                <a:latin typeface="Calibri" panose="020F0502020204030204" pitchFamily="34" charset="0"/>
              </a:rPr>
              <a:t>who were admitted to participate some convenient activities like picnic, museum visit, cinema attendance or theater attendance</a:t>
            </a:r>
            <a:r>
              <a:rPr lang="tr-TR" sz="2400" dirty="0">
                <a:solidFill>
                  <a:srgbClr val="000000"/>
                </a:solidFill>
                <a:effectLst/>
                <a:latin typeface="Calibri" panose="020F0502020204030204" pitchFamily="34" charset="0"/>
              </a:rPr>
              <a:t>, </a:t>
            </a:r>
            <a:r>
              <a:rPr lang="tr-TR" sz="2400" dirty="0" err="1">
                <a:solidFill>
                  <a:srgbClr val="000000"/>
                </a:solidFill>
                <a:effectLst/>
                <a:latin typeface="Calibri" panose="020F0502020204030204" pitchFamily="34" charset="0"/>
              </a:rPr>
              <a:t>therefore</a:t>
            </a:r>
            <a:r>
              <a:rPr lang="tr-TR" sz="2400" dirty="0">
                <a:solidFill>
                  <a:srgbClr val="000000"/>
                </a:solidFill>
                <a:effectLst/>
                <a:latin typeface="Calibri" panose="020F0502020204030204" pitchFamily="34" charset="0"/>
              </a:rPr>
              <a:t> </a:t>
            </a:r>
            <a:r>
              <a:rPr lang="en-US" sz="2400" dirty="0">
                <a:solidFill>
                  <a:srgbClr val="000000"/>
                </a:solidFill>
                <a:effectLst/>
                <a:latin typeface="Calibri" panose="020F0502020204030204" pitchFamily="34" charset="0"/>
              </a:rPr>
              <a:t>indirectly benefited from the Project</a:t>
            </a:r>
            <a:r>
              <a:rPr lang="tr-TR" sz="2400" dirty="0">
                <a:solidFill>
                  <a:srgbClr val="000000"/>
                </a:solidFill>
                <a:effectLst/>
                <a:latin typeface="Calibri" panose="020F0502020204030204" pitchFamily="34" charset="0"/>
              </a:rPr>
              <a:t>. </a:t>
            </a:r>
            <a:r>
              <a:rPr lang="en-US" sz="2400" dirty="0">
                <a:solidFill>
                  <a:srgbClr val="000000"/>
                </a:solidFill>
                <a:effectLst/>
                <a:latin typeface="Calibri" panose="020F0502020204030204" pitchFamily="34" charset="0"/>
              </a:rPr>
              <a:t> </a:t>
            </a:r>
            <a:endParaRPr lang="en-US" sz="2400" dirty="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Actıon</a:t>
            </a:r>
            <a:r>
              <a:rPr lang="tr-TR" dirty="0"/>
              <a:t> plan of </a:t>
            </a:r>
            <a:r>
              <a:rPr lang="tr-TR" dirty="0" err="1"/>
              <a:t>the</a:t>
            </a:r>
            <a:r>
              <a:rPr lang="tr-TR" dirty="0"/>
              <a:t> </a:t>
            </a:r>
            <a:r>
              <a:rPr lang="tr-TR" dirty="0" err="1"/>
              <a:t>project</a:t>
            </a:r>
            <a:endParaRPr lang="tr-TR" dirty="0"/>
          </a:p>
        </p:txBody>
      </p:sp>
      <p:sp>
        <p:nvSpPr>
          <p:cNvPr id="3" name="İçerik Yer Tutucusu 2"/>
          <p:cNvSpPr>
            <a:spLocks noGrp="1"/>
          </p:cNvSpPr>
          <p:nvPr>
            <p:ph idx="1"/>
          </p:nvPr>
        </p:nvSpPr>
        <p:spPr>
          <a:xfrm>
            <a:off x="826937" y="2528516"/>
            <a:ext cx="10090204" cy="3800722"/>
          </a:xfrm>
        </p:spPr>
        <p:txBody>
          <a:bodyPr>
            <a:normAutofit/>
          </a:bodyPr>
          <a:lstStyle/>
          <a:p>
            <a:r>
              <a:rPr lang="tr-TR" sz="2000" dirty="0">
                <a:solidFill>
                  <a:srgbClr val="000000"/>
                </a:solidFill>
                <a:latin typeface="Calibri" panose="020F0502020204030204" pitchFamily="34" charset="0"/>
              </a:rPr>
              <a:t>O</a:t>
            </a:r>
            <a:r>
              <a:rPr lang="en-US" sz="2000" dirty="0" err="1">
                <a:solidFill>
                  <a:srgbClr val="000000"/>
                </a:solidFill>
                <a:effectLst/>
                <a:latin typeface="Calibri" panose="020F0502020204030204" pitchFamily="34" charset="0"/>
              </a:rPr>
              <a:t>verall</a:t>
            </a:r>
            <a:r>
              <a:rPr lang="en-US" sz="2000" dirty="0">
                <a:solidFill>
                  <a:srgbClr val="000000"/>
                </a:solidFill>
                <a:effectLst/>
                <a:latin typeface="Calibri" panose="020F0502020204030204" pitchFamily="34" charset="0"/>
              </a:rPr>
              <a:t>, </a:t>
            </a:r>
            <a:r>
              <a:rPr lang="en-US" sz="2000" dirty="0">
                <a:solidFill>
                  <a:srgbClr val="FF0000"/>
                </a:solidFill>
                <a:effectLst/>
                <a:latin typeface="Calibri" panose="020F0502020204030204" pitchFamily="34" charset="0"/>
              </a:rPr>
              <a:t>10 collective activities</a:t>
            </a:r>
            <a:r>
              <a:rPr lang="en-US" sz="2000" dirty="0">
                <a:solidFill>
                  <a:srgbClr val="000000"/>
                </a:solidFill>
                <a:effectLst/>
                <a:latin typeface="Calibri" panose="020F0502020204030204" pitchFamily="34" charset="0"/>
              </a:rPr>
              <a:t>, </a:t>
            </a:r>
            <a:r>
              <a:rPr lang="en-US" sz="2000" dirty="0">
                <a:solidFill>
                  <a:srgbClr val="FF0000"/>
                </a:solidFill>
                <a:effectLst/>
                <a:latin typeface="Calibri" panose="020F0502020204030204" pitchFamily="34" charset="0"/>
              </a:rPr>
              <a:t>5 sub-group activities</a:t>
            </a:r>
            <a:r>
              <a:rPr lang="tr-TR" sz="2000" dirty="0">
                <a:solidFill>
                  <a:srgbClr val="FF0000"/>
                </a:solidFill>
                <a:effectLst/>
                <a:latin typeface="Calibri" panose="020F0502020204030204" pitchFamily="34" charset="0"/>
              </a:rPr>
              <a:t>, </a:t>
            </a:r>
            <a:r>
              <a:rPr lang="en-US" sz="2000" dirty="0">
                <a:solidFill>
                  <a:srgbClr val="000000"/>
                </a:solidFill>
                <a:effectLst/>
                <a:latin typeface="Calibri" panose="020F0502020204030204" pitchFamily="34" charset="0"/>
              </a:rPr>
              <a:t>and </a:t>
            </a:r>
            <a:r>
              <a:rPr lang="en-US" sz="2000" dirty="0">
                <a:solidFill>
                  <a:srgbClr val="FF0000"/>
                </a:solidFill>
                <a:effectLst/>
                <a:latin typeface="Calibri" panose="020F0502020204030204" pitchFamily="34" charset="0"/>
              </a:rPr>
              <a:t>one orientation meeting </a:t>
            </a:r>
            <a:r>
              <a:rPr lang="en-US" sz="2000" dirty="0">
                <a:solidFill>
                  <a:srgbClr val="000000"/>
                </a:solidFill>
                <a:effectLst/>
                <a:latin typeface="Calibri" panose="020F0502020204030204" pitchFamily="34" charset="0"/>
              </a:rPr>
              <a:t>for parents were performed</a:t>
            </a:r>
            <a:r>
              <a:rPr lang="tr-TR" sz="2000" dirty="0">
                <a:solidFill>
                  <a:srgbClr val="000000"/>
                </a:solidFill>
                <a:effectLst/>
                <a:latin typeface="Calibri" panose="020F0502020204030204" pitchFamily="34" charset="0"/>
              </a:rPr>
              <a:t>. </a:t>
            </a:r>
            <a:endParaRPr lang="tr-TR" sz="2000" dirty="0">
              <a:solidFill>
                <a:srgbClr val="000000"/>
              </a:solidFill>
              <a:effectLst/>
              <a:latin typeface="Calibri" panose="020F0502020204030204" pitchFamily="34" charset="0"/>
            </a:endParaRPr>
          </a:p>
          <a:p>
            <a:r>
              <a:rPr lang="tr-TR" sz="2000" dirty="0">
                <a:solidFill>
                  <a:srgbClr val="000000"/>
                </a:solidFill>
                <a:effectLst/>
                <a:latin typeface="Calibri" panose="020F0502020204030204" pitchFamily="34" charset="0"/>
              </a:rPr>
              <a:t>T</a:t>
            </a:r>
            <a:r>
              <a:rPr lang="en-US" sz="2000" dirty="0">
                <a:solidFill>
                  <a:srgbClr val="000000"/>
                </a:solidFill>
                <a:effectLst/>
                <a:latin typeface="Calibri" panose="020F0502020204030204" pitchFamily="34" charset="0"/>
              </a:rPr>
              <a:t>he </a:t>
            </a:r>
            <a:r>
              <a:rPr lang="en-US" sz="2000" dirty="0">
                <a:solidFill>
                  <a:srgbClr val="FF0000"/>
                </a:solidFill>
                <a:effectLst/>
                <a:latin typeface="Calibri" panose="020F0502020204030204" pitchFamily="34" charset="0"/>
              </a:rPr>
              <a:t>first </a:t>
            </a:r>
            <a:r>
              <a:rPr lang="tr-TR" sz="2000" dirty="0" err="1">
                <a:solidFill>
                  <a:srgbClr val="FF0000"/>
                </a:solidFill>
                <a:effectLst/>
                <a:latin typeface="Calibri" panose="020F0502020204030204" pitchFamily="34" charset="0"/>
              </a:rPr>
              <a:t>follow-up</a:t>
            </a:r>
            <a:r>
              <a:rPr lang="tr-TR" sz="2000" dirty="0">
                <a:solidFill>
                  <a:srgbClr val="FF0000"/>
                </a:solidFill>
                <a:effectLst/>
                <a:latin typeface="Calibri" panose="020F0502020204030204" pitchFamily="34" charset="0"/>
              </a:rPr>
              <a:t> </a:t>
            </a:r>
            <a:r>
              <a:rPr lang="tr-TR" sz="2000" dirty="0" err="1">
                <a:solidFill>
                  <a:srgbClr val="FF0000"/>
                </a:solidFill>
                <a:effectLst/>
                <a:latin typeface="Calibri" panose="020F0502020204030204" pitchFamily="34" charset="0"/>
              </a:rPr>
              <a:t>meeting</a:t>
            </a:r>
            <a:r>
              <a:rPr lang="tr-TR" sz="2000" dirty="0">
                <a:solidFill>
                  <a:srgbClr val="FF0000"/>
                </a:solidFill>
                <a:effectLst/>
                <a:latin typeface="Calibri" panose="020F0502020204030204" pitchFamily="34" charset="0"/>
              </a:rPr>
              <a:t> </a:t>
            </a:r>
            <a:r>
              <a:rPr lang="tr-TR" sz="2000" dirty="0" err="1">
                <a:solidFill>
                  <a:srgbClr val="FF0000"/>
                </a:solidFill>
                <a:effectLst/>
                <a:latin typeface="Calibri" panose="020F0502020204030204" pitchFamily="34" charset="0"/>
              </a:rPr>
              <a:t>with</a:t>
            </a:r>
            <a:r>
              <a:rPr lang="tr-TR" sz="2000" dirty="0">
                <a:solidFill>
                  <a:srgbClr val="FF0000"/>
                </a:solidFill>
                <a:effectLst/>
                <a:latin typeface="Calibri" panose="020F0502020204030204" pitchFamily="34" charset="0"/>
              </a:rPr>
              <a:t> </a:t>
            </a:r>
            <a:r>
              <a:rPr lang="tr-TR" sz="2000" dirty="0" err="1">
                <a:solidFill>
                  <a:srgbClr val="FF0000"/>
                </a:solidFill>
                <a:effectLst/>
                <a:latin typeface="Calibri" panose="020F0502020204030204" pitchFamily="34" charset="0"/>
              </a:rPr>
              <a:t>parents</a:t>
            </a:r>
            <a:r>
              <a:rPr lang="en-US" sz="2000" dirty="0">
                <a:solidFill>
                  <a:srgbClr val="FF0000"/>
                </a:solidFill>
                <a:effectLst/>
                <a:latin typeface="Calibri" panose="020F0502020204030204" pitchFamily="34" charset="0"/>
              </a:rPr>
              <a:t> </a:t>
            </a:r>
            <a:r>
              <a:rPr lang="en-US" sz="2000" dirty="0">
                <a:solidFill>
                  <a:srgbClr val="000000"/>
                </a:solidFill>
                <a:effectLst/>
                <a:latin typeface="Calibri" panose="020F0502020204030204" pitchFamily="34" charset="0"/>
              </a:rPr>
              <a:t>was performed as home visits or cafe meetings by the respective volunteer groups. </a:t>
            </a:r>
            <a:endParaRPr lang="tr-TR" sz="2000" dirty="0">
              <a:solidFill>
                <a:srgbClr val="000000"/>
              </a:solidFill>
              <a:effectLst/>
              <a:latin typeface="Calibri" panose="020F0502020204030204" pitchFamily="34" charset="0"/>
            </a:endParaRPr>
          </a:p>
          <a:p>
            <a:r>
              <a:rPr lang="en-US" sz="2000" dirty="0">
                <a:solidFill>
                  <a:srgbClr val="000000"/>
                </a:solidFill>
                <a:effectLst/>
                <a:latin typeface="Calibri" panose="020F0502020204030204" pitchFamily="34" charset="0"/>
              </a:rPr>
              <a:t>The </a:t>
            </a:r>
            <a:r>
              <a:rPr lang="en-US" sz="2000" dirty="0">
                <a:solidFill>
                  <a:srgbClr val="FF0000"/>
                </a:solidFill>
                <a:effectLst/>
                <a:latin typeface="Calibri" panose="020F0502020204030204" pitchFamily="34" charset="0"/>
              </a:rPr>
              <a:t>follow</a:t>
            </a:r>
            <a:r>
              <a:rPr lang="tr-TR" sz="2000" dirty="0">
                <a:solidFill>
                  <a:srgbClr val="FF0000"/>
                </a:solidFill>
                <a:effectLst/>
                <a:latin typeface="Calibri" panose="020F0502020204030204" pitchFamily="34" charset="0"/>
              </a:rPr>
              <a:t>-</a:t>
            </a:r>
            <a:r>
              <a:rPr lang="en-US" sz="2000" dirty="0">
                <a:solidFill>
                  <a:srgbClr val="FF0000"/>
                </a:solidFill>
                <a:effectLst/>
                <a:latin typeface="Calibri" panose="020F0502020204030204" pitchFamily="34" charset="0"/>
              </a:rPr>
              <a:t>up for the second term </a:t>
            </a:r>
            <a:r>
              <a:rPr lang="en-US" sz="2000" dirty="0">
                <a:solidFill>
                  <a:srgbClr val="000000"/>
                </a:solidFill>
                <a:effectLst/>
                <a:latin typeface="Calibri" panose="020F0502020204030204" pitchFamily="34" charset="0"/>
              </a:rPr>
              <a:t>of the Project was performed by each volunteer sub-group during collective activities. </a:t>
            </a:r>
            <a:endParaRPr lang="tr-TR" sz="2000" dirty="0">
              <a:solidFill>
                <a:srgbClr val="000000"/>
              </a:solidFill>
              <a:effectLst/>
              <a:latin typeface="Calibri" panose="020F0502020204030204" pitchFamily="34" charset="0"/>
            </a:endParaRPr>
          </a:p>
          <a:p>
            <a:r>
              <a:rPr lang="en-US" sz="2000" dirty="0">
                <a:solidFill>
                  <a:srgbClr val="000000"/>
                </a:solidFill>
                <a:effectLst/>
                <a:latin typeface="Calibri" panose="020F0502020204030204" pitchFamily="34" charset="0"/>
              </a:rPr>
              <a:t>The volunteers found enough time to discuss with the parents about the improvements in the attitudes of the students. </a:t>
            </a:r>
            <a:endParaRPr lang="tr-TR"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Collectıve</a:t>
            </a:r>
            <a:r>
              <a:rPr lang="tr-TR" dirty="0"/>
              <a:t> </a:t>
            </a:r>
            <a:r>
              <a:rPr lang="tr-TR" dirty="0" err="1"/>
              <a:t>actıvıtıes</a:t>
            </a:r>
            <a:endParaRPr lang="tr-TR" dirty="0"/>
          </a:p>
        </p:txBody>
      </p:sp>
      <p:sp>
        <p:nvSpPr>
          <p:cNvPr id="3" name="İçerik Yer Tutucusu 2"/>
          <p:cNvSpPr>
            <a:spLocks noGrp="1"/>
          </p:cNvSpPr>
          <p:nvPr>
            <p:ph idx="1"/>
          </p:nvPr>
        </p:nvSpPr>
        <p:spPr>
          <a:xfrm>
            <a:off x="1478943" y="2266122"/>
            <a:ext cx="8481921" cy="4198288"/>
          </a:xfrm>
        </p:spPr>
        <p:txBody>
          <a:bodyPr>
            <a:normAutofit fontScale="92500" lnSpcReduction="20000"/>
          </a:bodyPr>
          <a:lstStyle/>
          <a:p>
            <a:r>
              <a:rPr lang="tr-TR" sz="1800" dirty="0">
                <a:solidFill>
                  <a:srgbClr val="000000"/>
                </a:solidFill>
                <a:effectLst/>
                <a:latin typeface="Calibri" panose="020F0502020204030204" pitchFamily="34" charset="0"/>
              </a:rPr>
              <a:t>First </a:t>
            </a:r>
            <a:r>
              <a:rPr lang="tr-TR" sz="1800" dirty="0" err="1">
                <a:solidFill>
                  <a:srgbClr val="000000"/>
                </a:solidFill>
                <a:effectLst/>
                <a:latin typeface="Calibri" panose="020F0502020204030204" pitchFamily="34" charset="0"/>
              </a:rPr>
              <a:t>meeting</a:t>
            </a:r>
            <a:r>
              <a:rPr lang="tr-TR" sz="1800" dirty="0">
                <a:solidFill>
                  <a:srgbClr val="000000"/>
                </a:solidFill>
                <a:effectLst/>
                <a:latin typeface="Calibri" panose="020F0502020204030204" pitchFamily="34" charset="0"/>
              </a:rPr>
              <a:t>:</a:t>
            </a:r>
            <a:r>
              <a:rPr lang="en-US" sz="1800" dirty="0">
                <a:solidFill>
                  <a:srgbClr val="000000"/>
                </a:solidFill>
                <a:effectLst/>
                <a:latin typeface="Calibri" panose="020F0502020204030204" pitchFamily="34" charset="0"/>
              </a:rPr>
              <a:t> Lunch at the University Campus </a:t>
            </a:r>
            <a:endParaRPr lang="tr-TR" sz="1800" dirty="0">
              <a:solidFill>
                <a:srgbClr val="000000"/>
              </a:solidFill>
              <a:effectLst/>
              <a:latin typeface="Calibri" panose="020F0502020204030204" pitchFamily="34" charset="0"/>
            </a:endParaRPr>
          </a:p>
          <a:p>
            <a:r>
              <a:rPr lang="en-US" sz="1800" dirty="0">
                <a:solidFill>
                  <a:srgbClr val="000000"/>
                </a:solidFill>
                <a:effectLst/>
                <a:latin typeface="Calibri" panose="020F0502020204030204" pitchFamily="34" charset="0"/>
              </a:rPr>
              <a:t>Cinema attendance to the film “Ayla”</a:t>
            </a:r>
            <a:endParaRPr lang="tr-TR" sz="1800" dirty="0">
              <a:solidFill>
                <a:srgbClr val="000000"/>
              </a:solidFill>
              <a:effectLst/>
              <a:latin typeface="Calibri" panose="020F0502020204030204" pitchFamily="34" charset="0"/>
            </a:endParaRPr>
          </a:p>
          <a:p>
            <a:r>
              <a:rPr lang="en-US" sz="1800" dirty="0">
                <a:solidFill>
                  <a:srgbClr val="000000"/>
                </a:solidFill>
                <a:effectLst/>
                <a:latin typeface="Calibri" panose="020F0502020204030204" pitchFamily="34" charset="0"/>
              </a:rPr>
              <a:t>Theater Attendance to the play “Deli </a:t>
            </a:r>
            <a:r>
              <a:rPr lang="en-US" sz="1800" dirty="0" err="1">
                <a:solidFill>
                  <a:srgbClr val="000000"/>
                </a:solidFill>
                <a:effectLst/>
                <a:latin typeface="Calibri" panose="020F0502020204030204" pitchFamily="34" charset="0"/>
              </a:rPr>
              <a:t>Dumrul</a:t>
            </a:r>
            <a:r>
              <a:rPr lang="en-US" sz="1800" dirty="0">
                <a:solidFill>
                  <a:srgbClr val="000000"/>
                </a:solidFill>
                <a:effectLst/>
                <a:latin typeface="Calibri" panose="020F0502020204030204" pitchFamily="34" charset="0"/>
              </a:rPr>
              <a:t>” </a:t>
            </a:r>
            <a:endParaRPr lang="tr-TR" sz="1800" dirty="0">
              <a:solidFill>
                <a:srgbClr val="000000"/>
              </a:solidFill>
              <a:effectLst/>
              <a:latin typeface="Calibri" panose="020F0502020204030204" pitchFamily="34" charset="0"/>
            </a:endParaRPr>
          </a:p>
          <a:p>
            <a:r>
              <a:rPr lang="en-US" sz="1800" dirty="0">
                <a:solidFill>
                  <a:srgbClr val="000000"/>
                </a:solidFill>
                <a:effectLst/>
                <a:latin typeface="Calibri" panose="020F0502020204030204" pitchFamily="34" charset="0"/>
              </a:rPr>
              <a:t>Visit</a:t>
            </a:r>
            <a:r>
              <a:rPr lang="tr-TR" sz="1800" dirty="0" err="1">
                <a:solidFill>
                  <a:srgbClr val="000000"/>
                </a:solidFill>
                <a:effectLst/>
                <a:latin typeface="Calibri" panose="020F0502020204030204" pitchFamily="34" charset="0"/>
              </a:rPr>
              <a:t>ing</a:t>
            </a:r>
            <a:r>
              <a:rPr lang="tr-TR" sz="1800" dirty="0">
                <a:solidFill>
                  <a:srgbClr val="000000"/>
                </a:solidFill>
                <a:effectLst/>
                <a:latin typeface="Calibri" panose="020F0502020204030204" pitchFamily="34" charset="0"/>
              </a:rPr>
              <a:t> </a:t>
            </a:r>
            <a:r>
              <a:rPr lang="tr-TR" sz="1800" dirty="0" err="1">
                <a:solidFill>
                  <a:srgbClr val="000000"/>
                </a:solidFill>
                <a:effectLst/>
                <a:latin typeface="Calibri" panose="020F0502020204030204" pitchFamily="34" charset="0"/>
              </a:rPr>
              <a:t>homes</a:t>
            </a:r>
            <a:r>
              <a:rPr lang="en-US" sz="1800" dirty="0">
                <a:solidFill>
                  <a:srgbClr val="000000"/>
                </a:solidFill>
                <a:effectLst/>
                <a:latin typeface="Calibri" panose="020F0502020204030204" pitchFamily="34" charset="0"/>
              </a:rPr>
              <a:t> or meet</a:t>
            </a:r>
            <a:r>
              <a:rPr lang="tr-TR" sz="1800" dirty="0" err="1">
                <a:solidFill>
                  <a:srgbClr val="000000"/>
                </a:solidFill>
                <a:effectLst/>
                <a:latin typeface="Calibri" panose="020F0502020204030204" pitchFamily="34" charset="0"/>
              </a:rPr>
              <a:t>ing</a:t>
            </a:r>
            <a:r>
              <a:rPr lang="tr-TR" sz="1800" dirty="0">
                <a:solidFill>
                  <a:srgbClr val="000000"/>
                </a:solidFill>
                <a:effectLst/>
                <a:latin typeface="Calibri" panose="020F0502020204030204" pitchFamily="34" charset="0"/>
              </a:rPr>
              <a:t> at a </a:t>
            </a:r>
            <a:r>
              <a:rPr lang="tr-TR" sz="1800" dirty="0" err="1">
                <a:solidFill>
                  <a:srgbClr val="000000"/>
                </a:solidFill>
                <a:effectLst/>
                <a:latin typeface="Calibri" panose="020F0502020204030204" pitchFamily="34" charset="0"/>
              </a:rPr>
              <a:t>cafe</a:t>
            </a:r>
            <a:r>
              <a:rPr lang="en-US" sz="1800" dirty="0">
                <a:solidFill>
                  <a:srgbClr val="000000"/>
                </a:solidFill>
                <a:effectLst/>
                <a:latin typeface="Calibri" panose="020F0502020204030204" pitchFamily="34" charset="0"/>
              </a:rPr>
              <a:t> with the students/parents </a:t>
            </a:r>
            <a:endParaRPr lang="tr-TR" sz="1800" dirty="0">
              <a:solidFill>
                <a:srgbClr val="000000"/>
              </a:solidFill>
              <a:effectLst/>
              <a:latin typeface="Calibri" panose="020F0502020204030204" pitchFamily="34" charset="0"/>
            </a:endParaRPr>
          </a:p>
          <a:p>
            <a:r>
              <a:rPr lang="tr-TR" sz="1800" dirty="0" err="1">
                <a:solidFill>
                  <a:srgbClr val="000000"/>
                </a:solidFill>
                <a:effectLst/>
                <a:latin typeface="Calibri" panose="020F0502020204030204" pitchFamily="34" charset="0"/>
              </a:rPr>
              <a:t>Playing</a:t>
            </a:r>
            <a:r>
              <a:rPr lang="tr-TR" sz="1800" dirty="0">
                <a:solidFill>
                  <a:srgbClr val="000000"/>
                </a:solidFill>
                <a:effectLst/>
                <a:latin typeface="Calibri" panose="020F0502020204030204" pitchFamily="34" charset="0"/>
              </a:rPr>
              <a:t> Bowling</a:t>
            </a:r>
            <a:endParaRPr lang="tr-TR" dirty="0">
              <a:solidFill>
                <a:srgbClr val="000000"/>
              </a:solidFill>
              <a:latin typeface="Calibri" panose="020F0502020204030204" pitchFamily="34" charset="0"/>
            </a:endParaRPr>
          </a:p>
          <a:p>
            <a:r>
              <a:rPr lang="en-US" sz="1800" dirty="0">
                <a:solidFill>
                  <a:srgbClr val="000000"/>
                </a:solidFill>
                <a:effectLst/>
                <a:latin typeface="Calibri" panose="020F0502020204030204" pitchFamily="34" charset="0"/>
              </a:rPr>
              <a:t>Seminar on “Adolescent Body and Psychology” and Celebration of The Fall Term Vacation</a:t>
            </a:r>
            <a:endParaRPr lang="tr-TR" sz="1800" dirty="0">
              <a:solidFill>
                <a:srgbClr val="000000"/>
              </a:solidFill>
              <a:effectLst/>
              <a:latin typeface="Calibri" panose="020F0502020204030204" pitchFamily="34" charset="0"/>
            </a:endParaRPr>
          </a:p>
          <a:p>
            <a:r>
              <a:rPr lang="en-US" sz="1800" dirty="0">
                <a:solidFill>
                  <a:srgbClr val="000000"/>
                </a:solidFill>
                <a:effectLst/>
                <a:latin typeface="Calibri" panose="020F0502020204030204" pitchFamily="34" charset="0"/>
              </a:rPr>
              <a:t>Visit to the Antalya Museum and the Atatürk Park </a:t>
            </a:r>
            <a:endParaRPr lang="tr-TR" sz="1800" dirty="0">
              <a:solidFill>
                <a:srgbClr val="000000"/>
              </a:solidFill>
              <a:effectLst/>
              <a:latin typeface="Calibri" panose="020F0502020204030204" pitchFamily="34" charset="0"/>
            </a:endParaRPr>
          </a:p>
          <a:p>
            <a:r>
              <a:rPr lang="en-US" sz="1800" dirty="0">
                <a:solidFill>
                  <a:srgbClr val="000000"/>
                </a:solidFill>
                <a:effectLst/>
                <a:latin typeface="Calibri" panose="020F0502020204030204" pitchFamily="34" charset="0"/>
              </a:rPr>
              <a:t>Sub-group visit</a:t>
            </a:r>
            <a:r>
              <a:rPr lang="tr-TR" sz="1800" dirty="0">
                <a:solidFill>
                  <a:srgbClr val="000000"/>
                </a:solidFill>
                <a:effectLst/>
                <a:latin typeface="Calibri" panose="020F0502020204030204" pitchFamily="34" charset="0"/>
              </a:rPr>
              <a:t>s</a:t>
            </a:r>
            <a:r>
              <a:rPr lang="en-US" sz="1800" dirty="0">
                <a:solidFill>
                  <a:srgbClr val="000000"/>
                </a:solidFill>
                <a:effectLst/>
                <a:latin typeface="Calibri" panose="020F0502020204030204" pitchFamily="34" charset="0"/>
              </a:rPr>
              <a:t> to the </a:t>
            </a:r>
            <a:r>
              <a:rPr lang="en-US" sz="1800" dirty="0" err="1">
                <a:solidFill>
                  <a:srgbClr val="000000"/>
                </a:solidFill>
                <a:effectLst/>
                <a:latin typeface="Calibri" panose="020F0502020204030204" pitchFamily="34" charset="0"/>
              </a:rPr>
              <a:t>compan</a:t>
            </a:r>
            <a:r>
              <a:rPr lang="tr-TR" sz="1800" dirty="0" err="1">
                <a:solidFill>
                  <a:srgbClr val="000000"/>
                </a:solidFill>
                <a:effectLst/>
                <a:latin typeface="Calibri" panose="020F0502020204030204" pitchFamily="34" charset="0"/>
              </a:rPr>
              <a:t>ies</a:t>
            </a:r>
            <a:r>
              <a:rPr lang="tr-TR" sz="1800" dirty="0">
                <a:solidFill>
                  <a:srgbClr val="000000"/>
                </a:solidFill>
                <a:effectLst/>
                <a:latin typeface="Calibri" panose="020F0502020204030204" pitchFamily="34" charset="0"/>
              </a:rPr>
              <a:t> of </a:t>
            </a:r>
            <a:r>
              <a:rPr lang="en-US" sz="1800" dirty="0">
                <a:solidFill>
                  <a:srgbClr val="000000"/>
                </a:solidFill>
                <a:effectLst/>
                <a:latin typeface="Calibri" panose="020F0502020204030204" pitchFamily="34" charset="0"/>
              </a:rPr>
              <a:t> business </a:t>
            </a:r>
            <a:r>
              <a:rPr lang="en-US" sz="1800" dirty="0" err="1">
                <a:solidFill>
                  <a:srgbClr val="000000"/>
                </a:solidFill>
                <a:effectLst/>
                <a:latin typeface="Calibri" panose="020F0502020204030204" pitchFamily="34" charset="0"/>
              </a:rPr>
              <a:t>wom</a:t>
            </a:r>
            <a:r>
              <a:rPr lang="tr-TR" sz="1800" dirty="0">
                <a:solidFill>
                  <a:srgbClr val="000000"/>
                </a:solidFill>
                <a:effectLst/>
                <a:latin typeface="Calibri" panose="020F0502020204030204" pitchFamily="34" charset="0"/>
              </a:rPr>
              <a:t>e</a:t>
            </a:r>
            <a:r>
              <a:rPr lang="en-US" sz="1800" dirty="0">
                <a:solidFill>
                  <a:srgbClr val="000000"/>
                </a:solidFill>
                <a:effectLst/>
                <a:latin typeface="Calibri" panose="020F0502020204030204" pitchFamily="34" charset="0"/>
              </a:rPr>
              <a:t>n</a:t>
            </a:r>
            <a:r>
              <a:rPr lang="tr-TR" sz="1800" dirty="0">
                <a:solidFill>
                  <a:srgbClr val="000000"/>
                </a:solidFill>
                <a:effectLst/>
                <a:latin typeface="Calibri" panose="020F0502020204030204" pitchFamily="34" charset="0"/>
              </a:rPr>
              <a:t> (</a:t>
            </a:r>
            <a:r>
              <a:rPr lang="tr-TR" sz="1800" dirty="0" err="1">
                <a:solidFill>
                  <a:srgbClr val="000000"/>
                </a:solidFill>
                <a:effectLst/>
                <a:latin typeface="Calibri" panose="020F0502020204030204" pitchFamily="34" charset="0"/>
              </a:rPr>
              <a:t>four</a:t>
            </a:r>
            <a:r>
              <a:rPr lang="tr-TR" sz="1800" dirty="0">
                <a:solidFill>
                  <a:srgbClr val="000000"/>
                </a:solidFill>
                <a:effectLst/>
                <a:latin typeface="Calibri" panose="020F0502020204030204" pitchFamily="34" charset="0"/>
              </a:rPr>
              <a:t> </a:t>
            </a:r>
            <a:r>
              <a:rPr lang="tr-TR" sz="1800" dirty="0" err="1">
                <a:solidFill>
                  <a:srgbClr val="000000"/>
                </a:solidFill>
                <a:effectLst/>
                <a:latin typeface="Calibri" panose="020F0502020204030204" pitchFamily="34" charset="0"/>
              </a:rPr>
              <a:t>sub</a:t>
            </a:r>
            <a:r>
              <a:rPr lang="tr-TR" sz="1800" dirty="0">
                <a:solidFill>
                  <a:srgbClr val="000000"/>
                </a:solidFill>
                <a:effectLst/>
                <a:latin typeface="Calibri" panose="020F0502020204030204" pitchFamily="34" charset="0"/>
              </a:rPr>
              <a:t> </a:t>
            </a:r>
            <a:r>
              <a:rPr lang="tr-TR" sz="1800" dirty="0" err="1">
                <a:solidFill>
                  <a:srgbClr val="000000"/>
                </a:solidFill>
                <a:effectLst/>
                <a:latin typeface="Calibri" panose="020F0502020204030204" pitchFamily="34" charset="0"/>
              </a:rPr>
              <a:t>groups</a:t>
            </a:r>
            <a:r>
              <a:rPr lang="tr-TR" sz="1800" dirty="0">
                <a:solidFill>
                  <a:srgbClr val="000000"/>
                </a:solidFill>
                <a:effectLst/>
                <a:latin typeface="Calibri" panose="020F0502020204030204" pitchFamily="34" charset="0"/>
              </a:rPr>
              <a:t> </a:t>
            </a:r>
            <a:r>
              <a:rPr lang="tr-TR" sz="1800" dirty="0" err="1">
                <a:solidFill>
                  <a:srgbClr val="000000"/>
                </a:solidFill>
                <a:effectLst/>
                <a:latin typeface="Calibri" panose="020F0502020204030204" pitchFamily="34" charset="0"/>
              </a:rPr>
              <a:t>were</a:t>
            </a:r>
            <a:r>
              <a:rPr lang="tr-TR" sz="1800" dirty="0">
                <a:solidFill>
                  <a:srgbClr val="000000"/>
                </a:solidFill>
                <a:effectLst/>
                <a:latin typeface="Calibri" panose="020F0502020204030204" pitchFamily="34" charset="0"/>
              </a:rPr>
              <a:t> </a:t>
            </a:r>
            <a:r>
              <a:rPr lang="tr-TR" sz="1800" dirty="0" err="1">
                <a:solidFill>
                  <a:srgbClr val="000000"/>
                </a:solidFill>
                <a:effectLst/>
                <a:latin typeface="Calibri" panose="020F0502020204030204" pitchFamily="34" charset="0"/>
              </a:rPr>
              <a:t>organized</a:t>
            </a:r>
            <a:r>
              <a:rPr lang="tr-TR" sz="1800" dirty="0">
                <a:solidFill>
                  <a:srgbClr val="000000"/>
                </a:solidFill>
                <a:effectLst/>
                <a:latin typeface="Calibri" panose="020F0502020204030204" pitchFamily="34" charset="0"/>
              </a:rPr>
              <a:t>)</a:t>
            </a:r>
            <a:endParaRPr lang="tr-TR" sz="1800" dirty="0">
              <a:solidFill>
                <a:srgbClr val="000000"/>
              </a:solidFill>
              <a:effectLst/>
              <a:latin typeface="Calibri" panose="020F0502020204030204" pitchFamily="34" charset="0"/>
            </a:endParaRPr>
          </a:p>
          <a:p>
            <a:r>
              <a:rPr lang="en-US" sz="1800" dirty="0">
                <a:solidFill>
                  <a:srgbClr val="000000"/>
                </a:solidFill>
                <a:effectLst/>
                <a:latin typeface="Calibri" panose="020F0502020204030204" pitchFamily="34" charset="0"/>
              </a:rPr>
              <a:t>Attendance to Ballet Performance “Four Seasons” Music by Vivaldi </a:t>
            </a:r>
            <a:endParaRPr lang="tr-TR" sz="1800" dirty="0">
              <a:solidFill>
                <a:srgbClr val="000000"/>
              </a:solidFill>
              <a:effectLst/>
              <a:latin typeface="Calibri" panose="020F0502020204030204" pitchFamily="34" charset="0"/>
            </a:endParaRPr>
          </a:p>
          <a:p>
            <a:r>
              <a:rPr lang="tr-TR" sz="1800" dirty="0">
                <a:solidFill>
                  <a:srgbClr val="000000"/>
                </a:solidFill>
                <a:effectLst/>
                <a:latin typeface="Calibri" panose="020F0502020204030204" pitchFamily="34" charset="0"/>
              </a:rPr>
              <a:t>Spring </a:t>
            </a:r>
            <a:r>
              <a:rPr lang="tr-TR" sz="1800" dirty="0" err="1">
                <a:solidFill>
                  <a:srgbClr val="000000"/>
                </a:solidFill>
                <a:effectLst/>
                <a:latin typeface="Calibri" panose="020F0502020204030204" pitchFamily="34" charset="0"/>
              </a:rPr>
              <a:t>Picnic</a:t>
            </a:r>
            <a:r>
              <a:rPr lang="tr-TR" sz="1800" dirty="0">
                <a:solidFill>
                  <a:srgbClr val="000000"/>
                </a:solidFill>
                <a:effectLst/>
                <a:latin typeface="Calibri" panose="020F0502020204030204" pitchFamily="34" charset="0"/>
              </a:rPr>
              <a:t> </a:t>
            </a:r>
            <a:endParaRPr lang="tr-TR" sz="1800" dirty="0">
              <a:solidFill>
                <a:srgbClr val="000000"/>
              </a:solidFill>
              <a:effectLst/>
              <a:latin typeface="Calibri" panose="020F0502020204030204" pitchFamily="34" charset="0"/>
            </a:endParaRPr>
          </a:p>
          <a:p>
            <a:r>
              <a:rPr lang="tr-TR" sz="1800" dirty="0">
                <a:solidFill>
                  <a:srgbClr val="000000"/>
                </a:solidFill>
                <a:effectLst/>
                <a:latin typeface="Calibri" panose="020F0502020204030204" pitchFamily="34" charset="0"/>
              </a:rPr>
              <a:t>“Poster </a:t>
            </a:r>
            <a:r>
              <a:rPr lang="tr-TR" sz="1800" dirty="0" err="1">
                <a:solidFill>
                  <a:srgbClr val="000000"/>
                </a:solidFill>
                <a:effectLst/>
                <a:latin typeface="Calibri" panose="020F0502020204030204" pitchFamily="34" charset="0"/>
              </a:rPr>
              <a:t>Painting</a:t>
            </a:r>
            <a:r>
              <a:rPr lang="tr-TR" sz="1800" dirty="0">
                <a:solidFill>
                  <a:srgbClr val="000000"/>
                </a:solidFill>
                <a:effectLst/>
                <a:latin typeface="Calibri" panose="020F0502020204030204" pitchFamily="34" charset="0"/>
              </a:rPr>
              <a:t>” Activity at </a:t>
            </a:r>
            <a:r>
              <a:rPr lang="tr-TR" sz="1800" dirty="0" err="1">
                <a:solidFill>
                  <a:srgbClr val="000000"/>
                </a:solidFill>
                <a:effectLst/>
                <a:latin typeface="Calibri" panose="020F0502020204030204" pitchFamily="34" charset="0"/>
              </a:rPr>
              <a:t>the</a:t>
            </a:r>
            <a:r>
              <a:rPr lang="tr-TR" sz="1800" dirty="0">
                <a:solidFill>
                  <a:srgbClr val="000000"/>
                </a:solidFill>
                <a:effectLst/>
                <a:latin typeface="Calibri" panose="020F0502020204030204" pitchFamily="34" charset="0"/>
              </a:rPr>
              <a:t> </a:t>
            </a:r>
            <a:r>
              <a:rPr lang="tr-TR" sz="1800" dirty="0" err="1">
                <a:solidFill>
                  <a:srgbClr val="000000"/>
                </a:solidFill>
                <a:effectLst/>
                <a:latin typeface="Calibri" panose="020F0502020204030204" pitchFamily="34" charset="0"/>
              </a:rPr>
              <a:t>University</a:t>
            </a:r>
            <a:r>
              <a:rPr lang="tr-TR" sz="1800" dirty="0">
                <a:solidFill>
                  <a:srgbClr val="000000"/>
                </a:solidFill>
                <a:effectLst/>
                <a:latin typeface="Calibri" panose="020F0502020204030204" pitchFamily="34" charset="0"/>
              </a:rPr>
              <a:t> (</a:t>
            </a:r>
            <a:r>
              <a:rPr lang="tr-TR" sz="1800" dirty="0" err="1">
                <a:solidFill>
                  <a:srgbClr val="000000"/>
                </a:solidFill>
                <a:effectLst/>
                <a:latin typeface="Calibri" panose="020F0502020204030204" pitchFamily="34" charset="0"/>
              </a:rPr>
              <a:t>rewards</a:t>
            </a:r>
            <a:r>
              <a:rPr lang="tr-TR" sz="1800" dirty="0">
                <a:solidFill>
                  <a:srgbClr val="000000"/>
                </a:solidFill>
                <a:effectLst/>
                <a:latin typeface="Calibri" panose="020F0502020204030204" pitchFamily="34" charset="0"/>
              </a:rPr>
              <a:t> </a:t>
            </a:r>
            <a:r>
              <a:rPr lang="tr-TR" sz="1800" dirty="0" err="1">
                <a:solidFill>
                  <a:srgbClr val="000000"/>
                </a:solidFill>
                <a:effectLst/>
                <a:latin typeface="Calibri" panose="020F0502020204030204" pitchFamily="34" charset="0"/>
              </a:rPr>
              <a:t>were</a:t>
            </a:r>
            <a:r>
              <a:rPr lang="tr-TR" sz="1800" dirty="0">
                <a:solidFill>
                  <a:srgbClr val="000000"/>
                </a:solidFill>
                <a:effectLst/>
                <a:latin typeface="Calibri" panose="020F0502020204030204" pitchFamily="34" charset="0"/>
              </a:rPr>
              <a:t> </a:t>
            </a:r>
            <a:r>
              <a:rPr lang="tr-TR" sz="1800" dirty="0" err="1">
                <a:solidFill>
                  <a:srgbClr val="000000"/>
                </a:solidFill>
                <a:effectLst/>
                <a:latin typeface="Calibri" panose="020F0502020204030204" pitchFamily="34" charset="0"/>
              </a:rPr>
              <a:t>provided</a:t>
            </a:r>
            <a:r>
              <a:rPr lang="tr-TR" sz="1800" dirty="0">
                <a:solidFill>
                  <a:srgbClr val="000000"/>
                </a:solidFill>
                <a:effectLst/>
                <a:latin typeface="Calibri" panose="020F0502020204030204" pitchFamily="34" charset="0"/>
              </a:rPr>
              <a:t> </a:t>
            </a:r>
            <a:r>
              <a:rPr lang="tr-TR" sz="1800" dirty="0" err="1">
                <a:solidFill>
                  <a:srgbClr val="000000"/>
                </a:solidFill>
                <a:effectLst/>
                <a:latin typeface="Calibri" panose="020F0502020204030204" pitchFamily="34" charset="0"/>
              </a:rPr>
              <a:t>to</a:t>
            </a:r>
            <a:r>
              <a:rPr lang="tr-TR" sz="1800" dirty="0">
                <a:solidFill>
                  <a:srgbClr val="000000"/>
                </a:solidFill>
                <a:effectLst/>
                <a:latin typeface="Calibri" panose="020F0502020204030204" pitchFamily="34" charset="0"/>
              </a:rPr>
              <a:t> </a:t>
            </a:r>
            <a:r>
              <a:rPr lang="tr-TR" sz="1800" dirty="0" err="1">
                <a:solidFill>
                  <a:srgbClr val="000000"/>
                </a:solidFill>
                <a:effectLst/>
                <a:latin typeface="Calibri" panose="020F0502020204030204" pitchFamily="34" charset="0"/>
              </a:rPr>
              <a:t>the</a:t>
            </a:r>
            <a:r>
              <a:rPr lang="tr-TR" sz="1800" dirty="0">
                <a:solidFill>
                  <a:srgbClr val="000000"/>
                </a:solidFill>
                <a:effectLst/>
                <a:latin typeface="Calibri" panose="020F0502020204030204" pitchFamily="34" charset="0"/>
              </a:rPr>
              <a:t> </a:t>
            </a:r>
            <a:r>
              <a:rPr lang="tr-TR" sz="1800" dirty="0" err="1">
                <a:solidFill>
                  <a:srgbClr val="000000"/>
                </a:solidFill>
                <a:effectLst/>
                <a:latin typeface="Calibri" panose="020F0502020204030204" pitchFamily="34" charset="0"/>
              </a:rPr>
              <a:t>best</a:t>
            </a:r>
            <a:r>
              <a:rPr lang="tr-TR" sz="1800" dirty="0">
                <a:solidFill>
                  <a:srgbClr val="000000"/>
                </a:solidFill>
                <a:effectLst/>
                <a:latin typeface="Calibri" panose="020F0502020204030204" pitchFamily="34" charset="0"/>
              </a:rPr>
              <a:t> </a:t>
            </a:r>
            <a:r>
              <a:rPr lang="tr-TR" sz="1800" dirty="0" err="1">
                <a:solidFill>
                  <a:srgbClr val="000000"/>
                </a:solidFill>
                <a:effectLst/>
                <a:latin typeface="Calibri" panose="020F0502020204030204" pitchFamily="34" charset="0"/>
              </a:rPr>
              <a:t>ones</a:t>
            </a:r>
            <a:r>
              <a:rPr lang="tr-TR" sz="1800" dirty="0">
                <a:solidFill>
                  <a:srgbClr val="000000"/>
                </a:solidFill>
                <a:effectLst/>
                <a:latin typeface="Calibri" panose="020F0502020204030204" pitchFamily="34" charset="0"/>
              </a:rPr>
              <a:t>)</a:t>
            </a:r>
            <a:endParaRPr lang="tr-TR" sz="1800" dirty="0">
              <a:solidFill>
                <a:srgbClr val="000000"/>
              </a:solidFill>
              <a:effectLst/>
              <a:latin typeface="Calibri" panose="020F0502020204030204" pitchFamily="34" charset="0"/>
            </a:endParaRPr>
          </a:p>
          <a:p>
            <a:r>
              <a:rPr lang="tr-TR" sz="1800" dirty="0">
                <a:solidFill>
                  <a:srgbClr val="000000"/>
                </a:solidFill>
                <a:effectLst/>
                <a:latin typeface="Calibri" panose="020F0502020204030204" pitchFamily="34" charset="0"/>
              </a:rPr>
              <a:t>“Project </a:t>
            </a:r>
            <a:r>
              <a:rPr lang="tr-TR" sz="1800" dirty="0" err="1">
                <a:solidFill>
                  <a:srgbClr val="000000"/>
                </a:solidFill>
                <a:effectLst/>
                <a:latin typeface="Calibri" panose="020F0502020204030204" pitchFamily="34" charset="0"/>
              </a:rPr>
              <a:t>Closing</a:t>
            </a:r>
            <a:r>
              <a:rPr lang="tr-TR" sz="1800" dirty="0">
                <a:solidFill>
                  <a:srgbClr val="000000"/>
                </a:solidFill>
                <a:effectLst/>
                <a:latin typeface="Calibri" panose="020F0502020204030204" pitchFamily="34" charset="0"/>
              </a:rPr>
              <a:t> Meeting” </a:t>
            </a:r>
            <a:endParaRPr lang="tr-TR" sz="1800" dirty="0">
              <a:solidFill>
                <a:srgbClr val="000000"/>
              </a:solidFill>
              <a:effectLst/>
              <a:latin typeface="Calibri" panose="020F0502020204030204" pitchFamily="34" charset="0"/>
            </a:endParaRP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SUPPORTS OBTAINED</a:t>
            </a:r>
            <a:endParaRPr lang="tr-TR" dirty="0"/>
          </a:p>
        </p:txBody>
      </p:sp>
      <p:sp>
        <p:nvSpPr>
          <p:cNvPr id="3" name="İçerik Yer Tutucusu 2"/>
          <p:cNvSpPr>
            <a:spLocks noGrp="1"/>
          </p:cNvSpPr>
          <p:nvPr>
            <p:ph idx="1"/>
          </p:nvPr>
        </p:nvSpPr>
        <p:spPr>
          <a:xfrm>
            <a:off x="1486894" y="2638044"/>
            <a:ext cx="8473970" cy="3101983"/>
          </a:xfrm>
        </p:spPr>
        <p:txBody>
          <a:bodyPr/>
          <a:lstStyle/>
          <a:p>
            <a:r>
              <a:rPr lang="tr-TR" dirty="0" err="1"/>
              <a:t>The</a:t>
            </a:r>
            <a:r>
              <a:rPr lang="tr-TR" dirty="0"/>
              <a:t> </a:t>
            </a:r>
            <a:r>
              <a:rPr lang="tr-TR" dirty="0" err="1"/>
              <a:t>Municipality</a:t>
            </a:r>
            <a:r>
              <a:rPr lang="tr-TR" dirty="0"/>
              <a:t> of </a:t>
            </a:r>
            <a:r>
              <a:rPr lang="tr-TR" dirty="0" err="1"/>
              <a:t>Muratpaşa</a:t>
            </a:r>
            <a:r>
              <a:rPr lang="tr-TR" dirty="0"/>
              <a:t> </a:t>
            </a:r>
            <a:r>
              <a:rPr lang="tr-TR" dirty="0" err="1"/>
              <a:t>provided</a:t>
            </a:r>
            <a:r>
              <a:rPr lang="tr-TR" dirty="0"/>
              <a:t> </a:t>
            </a:r>
            <a:r>
              <a:rPr lang="tr-TR" dirty="0" err="1">
                <a:solidFill>
                  <a:srgbClr val="FF0000"/>
                </a:solidFill>
              </a:rPr>
              <a:t>logistics</a:t>
            </a:r>
            <a:r>
              <a:rPr lang="tr-TR" dirty="0"/>
              <a:t> </a:t>
            </a:r>
            <a:r>
              <a:rPr lang="tr-TR" dirty="0" err="1"/>
              <a:t>for</a:t>
            </a:r>
            <a:r>
              <a:rPr lang="tr-TR" dirty="0"/>
              <a:t> </a:t>
            </a:r>
            <a:r>
              <a:rPr lang="tr-TR" dirty="0" err="1"/>
              <a:t>meetings</a:t>
            </a:r>
            <a:r>
              <a:rPr lang="tr-TR" dirty="0"/>
              <a:t> </a:t>
            </a:r>
            <a:r>
              <a:rPr lang="tr-TR" dirty="0" err="1"/>
              <a:t>and</a:t>
            </a:r>
            <a:r>
              <a:rPr lang="tr-TR" dirty="0"/>
              <a:t> </a:t>
            </a:r>
            <a:r>
              <a:rPr lang="tr-TR" dirty="0" err="1">
                <a:solidFill>
                  <a:srgbClr val="FF0000"/>
                </a:solidFill>
              </a:rPr>
              <a:t>transportation</a:t>
            </a:r>
            <a:r>
              <a:rPr lang="tr-TR" dirty="0"/>
              <a:t> </a:t>
            </a:r>
            <a:r>
              <a:rPr lang="tr-TR" dirty="0" err="1"/>
              <a:t>to</a:t>
            </a:r>
            <a:r>
              <a:rPr lang="tr-TR" dirty="0"/>
              <a:t> </a:t>
            </a:r>
            <a:r>
              <a:rPr lang="tr-TR" dirty="0" err="1"/>
              <a:t>and</a:t>
            </a:r>
            <a:r>
              <a:rPr lang="tr-TR" dirty="0"/>
              <a:t> </a:t>
            </a:r>
            <a:r>
              <a:rPr lang="tr-TR" dirty="0" err="1"/>
              <a:t>from</a:t>
            </a:r>
            <a:r>
              <a:rPr lang="tr-TR" dirty="0"/>
              <a:t> </a:t>
            </a:r>
            <a:r>
              <a:rPr lang="tr-TR" dirty="0" err="1"/>
              <a:t>the</a:t>
            </a:r>
            <a:r>
              <a:rPr lang="tr-TR" dirty="0"/>
              <a:t> </a:t>
            </a:r>
            <a:r>
              <a:rPr lang="tr-TR" dirty="0" err="1"/>
              <a:t>destination</a:t>
            </a:r>
            <a:r>
              <a:rPr lang="tr-TR" dirty="0"/>
              <a:t> of </a:t>
            </a:r>
            <a:r>
              <a:rPr lang="tr-TR" dirty="0" err="1"/>
              <a:t>collective</a:t>
            </a:r>
            <a:r>
              <a:rPr lang="tr-TR" dirty="0"/>
              <a:t> </a:t>
            </a:r>
            <a:r>
              <a:rPr lang="tr-TR" dirty="0" err="1"/>
              <a:t>activities</a:t>
            </a:r>
            <a:r>
              <a:rPr lang="tr-TR" dirty="0"/>
              <a:t>.</a:t>
            </a:r>
            <a:endParaRPr lang="tr-TR" dirty="0"/>
          </a:p>
          <a:p>
            <a:r>
              <a:rPr lang="tr-TR" dirty="0" err="1"/>
              <a:t>The</a:t>
            </a:r>
            <a:r>
              <a:rPr lang="tr-TR" dirty="0"/>
              <a:t> </a:t>
            </a:r>
            <a:r>
              <a:rPr lang="tr-TR" dirty="0" err="1"/>
              <a:t>Psychologist</a:t>
            </a:r>
            <a:r>
              <a:rPr lang="tr-TR" dirty="0"/>
              <a:t> of </a:t>
            </a:r>
            <a:r>
              <a:rPr lang="tr-TR" dirty="0" err="1"/>
              <a:t>the</a:t>
            </a:r>
            <a:r>
              <a:rPr lang="tr-TR" dirty="0"/>
              <a:t> </a:t>
            </a:r>
            <a:r>
              <a:rPr lang="tr-TR" dirty="0" err="1"/>
              <a:t>Municipality</a:t>
            </a:r>
            <a:r>
              <a:rPr lang="tr-TR" dirty="0"/>
              <a:t> </a:t>
            </a:r>
            <a:r>
              <a:rPr lang="tr-TR" dirty="0" err="1"/>
              <a:t>provided</a:t>
            </a:r>
            <a:r>
              <a:rPr lang="tr-TR" dirty="0"/>
              <a:t> </a:t>
            </a:r>
            <a:r>
              <a:rPr lang="tr-TR" dirty="0" err="1">
                <a:solidFill>
                  <a:srgbClr val="FF0000"/>
                </a:solidFill>
              </a:rPr>
              <a:t>counseling</a:t>
            </a:r>
            <a:r>
              <a:rPr lang="tr-TR" dirty="0"/>
              <a:t> </a:t>
            </a:r>
            <a:r>
              <a:rPr lang="tr-TR" dirty="0" err="1"/>
              <a:t>to</a:t>
            </a:r>
            <a:r>
              <a:rPr lang="tr-TR" dirty="0"/>
              <a:t> </a:t>
            </a:r>
            <a:r>
              <a:rPr lang="tr-TR" dirty="0" err="1"/>
              <a:t>students</a:t>
            </a:r>
            <a:r>
              <a:rPr lang="tr-TR" dirty="0"/>
              <a:t> </a:t>
            </a:r>
            <a:r>
              <a:rPr lang="tr-TR" dirty="0" err="1"/>
              <a:t>or</a:t>
            </a:r>
            <a:r>
              <a:rPr lang="tr-TR" dirty="0"/>
              <a:t> </a:t>
            </a:r>
            <a:r>
              <a:rPr lang="tr-TR" dirty="0" err="1"/>
              <a:t>parents</a:t>
            </a:r>
            <a:r>
              <a:rPr lang="tr-TR" dirty="0"/>
              <a:t> </a:t>
            </a:r>
            <a:r>
              <a:rPr lang="tr-TR" dirty="0" err="1"/>
              <a:t>who</a:t>
            </a:r>
            <a:r>
              <a:rPr lang="tr-TR" dirty="0"/>
              <a:t> </a:t>
            </a:r>
            <a:r>
              <a:rPr lang="tr-TR" dirty="0" err="1"/>
              <a:t>needed</a:t>
            </a:r>
            <a:r>
              <a:rPr lang="tr-TR" dirty="0"/>
              <a:t> </a:t>
            </a:r>
            <a:r>
              <a:rPr lang="tr-TR" dirty="0" err="1"/>
              <a:t>specific</a:t>
            </a:r>
            <a:r>
              <a:rPr lang="tr-TR" dirty="0"/>
              <a:t> </a:t>
            </a:r>
            <a:r>
              <a:rPr lang="tr-TR" dirty="0" err="1"/>
              <a:t>help</a:t>
            </a:r>
            <a:r>
              <a:rPr lang="tr-TR" dirty="0"/>
              <a:t>. </a:t>
            </a:r>
            <a:endParaRPr lang="tr-TR" dirty="0"/>
          </a:p>
          <a:p>
            <a:r>
              <a:rPr lang="tr-TR" dirty="0" err="1"/>
              <a:t>The</a:t>
            </a:r>
            <a:r>
              <a:rPr lang="tr-TR" dirty="0"/>
              <a:t> </a:t>
            </a:r>
            <a:r>
              <a:rPr lang="tr-TR" dirty="0" err="1"/>
              <a:t>Women</a:t>
            </a:r>
            <a:r>
              <a:rPr lang="tr-TR" dirty="0"/>
              <a:t> </a:t>
            </a:r>
            <a:r>
              <a:rPr lang="tr-TR" dirty="0" err="1"/>
              <a:t>Entrepreneurs</a:t>
            </a:r>
            <a:r>
              <a:rPr lang="tr-TR" dirty="0"/>
              <a:t> </a:t>
            </a:r>
            <a:r>
              <a:rPr lang="tr-TR" dirty="0" err="1"/>
              <a:t>Council</a:t>
            </a:r>
            <a:r>
              <a:rPr lang="tr-TR" dirty="0"/>
              <a:t> of Antalya </a:t>
            </a:r>
            <a:r>
              <a:rPr lang="tr-TR" dirty="0" err="1"/>
              <a:t>arranged</a:t>
            </a:r>
            <a:r>
              <a:rPr lang="tr-TR" dirty="0"/>
              <a:t> </a:t>
            </a:r>
            <a:r>
              <a:rPr lang="tr-TR" dirty="0" err="1">
                <a:solidFill>
                  <a:srgbClr val="FF0000"/>
                </a:solidFill>
              </a:rPr>
              <a:t>visits</a:t>
            </a:r>
            <a:r>
              <a:rPr lang="tr-TR" dirty="0">
                <a:solidFill>
                  <a:srgbClr val="FF0000"/>
                </a:solidFill>
              </a:rPr>
              <a:t> </a:t>
            </a:r>
            <a:r>
              <a:rPr lang="tr-TR" dirty="0" err="1">
                <a:solidFill>
                  <a:srgbClr val="FF0000"/>
                </a:solidFill>
              </a:rPr>
              <a:t>to</a:t>
            </a:r>
            <a:r>
              <a:rPr lang="tr-TR" dirty="0">
                <a:solidFill>
                  <a:srgbClr val="FF0000"/>
                </a:solidFill>
              </a:rPr>
              <a:t> </a:t>
            </a:r>
            <a:r>
              <a:rPr lang="tr-TR" dirty="0" err="1">
                <a:solidFill>
                  <a:srgbClr val="FF0000"/>
                </a:solidFill>
              </a:rPr>
              <a:t>the</a:t>
            </a:r>
            <a:r>
              <a:rPr lang="tr-TR" dirty="0">
                <a:solidFill>
                  <a:srgbClr val="FF0000"/>
                </a:solidFill>
              </a:rPr>
              <a:t> </a:t>
            </a:r>
            <a:r>
              <a:rPr lang="tr-TR" dirty="0" err="1">
                <a:solidFill>
                  <a:srgbClr val="FF0000"/>
                </a:solidFill>
              </a:rPr>
              <a:t>companies</a:t>
            </a:r>
            <a:r>
              <a:rPr lang="tr-TR" dirty="0"/>
              <a:t> of </a:t>
            </a:r>
            <a:r>
              <a:rPr lang="tr-TR" dirty="0" err="1"/>
              <a:t>women</a:t>
            </a:r>
            <a:r>
              <a:rPr lang="tr-TR" dirty="0"/>
              <a:t> </a:t>
            </a:r>
            <a:r>
              <a:rPr lang="tr-TR" dirty="0" err="1"/>
              <a:t>entrepreneurs</a:t>
            </a:r>
            <a:r>
              <a:rPr lang="tr-TR" dirty="0"/>
              <a:t>.</a:t>
            </a:r>
            <a:endParaRPr lang="tr-TR" dirty="0"/>
          </a:p>
          <a:p>
            <a:r>
              <a:rPr lang="tr-TR" dirty="0" err="1"/>
              <a:t>The</a:t>
            </a:r>
            <a:r>
              <a:rPr lang="tr-TR" dirty="0"/>
              <a:t> </a:t>
            </a:r>
            <a:r>
              <a:rPr lang="tr-TR" dirty="0" err="1"/>
              <a:t>Womens</a:t>
            </a:r>
            <a:r>
              <a:rPr lang="tr-TR" dirty="0"/>
              <a:t> </a:t>
            </a:r>
            <a:r>
              <a:rPr lang="tr-TR" dirty="0" err="1"/>
              <a:t>Studies</a:t>
            </a:r>
            <a:r>
              <a:rPr lang="tr-TR" dirty="0"/>
              <a:t> Center of Akdeniz </a:t>
            </a:r>
            <a:r>
              <a:rPr lang="tr-TR" dirty="0" err="1"/>
              <a:t>University</a:t>
            </a:r>
            <a:r>
              <a:rPr lang="tr-TR" dirty="0"/>
              <a:t> </a:t>
            </a:r>
            <a:r>
              <a:rPr lang="tr-TR" dirty="0" err="1"/>
              <a:t>arranged</a:t>
            </a:r>
            <a:r>
              <a:rPr lang="tr-TR" dirty="0"/>
              <a:t> </a:t>
            </a:r>
            <a:r>
              <a:rPr lang="tr-TR" dirty="0" err="1">
                <a:solidFill>
                  <a:srgbClr val="FF0000"/>
                </a:solidFill>
              </a:rPr>
              <a:t>permissions</a:t>
            </a:r>
            <a:r>
              <a:rPr lang="tr-TR" dirty="0">
                <a:solidFill>
                  <a:srgbClr val="FF0000"/>
                </a:solidFill>
              </a:rPr>
              <a:t> </a:t>
            </a:r>
            <a:r>
              <a:rPr lang="tr-TR" dirty="0" err="1">
                <a:solidFill>
                  <a:srgbClr val="FF0000"/>
                </a:solidFill>
              </a:rPr>
              <a:t>for</a:t>
            </a:r>
            <a:r>
              <a:rPr lang="tr-TR" dirty="0">
                <a:solidFill>
                  <a:srgbClr val="FF0000"/>
                </a:solidFill>
              </a:rPr>
              <a:t> </a:t>
            </a:r>
            <a:r>
              <a:rPr lang="tr-TR" dirty="0" err="1">
                <a:solidFill>
                  <a:srgbClr val="FF0000"/>
                </a:solidFill>
              </a:rPr>
              <a:t>the</a:t>
            </a:r>
            <a:r>
              <a:rPr lang="tr-TR" dirty="0">
                <a:solidFill>
                  <a:srgbClr val="FF0000"/>
                </a:solidFill>
              </a:rPr>
              <a:t> </a:t>
            </a:r>
            <a:r>
              <a:rPr lang="tr-TR" dirty="0" err="1">
                <a:solidFill>
                  <a:srgbClr val="FF0000"/>
                </a:solidFill>
              </a:rPr>
              <a:t>activities</a:t>
            </a:r>
            <a:r>
              <a:rPr lang="tr-TR" dirty="0">
                <a:solidFill>
                  <a:srgbClr val="FF0000"/>
                </a:solidFill>
              </a:rPr>
              <a:t> </a:t>
            </a:r>
            <a:r>
              <a:rPr lang="tr-TR" dirty="0"/>
              <a:t>at </a:t>
            </a:r>
            <a:r>
              <a:rPr lang="tr-TR" dirty="0" err="1"/>
              <a:t>the</a:t>
            </a:r>
            <a:r>
              <a:rPr lang="tr-TR" dirty="0"/>
              <a:t> </a:t>
            </a:r>
            <a:r>
              <a:rPr lang="tr-TR" dirty="0" err="1"/>
              <a:t>University</a:t>
            </a:r>
            <a:r>
              <a:rPr lang="tr-TR" dirty="0"/>
              <a:t>. </a:t>
            </a:r>
            <a:endParaRPr lang="tr-TR" dirty="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Achıevements</a:t>
            </a:r>
            <a:r>
              <a:rPr lang="tr-TR" dirty="0"/>
              <a:t> of </a:t>
            </a:r>
            <a:r>
              <a:rPr lang="tr-TR" dirty="0" err="1"/>
              <a:t>the</a:t>
            </a:r>
            <a:r>
              <a:rPr lang="tr-TR" dirty="0"/>
              <a:t> </a:t>
            </a:r>
            <a:r>
              <a:rPr lang="tr-TR" dirty="0" err="1"/>
              <a:t>project</a:t>
            </a:r>
            <a:endParaRPr lang="tr-TR" dirty="0"/>
          </a:p>
        </p:txBody>
      </p:sp>
      <p:sp>
        <p:nvSpPr>
          <p:cNvPr id="3" name="İçerik Yer Tutucusu 2"/>
          <p:cNvSpPr>
            <a:spLocks noGrp="1"/>
          </p:cNvSpPr>
          <p:nvPr>
            <p:ph idx="1"/>
          </p:nvPr>
        </p:nvSpPr>
        <p:spPr>
          <a:xfrm>
            <a:off x="1598212" y="2638044"/>
            <a:ext cx="8571506" cy="3101983"/>
          </a:xfrm>
        </p:spPr>
        <p:txBody>
          <a:bodyPr>
            <a:normAutofit fontScale="92500" lnSpcReduction="20000"/>
          </a:bodyPr>
          <a:lstStyle/>
          <a:p>
            <a:r>
              <a:rPr lang="tr-TR" sz="1800" b="1" i="1" dirty="0" err="1">
                <a:solidFill>
                  <a:srgbClr val="000000"/>
                </a:solidFill>
                <a:effectLst/>
                <a:latin typeface="Calibri-BoldItalic"/>
              </a:rPr>
              <a:t>Overall</a:t>
            </a:r>
            <a:r>
              <a:rPr lang="tr-TR" sz="1800" b="1" i="1" dirty="0">
                <a:solidFill>
                  <a:srgbClr val="000000"/>
                </a:solidFill>
                <a:effectLst/>
                <a:latin typeface="Calibri-BoldItalic"/>
              </a:rPr>
              <a:t> Activity </a:t>
            </a:r>
            <a:r>
              <a:rPr lang="tr-TR" sz="1800" b="1" i="1" dirty="0" err="1">
                <a:solidFill>
                  <a:srgbClr val="000000"/>
                </a:solidFill>
                <a:effectLst/>
                <a:latin typeface="Calibri-BoldItalic"/>
              </a:rPr>
              <a:t>Realization</a:t>
            </a:r>
            <a:r>
              <a:rPr lang="tr-TR" sz="1800" b="1" i="1" dirty="0">
                <a:solidFill>
                  <a:srgbClr val="000000"/>
                </a:solidFill>
                <a:effectLst/>
                <a:latin typeface="Calibri-BoldItalic"/>
              </a:rPr>
              <a:t> </a:t>
            </a:r>
            <a:r>
              <a:rPr lang="tr-TR" sz="1800" b="1" i="1" dirty="0" err="1">
                <a:solidFill>
                  <a:srgbClr val="000000"/>
                </a:solidFill>
                <a:effectLst/>
                <a:latin typeface="Calibri-BoldItalic"/>
              </a:rPr>
              <a:t>Performance</a:t>
            </a:r>
            <a:r>
              <a:rPr lang="tr-TR" sz="1800" b="1" i="1" dirty="0">
                <a:solidFill>
                  <a:srgbClr val="000000"/>
                </a:solidFill>
                <a:effectLst/>
                <a:latin typeface="Calibri-BoldItalic"/>
              </a:rPr>
              <a:t>: </a:t>
            </a:r>
            <a:r>
              <a:rPr lang="en-US" sz="1800" dirty="0">
                <a:solidFill>
                  <a:srgbClr val="000000"/>
                </a:solidFill>
                <a:effectLst/>
                <a:latin typeface="Calibri" panose="020F0502020204030204" pitchFamily="34" charset="0"/>
              </a:rPr>
              <a:t>Collective activity realization performance (200%), sub-group activity performance (100 %), orientation meeting realization performance (100%), follow up performance (100%).</a:t>
            </a:r>
            <a:endParaRPr lang="tr-TR" sz="1800" b="1" i="1" dirty="0">
              <a:solidFill>
                <a:srgbClr val="000000"/>
              </a:solidFill>
              <a:effectLst/>
              <a:latin typeface="Calibri-BoldItalic"/>
            </a:endParaRPr>
          </a:p>
          <a:p>
            <a:r>
              <a:rPr lang="en-US" sz="1800" b="1" i="1" dirty="0">
                <a:solidFill>
                  <a:srgbClr val="000000"/>
                </a:solidFill>
                <a:effectLst/>
                <a:latin typeface="Calibri-BoldItalic"/>
              </a:rPr>
              <a:t>Participation Performance: </a:t>
            </a:r>
            <a:r>
              <a:rPr lang="en-US" sz="1800" dirty="0">
                <a:solidFill>
                  <a:srgbClr val="000000"/>
                </a:solidFill>
                <a:effectLst/>
                <a:latin typeface="Calibri" panose="020F0502020204030204" pitchFamily="34" charset="0"/>
              </a:rPr>
              <a:t>Participation of the target group, students and parents, in the collective and sub-group activities was close to 100%. Only in several activities, there were one or two students and parents who really had a serious reason and could not join the activity.</a:t>
            </a:r>
            <a:endParaRPr lang="tr-TR" sz="1800" dirty="0">
              <a:solidFill>
                <a:srgbClr val="000000"/>
              </a:solidFill>
              <a:effectLst/>
              <a:latin typeface="Calibri" panose="020F0502020204030204" pitchFamily="34" charset="0"/>
            </a:endParaRPr>
          </a:p>
          <a:p>
            <a:r>
              <a:rPr lang="en-US" sz="1800" b="1" i="1" dirty="0">
                <a:solidFill>
                  <a:srgbClr val="000000"/>
                </a:solidFill>
                <a:effectLst/>
                <a:latin typeface="Calibri-BoldItalic"/>
              </a:rPr>
              <a:t>Attitude Change in the Parents: </a:t>
            </a:r>
            <a:r>
              <a:rPr lang="tr-TR" sz="1800" dirty="0" err="1">
                <a:solidFill>
                  <a:srgbClr val="000000"/>
                </a:solidFill>
                <a:effectLst/>
                <a:latin typeface="Calibri-BoldItalic"/>
              </a:rPr>
              <a:t>Initially</a:t>
            </a:r>
            <a:r>
              <a:rPr lang="tr-TR" sz="1800" dirty="0">
                <a:solidFill>
                  <a:srgbClr val="000000"/>
                </a:solidFill>
                <a:effectLst/>
                <a:latin typeface="Calibri-BoldItalic"/>
              </a:rPr>
              <a:t> </a:t>
            </a:r>
            <a:r>
              <a:rPr lang="tr-TR" sz="1800" dirty="0" err="1">
                <a:solidFill>
                  <a:srgbClr val="000000"/>
                </a:solidFill>
                <a:effectLst/>
                <a:latin typeface="Calibri-BoldItalic"/>
              </a:rPr>
              <a:t>they</a:t>
            </a:r>
            <a:r>
              <a:rPr lang="tr-TR" sz="1800" dirty="0">
                <a:solidFill>
                  <a:srgbClr val="000000"/>
                </a:solidFill>
                <a:effectLst/>
                <a:latin typeface="Calibri-BoldItalic"/>
              </a:rPr>
              <a:t> had </a:t>
            </a:r>
            <a:r>
              <a:rPr lang="tr-TR" sz="1800" dirty="0" err="1">
                <a:solidFill>
                  <a:srgbClr val="000000"/>
                </a:solidFill>
                <a:effectLst/>
                <a:latin typeface="Calibri-BoldItalic"/>
              </a:rPr>
              <a:t>positive</a:t>
            </a:r>
            <a:r>
              <a:rPr lang="tr-TR" sz="1800" dirty="0">
                <a:solidFill>
                  <a:srgbClr val="000000"/>
                </a:solidFill>
                <a:effectLst/>
                <a:latin typeface="Calibri-BoldItalic"/>
              </a:rPr>
              <a:t> </a:t>
            </a:r>
            <a:r>
              <a:rPr lang="tr-TR" sz="1800" dirty="0" err="1">
                <a:solidFill>
                  <a:srgbClr val="000000"/>
                </a:solidFill>
                <a:effectLst/>
                <a:latin typeface="Calibri-BoldItalic"/>
              </a:rPr>
              <a:t>attitudes</a:t>
            </a:r>
            <a:r>
              <a:rPr lang="tr-TR" sz="1800" dirty="0">
                <a:solidFill>
                  <a:srgbClr val="000000"/>
                </a:solidFill>
                <a:effectLst/>
                <a:latin typeface="Calibri-BoldItalic"/>
              </a:rPr>
              <a:t> </a:t>
            </a:r>
            <a:r>
              <a:rPr lang="tr-TR" sz="1800" dirty="0" err="1">
                <a:solidFill>
                  <a:srgbClr val="000000"/>
                </a:solidFill>
                <a:effectLst/>
                <a:latin typeface="Calibri-BoldItalic"/>
              </a:rPr>
              <a:t>towards</a:t>
            </a:r>
            <a:r>
              <a:rPr lang="tr-TR" sz="1800" dirty="0">
                <a:solidFill>
                  <a:srgbClr val="000000"/>
                </a:solidFill>
                <a:effectLst/>
                <a:latin typeface="Calibri-BoldItalic"/>
              </a:rPr>
              <a:t> </a:t>
            </a:r>
            <a:r>
              <a:rPr lang="tr-TR" sz="1800" dirty="0" err="1">
                <a:solidFill>
                  <a:srgbClr val="000000"/>
                </a:solidFill>
                <a:effectLst/>
                <a:latin typeface="Calibri-BoldItalic"/>
              </a:rPr>
              <a:t>the</a:t>
            </a:r>
            <a:r>
              <a:rPr lang="tr-TR" sz="1800" dirty="0">
                <a:solidFill>
                  <a:srgbClr val="000000"/>
                </a:solidFill>
                <a:effectLst/>
                <a:latin typeface="Calibri-BoldItalic"/>
              </a:rPr>
              <a:t> Project </a:t>
            </a:r>
            <a:r>
              <a:rPr lang="tr-TR" sz="1800" dirty="0" err="1">
                <a:solidFill>
                  <a:srgbClr val="000000"/>
                </a:solidFill>
                <a:effectLst/>
                <a:latin typeface="Calibri-BoldItalic"/>
              </a:rPr>
              <a:t>action</a:t>
            </a:r>
            <a:r>
              <a:rPr lang="tr-TR" sz="1800" dirty="0">
                <a:solidFill>
                  <a:srgbClr val="000000"/>
                </a:solidFill>
                <a:effectLst/>
                <a:latin typeface="Calibri-BoldItalic"/>
              </a:rPr>
              <a:t>.</a:t>
            </a:r>
            <a:r>
              <a:rPr lang="tr-TR" sz="1800" b="1" dirty="0">
                <a:solidFill>
                  <a:srgbClr val="000000"/>
                </a:solidFill>
                <a:effectLst/>
                <a:latin typeface="Calibri-BoldItalic"/>
              </a:rPr>
              <a:t> </a:t>
            </a:r>
            <a:r>
              <a:rPr lang="tr-TR" i="1" dirty="0">
                <a:solidFill>
                  <a:srgbClr val="000000"/>
                </a:solidFill>
                <a:latin typeface="Calibri" panose="020F0502020204030204" pitchFamily="34" charset="0"/>
              </a:rPr>
              <a:t>B</a:t>
            </a:r>
            <a:r>
              <a:rPr lang="en-US" sz="1800" dirty="0" err="1">
                <a:solidFill>
                  <a:srgbClr val="000000"/>
                </a:solidFill>
                <a:effectLst/>
                <a:latin typeface="Calibri" panose="020F0502020204030204" pitchFamily="34" charset="0"/>
              </a:rPr>
              <a:t>esides</a:t>
            </a:r>
            <a:r>
              <a:rPr lang="en-US" sz="1800" dirty="0">
                <a:solidFill>
                  <a:srgbClr val="000000"/>
                </a:solidFill>
                <a:effectLst/>
                <a:latin typeface="Calibri" panose="020F0502020204030204" pitchFamily="34" charset="0"/>
              </a:rPr>
              <a:t> the students, the project action provided a great opportunity also to the parents to socialize in cultural and social activities. Their positive attitude towards the Project action must have had a strong impact on the willingness of the students to be present at each activity. </a:t>
            </a:r>
            <a:endParaRPr lang="tr-TR" sz="1800" dirty="0">
              <a:solidFill>
                <a:srgbClr val="000000"/>
              </a:solidFill>
              <a:effectLst/>
              <a:latin typeface="Calibri" panose="020F0502020204030204" pitchFamily="34" charset="0"/>
            </a:endParaRP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Achıevements</a:t>
            </a:r>
            <a:r>
              <a:rPr lang="tr-TR" dirty="0"/>
              <a:t> of </a:t>
            </a:r>
            <a:r>
              <a:rPr lang="tr-TR" dirty="0" err="1"/>
              <a:t>the</a:t>
            </a:r>
            <a:r>
              <a:rPr lang="tr-TR" dirty="0"/>
              <a:t> </a:t>
            </a:r>
            <a:r>
              <a:rPr lang="tr-TR" dirty="0" err="1"/>
              <a:t>project</a:t>
            </a:r>
            <a:endParaRPr lang="tr-TR" dirty="0"/>
          </a:p>
        </p:txBody>
      </p:sp>
      <p:sp>
        <p:nvSpPr>
          <p:cNvPr id="3" name="İçerik Yer Tutucusu 2"/>
          <p:cNvSpPr>
            <a:spLocks noGrp="1"/>
          </p:cNvSpPr>
          <p:nvPr>
            <p:ph idx="1"/>
          </p:nvPr>
        </p:nvSpPr>
        <p:spPr>
          <a:xfrm>
            <a:off x="1272209" y="2329732"/>
            <a:ext cx="9493857" cy="4190338"/>
          </a:xfrm>
        </p:spPr>
        <p:txBody>
          <a:bodyPr>
            <a:normAutofit lnSpcReduction="10000"/>
          </a:bodyPr>
          <a:lstStyle/>
          <a:p>
            <a:r>
              <a:rPr lang="en-US" sz="1800" b="1" i="1" dirty="0">
                <a:solidFill>
                  <a:srgbClr val="000000"/>
                </a:solidFill>
                <a:effectLst/>
                <a:latin typeface="Calibri-BoldItalic"/>
              </a:rPr>
              <a:t>Attitude Change in the Students: </a:t>
            </a:r>
            <a:r>
              <a:rPr lang="en-US" sz="1800" dirty="0">
                <a:solidFill>
                  <a:srgbClr val="000000"/>
                </a:solidFill>
                <a:effectLst/>
                <a:latin typeface="Calibri" panose="020F0502020204030204" pitchFamily="34" charset="0"/>
              </a:rPr>
              <a:t>Project volunteers were asked to fill in a Student Evaluation Form for each student. They expressed their opinion about the change in the attitudes, </a:t>
            </a:r>
            <a:r>
              <a:rPr lang="en-US" sz="1800" dirty="0" err="1">
                <a:solidFill>
                  <a:srgbClr val="000000"/>
                </a:solidFill>
                <a:effectLst/>
                <a:latin typeface="Calibri" panose="020F0502020204030204" pitchFamily="34" charset="0"/>
              </a:rPr>
              <a:t>behaviour</a:t>
            </a:r>
            <a:r>
              <a:rPr lang="en-US" sz="1800" dirty="0">
                <a:solidFill>
                  <a:srgbClr val="000000"/>
                </a:solidFill>
                <a:effectLst/>
                <a:latin typeface="Calibri" panose="020F0502020204030204" pitchFamily="34" charset="0"/>
              </a:rPr>
              <a:t> and intentions of target students and parents towards the Project activities, project group, education and university.</a:t>
            </a:r>
            <a:endParaRPr lang="tr-TR" sz="1800" dirty="0">
              <a:solidFill>
                <a:srgbClr val="000000"/>
              </a:solidFill>
              <a:effectLst/>
              <a:latin typeface="Calibri" panose="020F0502020204030204" pitchFamily="34" charset="0"/>
            </a:endParaRPr>
          </a:p>
          <a:p>
            <a:r>
              <a:rPr lang="en-US" sz="1800" dirty="0">
                <a:solidFill>
                  <a:srgbClr val="000000"/>
                </a:solidFill>
                <a:effectLst/>
                <a:latin typeface="Calibri" panose="020F0502020204030204" pitchFamily="34" charset="0"/>
              </a:rPr>
              <a:t>The target student group is comprised of 12-13 year old girls, just at the critical age of adolescence. At the beginning of the Project, most of them displayed typical attitudes of self consciousness, keeping a distance from the Project team members, trying to cling to their close friends in the group, having difficulty in expressing their feelings and socializing with new people. The female university students in the volunteer team were the first people with whom they could communicate. </a:t>
            </a:r>
            <a:r>
              <a:rPr lang="tr-TR" sz="1800" dirty="0" err="1">
                <a:solidFill>
                  <a:srgbClr val="000000"/>
                </a:solidFill>
                <a:effectLst/>
                <a:latin typeface="Calibri" panose="020F0502020204030204" pitchFamily="34" charset="0"/>
              </a:rPr>
              <a:t>The</a:t>
            </a:r>
            <a:r>
              <a:rPr lang="tr-TR" sz="1800" dirty="0">
                <a:solidFill>
                  <a:srgbClr val="000000"/>
                </a:solidFill>
                <a:effectLst/>
                <a:latin typeface="Calibri" panose="020F0502020204030204" pitchFamily="34" charset="0"/>
              </a:rPr>
              <a:t> </a:t>
            </a:r>
            <a:r>
              <a:rPr lang="en-US" sz="1800" dirty="0">
                <a:solidFill>
                  <a:srgbClr val="000000"/>
                </a:solidFill>
                <a:effectLst/>
                <a:latin typeface="Calibri" panose="020F0502020204030204" pitchFamily="34" charset="0"/>
              </a:rPr>
              <a:t>Presence of young female university students in the volunteer group facilitated the socializing process of the target group. They could more easily identify and adopt them as role models. At each activity they first looked for their university student volunteers before saying hello to the other volunteer group members. Especially after the Seminar on Adolescent Psychology in January 2018, they gradually changed their behavior, becoming more friendly to the volunteer team, expressing themselves better, looked more self- confident in socializing</a:t>
            </a:r>
            <a:r>
              <a:rPr lang="tr-TR" sz="1800" dirty="0">
                <a:solidFill>
                  <a:srgbClr val="000000"/>
                </a:solidFill>
                <a:effectLst/>
                <a:latin typeface="Calibri" panose="020F0502020204030204" pitchFamily="34" charset="0"/>
              </a:rPr>
              <a:t>.</a:t>
            </a:r>
            <a:endParaRPr lang="tr-TR" dirty="0"/>
          </a:p>
        </p:txBody>
      </p:sp>
    </p:spTree>
  </p:cSld>
  <p:clrMapOvr>
    <a:masterClrMapping/>
  </p:clrMapOvr>
</p:sld>
</file>

<file path=ppt/theme/theme1.xml><?xml version="1.0" encoding="utf-8"?>
<a:theme xmlns:a="http://schemas.openxmlformats.org/drawingml/2006/main" name="Paket">
  <a:themeElements>
    <a:clrScheme name="Paket">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e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Paket</Template>
  <TotalTime>0</TotalTime>
  <Words>6065</Words>
  <Application>WPS Presentation</Application>
  <PresentationFormat>Geniş ekran</PresentationFormat>
  <Paragraphs>75</Paragraphs>
  <Slides>11</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11</vt:i4>
      </vt:variant>
    </vt:vector>
  </HeadingPairs>
  <TitlesOfParts>
    <vt:vector size="23" baseType="lpstr">
      <vt:lpstr>Arial</vt:lpstr>
      <vt:lpstr>SimSun</vt:lpstr>
      <vt:lpstr>Wingdings</vt:lpstr>
      <vt:lpstr>Calibri</vt:lpstr>
      <vt:lpstr>Calibri-Italic</vt:lpstr>
      <vt:lpstr>Segoe Print</vt:lpstr>
      <vt:lpstr>Calibri-Bold</vt:lpstr>
      <vt:lpstr>Calibri-BoldItalic</vt:lpstr>
      <vt:lpstr>Gill Sans MT</vt:lpstr>
      <vt:lpstr>Microsoft YaHei</vt:lpstr>
      <vt:lpstr>Arial Unicode MS</vt:lpstr>
      <vt:lpstr>Paket</vt:lpstr>
      <vt:lpstr>Parent empowerment and student coaching PROJECT</vt:lpstr>
      <vt:lpstr>PURPOSE OF THE PROJECT</vt:lpstr>
      <vt:lpstr>PROJECT TEAM</vt:lpstr>
      <vt:lpstr>TARGET GROUP</vt:lpstr>
      <vt:lpstr>Actıon plan of the project</vt:lpstr>
      <vt:lpstr>Collectıve actıvıtıes</vt:lpstr>
      <vt:lpstr>SUPPORTS OBTAINED</vt:lpstr>
      <vt:lpstr>Achıevements of the project</vt:lpstr>
      <vt:lpstr>Achıevements of the project</vt:lpstr>
      <vt:lpstr>ACADEMIC ACHIEVEMENTS OF THE TARGET STUDENTS</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 empowerment and student coaching PROJECT</dc:title>
  <dc:creator>HP</dc:creator>
  <cp:lastModifiedBy>tukd antalya</cp:lastModifiedBy>
  <cp:revision>3</cp:revision>
  <dcterms:created xsi:type="dcterms:W3CDTF">2023-10-24T19:25:00Z</dcterms:created>
  <dcterms:modified xsi:type="dcterms:W3CDTF">2024-08-26T14:58:37Z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F56B757164054B48AB0F1DFCC6CA9DA8_13</vt:lpwstr>
  </property>
  <property fmtid="{D5CDD505-2E9C-101B-9397-08002B2CF9AE}" pid="3" name="KSOProductBuildVer">
    <vt:lpwstr>1033-12.2.0.17562</vt:lpwstr>
  </property>
</Properties>
</file>