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1" r:id="rId7"/>
    <p:sldId id="274" r:id="rId8"/>
    <p:sldId id="263" r:id="rId9"/>
    <p:sldId id="264" r:id="rId10"/>
    <p:sldId id="275" r:id="rId11"/>
    <p:sldId id="260" r:id="rId12"/>
    <p:sldId id="265" r:id="rId13"/>
    <p:sldId id="266" r:id="rId14"/>
    <p:sldId id="267" r:id="rId15"/>
    <p:sldId id="268" r:id="rId16"/>
    <p:sldId id="269" r:id="rId17"/>
    <p:sldId id="270" r:id="rId18"/>
    <p:sldId id="271" r:id="rId19"/>
    <p:sldId id="272" r:id="rId20"/>
    <p:sldId id="273"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54" d="100"/>
          <a:sy n="54"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hasCustomPrompt="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B5200B8-4597-4F90-9721-E5916C245D0D}"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9EAFFF6-DF95-484F-A4A5-097C447FCC9F}"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fld id="{BB5200B8-4597-4F90-9721-E5916C245D0D}"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EAFFF6-DF95-484F-A4A5-097C447FCC9F}"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hasCustomPrompt="1"/>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endParaRPr lang="tr-TR"/>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fld id="{BB5200B8-4597-4F90-9721-E5916C245D0D}"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EAFFF6-DF95-484F-A4A5-097C447FCC9F}" type="slidenum">
              <a:rPr lang="tr-TR" smtClean="0"/>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endParaRPr lang="tr-TR"/>
          </a:p>
        </p:txBody>
      </p:sp>
      <p:sp>
        <p:nvSpPr>
          <p:cNvPr id="5" name="Date Placeholder 4"/>
          <p:cNvSpPr>
            <a:spLocks noGrp="1"/>
          </p:cNvSpPr>
          <p:nvPr>
            <p:ph type="dt" sz="half" idx="10"/>
          </p:nvPr>
        </p:nvSpPr>
        <p:spPr/>
        <p:txBody>
          <a:bodyPr/>
          <a:lstStyle/>
          <a:p>
            <a:fld id="{BB5200B8-4597-4F90-9721-E5916C245D0D}"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EAFFF6-DF95-484F-A4A5-097C447FCC9F}" type="slidenum">
              <a:rPr lang="tr-TR" smtClean="0"/>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endParaRPr lang="tr-TR"/>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endParaRPr lang="tr-TR"/>
          </a:p>
        </p:txBody>
      </p:sp>
      <p:sp>
        <p:nvSpPr>
          <p:cNvPr id="5" name="Date Placeholder 4"/>
          <p:cNvSpPr>
            <a:spLocks noGrp="1"/>
          </p:cNvSpPr>
          <p:nvPr>
            <p:ph type="dt" sz="half" idx="10"/>
          </p:nvPr>
        </p:nvSpPr>
        <p:spPr/>
        <p:txBody>
          <a:bodyPr/>
          <a:lstStyle/>
          <a:p>
            <a:fld id="{BB5200B8-4597-4F90-9721-E5916C245D0D}"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EAFFF6-DF95-484F-A4A5-097C447FCC9F}" type="slidenum">
              <a:rPr lang="tr-TR" smtClean="0"/>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endParaRPr lang="tr-TR"/>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endParaRPr lang="tr-TR"/>
          </a:p>
        </p:txBody>
      </p:sp>
      <p:sp>
        <p:nvSpPr>
          <p:cNvPr id="5" name="Date Placeholder 4"/>
          <p:cNvSpPr>
            <a:spLocks noGrp="1"/>
          </p:cNvSpPr>
          <p:nvPr>
            <p:ph type="dt" sz="half" idx="10"/>
          </p:nvPr>
        </p:nvSpPr>
        <p:spPr/>
        <p:txBody>
          <a:bodyPr/>
          <a:lstStyle/>
          <a:p>
            <a:fld id="{BB5200B8-4597-4F90-9721-E5916C245D0D}"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EAFFF6-DF95-484F-A4A5-097C447FCC9F}" type="slidenum">
              <a:rPr lang="tr-TR" smtClean="0"/>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p:txBody>
          <a:bodyPr vert="eaVert" anchor="t"/>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BB5200B8-4597-4F90-9721-E5916C245D0D}"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EAFFF6-DF95-484F-A4A5-097C447FCC9F}" type="slidenum">
              <a:rPr lang="tr-TR" smtClean="0"/>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hasCustomPrompt="1"/>
          </p:nvPr>
        </p:nvSpPr>
        <p:spPr>
          <a:xfrm>
            <a:off x="2589212" y="627405"/>
            <a:ext cx="6477000" cy="5283817"/>
          </a:xfrm>
        </p:spPr>
        <p:txBody>
          <a:bodyPr vert="eaVert"/>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BB5200B8-4597-4F90-9721-E5916C245D0D}"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EAFFF6-DF95-484F-A4A5-097C447FCC9F}"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hasCustomPrompt="1"/>
          </p:nvPr>
        </p:nvSpPr>
        <p:spPr>
          <a:xfrm>
            <a:off x="2589212" y="2133600"/>
            <a:ext cx="8915400" cy="3777622"/>
          </a:xfrm>
        </p:spPr>
        <p:txBody>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BB5200B8-4597-4F90-9721-E5916C245D0D}"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EAFFF6-DF95-484F-A4A5-097C447FCC9F}"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hasCustomPrompt="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endParaRPr lang="tr-TR"/>
          </a:p>
        </p:txBody>
      </p:sp>
      <p:sp>
        <p:nvSpPr>
          <p:cNvPr id="4" name="Date Placeholder 3"/>
          <p:cNvSpPr>
            <a:spLocks noGrp="1"/>
          </p:cNvSpPr>
          <p:nvPr>
            <p:ph type="dt" sz="half" idx="10"/>
          </p:nvPr>
        </p:nvSpPr>
        <p:spPr/>
        <p:txBody>
          <a:bodyPr/>
          <a:lstStyle/>
          <a:p>
            <a:fld id="{BB5200B8-4597-4F90-9721-E5916C245D0D}"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EAFFF6-DF95-484F-A4A5-097C447FCC9F}"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hasCustomPrompt="1"/>
          </p:nvPr>
        </p:nvSpPr>
        <p:spPr/>
        <p:txBody>
          <a:bodyPr/>
          <a:lstStyle/>
          <a:p>
            <a:r>
              <a:rPr lang="tr-TR"/>
              <a:t>Asıl başlık stili için tıklatın</a:t>
            </a:r>
            <a:endParaRPr lang="en-US" dirty="0"/>
          </a:p>
        </p:txBody>
      </p:sp>
      <p:sp>
        <p:nvSpPr>
          <p:cNvPr id="3" name="Content Placeholder 2"/>
          <p:cNvSpPr>
            <a:spLocks noGrp="1"/>
          </p:cNvSpPr>
          <p:nvPr>
            <p:ph sz="half" idx="1" hasCustomPrompt="1"/>
          </p:nvPr>
        </p:nvSpPr>
        <p:spPr>
          <a:xfrm>
            <a:off x="2589212" y="2133600"/>
            <a:ext cx="4313864" cy="3777622"/>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Content Placeholder 3"/>
          <p:cNvSpPr>
            <a:spLocks noGrp="1"/>
          </p:cNvSpPr>
          <p:nvPr>
            <p:ph sz="half" idx="2" hasCustomPrompt="1"/>
          </p:nvPr>
        </p:nvSpPr>
        <p:spPr>
          <a:xfrm>
            <a:off x="7190747" y="2126222"/>
            <a:ext cx="4313864" cy="3777622"/>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Date Placeholder 4"/>
          <p:cNvSpPr>
            <a:spLocks noGrp="1"/>
          </p:cNvSpPr>
          <p:nvPr>
            <p:ph type="dt" sz="half" idx="10"/>
          </p:nvPr>
        </p:nvSpPr>
        <p:spPr/>
        <p:txBody>
          <a:bodyPr/>
          <a:lstStyle/>
          <a:p>
            <a:fld id="{BB5200B8-4597-4F90-9721-E5916C245D0D}"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9EAFFF6-DF95-484F-A4A5-097C447FCC9F}"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hasCustomPrompt="1"/>
          </p:nvPr>
        </p:nvSpPr>
        <p:spPr/>
        <p:txBody>
          <a:bodyPr/>
          <a:lstStyle/>
          <a:p>
            <a:r>
              <a:rPr lang="tr-TR"/>
              <a:t>Asıl başlık stili için tıklatın</a:t>
            </a:r>
            <a:endParaRPr lang="en-US" dirty="0"/>
          </a:p>
        </p:txBody>
      </p:sp>
      <p:sp>
        <p:nvSpPr>
          <p:cNvPr id="3" name="Text Placeholder 2"/>
          <p:cNvSpPr>
            <a:spLocks noGrp="1"/>
          </p:cNvSpPr>
          <p:nvPr>
            <p:ph type="body" idx="1" hasCustomPrompt="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4" name="Content Placeholder 3"/>
          <p:cNvSpPr>
            <a:spLocks noGrp="1"/>
          </p:cNvSpPr>
          <p:nvPr>
            <p:ph sz="half" idx="2" hasCustomPrompt="1"/>
          </p:nvPr>
        </p:nvSpPr>
        <p:spPr>
          <a:xfrm>
            <a:off x="2589212" y="2548966"/>
            <a:ext cx="4342893" cy="3354060"/>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Text Placeholder 4"/>
          <p:cNvSpPr>
            <a:spLocks noGrp="1"/>
          </p:cNvSpPr>
          <p:nvPr>
            <p:ph type="body" sz="quarter" idx="3" hasCustomPrompt="1"/>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endParaRPr lang="tr-TR"/>
          </a:p>
        </p:txBody>
      </p:sp>
      <p:sp>
        <p:nvSpPr>
          <p:cNvPr id="6" name="Content Placeholder 5"/>
          <p:cNvSpPr>
            <a:spLocks noGrp="1"/>
          </p:cNvSpPr>
          <p:nvPr>
            <p:ph sz="quarter" idx="4" hasCustomPrompt="1"/>
          </p:nvPr>
        </p:nvSpPr>
        <p:spPr>
          <a:xfrm>
            <a:off x="7166957" y="2545738"/>
            <a:ext cx="4338674" cy="3354060"/>
          </a:xfrm>
        </p:spPr>
        <p:txBody>
          <a:bodyP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7" name="Date Placeholder 6"/>
          <p:cNvSpPr>
            <a:spLocks noGrp="1"/>
          </p:cNvSpPr>
          <p:nvPr>
            <p:ph type="dt" sz="half" idx="10"/>
          </p:nvPr>
        </p:nvSpPr>
        <p:spPr/>
        <p:txBody>
          <a:bodyPr/>
          <a:lstStyle/>
          <a:p>
            <a:fld id="{BB5200B8-4597-4F90-9721-E5916C245D0D}"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9EAFFF6-DF95-484F-A4A5-097C447FCC9F}"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B5200B8-4597-4F90-9721-E5916C245D0D}" type="datetimeFigureOut">
              <a:rPr lang="tr-TR" smtClean="0"/>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9EAFFF6-DF95-484F-A4A5-097C447FCC9F}"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200B8-4597-4F90-9721-E5916C245D0D}" type="datetimeFigureOut">
              <a:rPr lang="tr-TR" smtClean="0"/>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9EAFFF6-DF95-484F-A4A5-097C447FCC9F}"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hasCustomPrompt="1"/>
          </p:nvPr>
        </p:nvSpPr>
        <p:spPr>
          <a:xfrm>
            <a:off x="6323012" y="446088"/>
            <a:ext cx="5181600" cy="5414963"/>
          </a:xfrm>
        </p:spPr>
        <p:txBody>
          <a:bodyPr anchor="ctr">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Text Placeholder 3"/>
          <p:cNvSpPr>
            <a:spLocks noGrp="1"/>
          </p:cNvSpPr>
          <p:nvPr>
            <p:ph type="body" sz="half" idx="2" hasCustomPrompt="1"/>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Date Placeholder 4"/>
          <p:cNvSpPr>
            <a:spLocks noGrp="1"/>
          </p:cNvSpPr>
          <p:nvPr>
            <p:ph type="dt" sz="half" idx="10"/>
          </p:nvPr>
        </p:nvSpPr>
        <p:spPr/>
        <p:txBody>
          <a:bodyPr/>
          <a:lstStyle/>
          <a:p>
            <a:fld id="{BB5200B8-4597-4F90-9721-E5916C245D0D}"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9EAFFF6-DF95-484F-A4A5-097C447FCC9F}"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hasCustomPrompt="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hasCustomPrompt="1"/>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endParaRPr lang="tr-TR"/>
          </a:p>
        </p:txBody>
      </p:sp>
      <p:sp>
        <p:nvSpPr>
          <p:cNvPr id="5" name="Date Placeholder 4"/>
          <p:cNvSpPr>
            <a:spLocks noGrp="1"/>
          </p:cNvSpPr>
          <p:nvPr>
            <p:ph type="dt" sz="half" idx="10"/>
          </p:nvPr>
        </p:nvSpPr>
        <p:spPr/>
        <p:txBody>
          <a:bodyPr/>
          <a:lstStyle/>
          <a:p>
            <a:fld id="{BB5200B8-4597-4F90-9721-E5916C245D0D}"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EAFFF6-DF95-484F-A4A5-097C447FCC9F}"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B5200B8-4597-4F90-9721-E5916C245D0D}" type="datetimeFigureOut">
              <a:rPr lang="tr-TR" smtClean="0"/>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9EAFFF6-DF95-484F-A4A5-097C447FCC9F}"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95300"/>
            <a:ext cx="9144000" cy="3014663"/>
          </a:xfrm>
        </p:spPr>
        <p:txBody>
          <a:bodyPr>
            <a:normAutofit fontScale="90000"/>
          </a:bodyPr>
          <a:lstStyle/>
          <a:p>
            <a:br>
              <a:rPr lang="tr-TR" sz="4000" b="1" dirty="0"/>
            </a:br>
            <a:br>
              <a:rPr lang="tr-TR" sz="4000" b="1" dirty="0"/>
            </a:br>
            <a:r>
              <a:rPr lang="tr-TR" sz="4000" b="1" dirty="0" err="1"/>
              <a:t>BiNA</a:t>
            </a:r>
            <a:r>
              <a:rPr lang="tr-TR" sz="4000" b="1" dirty="0"/>
              <a:t> ROY  </a:t>
            </a:r>
            <a:br>
              <a:rPr lang="tr-TR" sz="4000" b="1" dirty="0"/>
            </a:br>
            <a:r>
              <a:rPr lang="tr-TR" sz="4000" b="1" dirty="0"/>
              <a:t>VELİ GÜÇLENDİRME VE </a:t>
            </a:r>
            <a:br>
              <a:rPr lang="tr-TR" sz="4000" b="1" dirty="0"/>
            </a:br>
            <a:r>
              <a:rPr lang="tr-TR" sz="4000" b="1" dirty="0"/>
              <a:t>ÖĞRENCİ KOÇLUĞU PROJESİ </a:t>
            </a:r>
            <a:br>
              <a:rPr lang="tr-TR" sz="4000" b="1" dirty="0"/>
            </a:br>
            <a:r>
              <a:rPr lang="tr-TR" sz="4000" b="1" dirty="0">
                <a:solidFill>
                  <a:srgbClr val="FF0000"/>
                </a:solidFill>
              </a:rPr>
              <a:t>TANITIM VE ORYANTASYON TOPLANTISI</a:t>
            </a:r>
            <a:br>
              <a:rPr lang="tr-TR" sz="4000" b="1" dirty="0"/>
            </a:br>
            <a:r>
              <a:rPr lang="tr-TR" sz="3100" b="1" dirty="0"/>
              <a:t>14 EKİM 2017</a:t>
            </a:r>
            <a:br>
              <a:rPr lang="tr-TR" sz="3100" b="1" dirty="0"/>
            </a:br>
            <a:endParaRPr lang="tr-TR" sz="3100" b="1" dirty="0"/>
          </a:p>
        </p:txBody>
      </p:sp>
      <p:sp>
        <p:nvSpPr>
          <p:cNvPr id="3" name="Alt Başlık 2"/>
          <p:cNvSpPr>
            <a:spLocks noGrp="1"/>
          </p:cNvSpPr>
          <p:nvPr>
            <p:ph type="subTitle" idx="1"/>
          </p:nvPr>
        </p:nvSpPr>
        <p:spPr>
          <a:xfrm>
            <a:off x="1524000" y="3345366"/>
            <a:ext cx="9144000" cy="1912434"/>
          </a:xfrm>
        </p:spPr>
        <p:txBody>
          <a:bodyPr/>
          <a:lstStyle/>
          <a:p>
            <a:pPr algn="ctr"/>
            <a:r>
              <a:rPr lang="tr-TR" sz="2400" b="1" dirty="0">
                <a:solidFill>
                  <a:srgbClr val="FF0000"/>
                </a:solidFill>
              </a:rPr>
              <a:t>TÜRK ÜNİVERSİTELİ KADINLAR DERNEĞİ </a:t>
            </a:r>
            <a:endParaRPr lang="tr-TR" sz="2400" b="1" dirty="0">
              <a:solidFill>
                <a:srgbClr val="FF0000"/>
              </a:solidFill>
            </a:endParaRPr>
          </a:p>
          <a:p>
            <a:pPr algn="ctr"/>
            <a:r>
              <a:rPr lang="tr-TR" sz="2400" b="1" dirty="0">
                <a:solidFill>
                  <a:srgbClr val="FF0000"/>
                </a:solidFill>
              </a:rPr>
              <a:t>ANTALYA ŞUBESİ</a:t>
            </a:r>
            <a:endParaRPr lang="tr-TR" sz="2400" b="1" dirty="0">
              <a:solidFill>
                <a:srgbClr val="FF0000"/>
              </a:solidFill>
            </a:endParaRPr>
          </a:p>
          <a:p>
            <a:pPr algn="ctr"/>
            <a:endParaRPr lang="tr-TR" sz="2400" b="1" dirty="0">
              <a:solidFill>
                <a:srgbClr val="FF0000"/>
              </a:solidFill>
            </a:endParaRPr>
          </a:p>
          <a:p>
            <a:endParaRPr lang="tr-TR" dirty="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969163"/>
          </a:xfrm>
        </p:spPr>
        <p:txBody>
          <a:bodyPr/>
          <a:lstStyle/>
          <a:p>
            <a:r>
              <a:rPr lang="tr-TR" b="1" dirty="0"/>
              <a:t>PROJENİN TOPLU ETKİNLİKLERİ  1</a:t>
            </a:r>
            <a:endParaRPr lang="tr-TR" b="1" dirty="0"/>
          </a:p>
        </p:txBody>
      </p:sp>
      <p:sp>
        <p:nvSpPr>
          <p:cNvPr id="3" name="İçerik Yer Tutucusu 2"/>
          <p:cNvSpPr>
            <a:spLocks noGrp="1"/>
          </p:cNvSpPr>
          <p:nvPr>
            <p:ph idx="1"/>
          </p:nvPr>
        </p:nvSpPr>
        <p:spPr>
          <a:xfrm>
            <a:off x="1468582" y="1288473"/>
            <a:ext cx="9800503" cy="3837709"/>
          </a:xfrm>
        </p:spPr>
        <p:txBody>
          <a:bodyPr>
            <a:noAutofit/>
          </a:bodyPr>
          <a:lstStyle/>
          <a:p>
            <a:r>
              <a:rPr lang="fr-CH" sz="2400" b="1" dirty="0" err="1"/>
              <a:t>İlk</a:t>
            </a:r>
            <a:r>
              <a:rPr lang="fr-CH" sz="2400" b="1" dirty="0"/>
              <a:t> </a:t>
            </a:r>
            <a:r>
              <a:rPr lang="fr-CH" sz="2400" b="1" dirty="0" err="1"/>
              <a:t>toplu</a:t>
            </a:r>
            <a:r>
              <a:rPr lang="fr-CH" sz="2400" b="1" dirty="0"/>
              <a:t> </a:t>
            </a:r>
            <a:r>
              <a:rPr lang="fr-CH" sz="2400" b="1" dirty="0" err="1"/>
              <a:t>etkinlik</a:t>
            </a:r>
            <a:r>
              <a:rPr lang="fr-CH" sz="2400" dirty="0"/>
              <a:t> </a:t>
            </a:r>
            <a:r>
              <a:rPr lang="tr-TR" sz="2400" b="1" dirty="0">
                <a:solidFill>
                  <a:srgbClr val="FF0000"/>
                </a:solidFill>
              </a:rPr>
              <a:t>22 Ekim </a:t>
            </a:r>
            <a:r>
              <a:rPr lang="fr-CH" sz="2400" b="1" dirty="0">
                <a:solidFill>
                  <a:srgbClr val="FF0000"/>
                </a:solidFill>
              </a:rPr>
              <a:t>2017 </a:t>
            </a:r>
            <a:r>
              <a:rPr lang="tr-TR" sz="2400" b="1" dirty="0">
                <a:solidFill>
                  <a:srgbClr val="FF0000"/>
                </a:solidFill>
              </a:rPr>
              <a:t>Pazar </a:t>
            </a:r>
            <a:r>
              <a:rPr lang="fr-CH" sz="2400" b="1" dirty="0" err="1">
                <a:solidFill>
                  <a:srgbClr val="FF0000"/>
                </a:solidFill>
              </a:rPr>
              <a:t>günü</a:t>
            </a:r>
            <a:r>
              <a:rPr lang="fr-CH" sz="2400" b="1" dirty="0">
                <a:solidFill>
                  <a:srgbClr val="FF0000"/>
                </a:solidFill>
              </a:rPr>
              <a:t> </a:t>
            </a:r>
            <a:r>
              <a:rPr lang="fr-CH" sz="2400" dirty="0" err="1"/>
              <a:t>Akdeniz</a:t>
            </a:r>
            <a:r>
              <a:rPr lang="fr-CH" sz="2400" dirty="0"/>
              <a:t> </a:t>
            </a:r>
            <a:r>
              <a:rPr lang="fr-CH" sz="2400" dirty="0" err="1"/>
              <a:t>Üniversitesi</a:t>
            </a:r>
            <a:r>
              <a:rPr lang="fr-CH" sz="2400" dirty="0"/>
              <a:t> </a:t>
            </a:r>
            <a:r>
              <a:rPr lang="fr-CH" sz="2400" dirty="0" err="1"/>
              <a:t>Kampüsünde</a:t>
            </a:r>
            <a:r>
              <a:rPr lang="fr-CH" sz="2400" dirty="0"/>
              <a:t> </a:t>
            </a:r>
            <a:r>
              <a:rPr lang="fr-CH" sz="2400" dirty="0" err="1"/>
              <a:t>Sosyal</a:t>
            </a:r>
            <a:r>
              <a:rPr lang="fr-CH" sz="2400" dirty="0"/>
              <a:t> </a:t>
            </a:r>
            <a:r>
              <a:rPr lang="fr-CH" sz="2400" dirty="0" err="1"/>
              <a:t>Tesisler’de</a:t>
            </a:r>
            <a:r>
              <a:rPr lang="fr-CH" sz="2400" dirty="0"/>
              <a:t> </a:t>
            </a:r>
            <a:r>
              <a:rPr lang="fr-CH" sz="2400" dirty="0" err="1"/>
              <a:t>bir</a:t>
            </a:r>
            <a:r>
              <a:rPr lang="fr-CH" sz="2400" dirty="0"/>
              <a:t> </a:t>
            </a:r>
            <a:r>
              <a:rPr lang="fr-CH" sz="2400" dirty="0" err="1"/>
              <a:t>öğle</a:t>
            </a:r>
            <a:r>
              <a:rPr lang="fr-CH" sz="2400" dirty="0"/>
              <a:t> </a:t>
            </a:r>
            <a:r>
              <a:rPr lang="fr-CH" sz="2400" dirty="0" err="1"/>
              <a:t>yemeği</a:t>
            </a:r>
            <a:r>
              <a:rPr lang="fr-CH" sz="2400" dirty="0"/>
              <a:t> </a:t>
            </a:r>
            <a:r>
              <a:rPr lang="fr-CH" sz="2400" dirty="0" err="1"/>
              <a:t>şeklinde</a:t>
            </a:r>
            <a:r>
              <a:rPr lang="fr-CH" sz="2400" dirty="0"/>
              <a:t> </a:t>
            </a:r>
            <a:r>
              <a:rPr lang="fr-CH" sz="2400" dirty="0" err="1"/>
              <a:t>gerçekleşecektir</a:t>
            </a:r>
            <a:r>
              <a:rPr lang="fr-CH" sz="2400" dirty="0"/>
              <a:t>. </a:t>
            </a:r>
            <a:endParaRPr lang="tr-TR" sz="2400" dirty="0"/>
          </a:p>
          <a:p>
            <a:r>
              <a:rPr lang="fr-CH" sz="2400" dirty="0" err="1"/>
              <a:t>Öğrenciler</a:t>
            </a:r>
            <a:r>
              <a:rPr lang="fr-CH" sz="2400" dirty="0"/>
              <a:t> </a:t>
            </a:r>
            <a:r>
              <a:rPr lang="fr-CH" sz="2400" dirty="0" err="1"/>
              <a:t>ve</a:t>
            </a:r>
            <a:r>
              <a:rPr lang="fr-CH" sz="2400" dirty="0"/>
              <a:t> </a:t>
            </a:r>
            <a:r>
              <a:rPr lang="fr-CH" sz="2400" dirty="0" err="1"/>
              <a:t>velileri</a:t>
            </a:r>
            <a:r>
              <a:rPr lang="fr-CH" sz="2400" dirty="0"/>
              <a:t> </a:t>
            </a:r>
            <a:r>
              <a:rPr lang="fr-CH" sz="2400" dirty="0" err="1"/>
              <a:t>Muratpaşa</a:t>
            </a:r>
            <a:r>
              <a:rPr lang="fr-CH" sz="2400" dirty="0"/>
              <a:t> </a:t>
            </a:r>
            <a:r>
              <a:rPr lang="fr-CH" sz="2400" dirty="0" err="1"/>
              <a:t>Belediyesi’nin</a:t>
            </a:r>
            <a:r>
              <a:rPr lang="fr-CH" sz="2400" dirty="0"/>
              <a:t> </a:t>
            </a:r>
            <a:r>
              <a:rPr lang="fr-CH" sz="2400" dirty="0" err="1"/>
              <a:t>temin</a:t>
            </a:r>
            <a:r>
              <a:rPr lang="fr-CH" sz="2400" dirty="0"/>
              <a:t> </a:t>
            </a:r>
            <a:r>
              <a:rPr lang="fr-CH" sz="2400" dirty="0" err="1"/>
              <a:t>edeceği</a:t>
            </a:r>
            <a:r>
              <a:rPr lang="fr-CH" sz="2400" dirty="0"/>
              <a:t> servis </a:t>
            </a:r>
            <a:r>
              <a:rPr lang="fr-CH" sz="2400" dirty="0" err="1"/>
              <a:t>ötobüs</a:t>
            </a:r>
            <a:r>
              <a:rPr lang="tr-TR" sz="2400" dirty="0" err="1"/>
              <a:t>üy</a:t>
            </a:r>
            <a:r>
              <a:rPr lang="fr-CH" sz="2400" dirty="0"/>
              <a:t>le </a:t>
            </a:r>
            <a:r>
              <a:rPr lang="fr-CH" sz="2400" dirty="0" err="1"/>
              <a:t>Zeytinköy</a:t>
            </a:r>
            <a:r>
              <a:rPr lang="fr-CH" sz="2400" dirty="0"/>
              <a:t> </a:t>
            </a:r>
            <a:r>
              <a:rPr lang="fr-CH" sz="2400" dirty="0" err="1"/>
              <a:t>Kadın</a:t>
            </a:r>
            <a:r>
              <a:rPr lang="fr-CH" sz="2400" dirty="0"/>
              <a:t> </a:t>
            </a:r>
            <a:r>
              <a:rPr lang="tr-TR" sz="2400" dirty="0"/>
              <a:t>Danışma </a:t>
            </a:r>
            <a:r>
              <a:rPr lang="fr-CH" sz="2400" dirty="0" err="1"/>
              <a:t>Merkezi’nden</a:t>
            </a:r>
            <a:r>
              <a:rPr lang="fr-CH" sz="2400" dirty="0"/>
              <a:t> </a:t>
            </a:r>
            <a:r>
              <a:rPr lang="fr-CH" sz="2400" dirty="0" err="1"/>
              <a:t>alınarak</a:t>
            </a:r>
            <a:r>
              <a:rPr lang="fr-CH" sz="2400" dirty="0"/>
              <a:t> </a:t>
            </a:r>
            <a:r>
              <a:rPr lang="fr-CH" sz="2400" dirty="0" err="1"/>
              <a:t>üniversiteye</a:t>
            </a:r>
            <a:r>
              <a:rPr lang="fr-CH" sz="2400" dirty="0"/>
              <a:t> </a:t>
            </a:r>
            <a:r>
              <a:rPr lang="fr-CH" sz="2400" dirty="0" err="1"/>
              <a:t>getirilecek</a:t>
            </a:r>
            <a:r>
              <a:rPr lang="fr-CH" sz="2400" dirty="0"/>
              <a:t>, </a:t>
            </a:r>
            <a:r>
              <a:rPr lang="fr-CH" sz="2400" dirty="0" err="1"/>
              <a:t>yemekten</a:t>
            </a:r>
            <a:r>
              <a:rPr lang="fr-CH" sz="2400" dirty="0"/>
              <a:t> sonra </a:t>
            </a:r>
            <a:r>
              <a:rPr lang="fr-CH" sz="2400" dirty="0" err="1"/>
              <a:t>öğrencilerle</a:t>
            </a:r>
            <a:r>
              <a:rPr lang="fr-CH" sz="2400" dirty="0"/>
              <a:t> </a:t>
            </a:r>
            <a:r>
              <a:rPr lang="fr-CH" sz="2400" dirty="0" err="1"/>
              <a:t>yeşillik</a:t>
            </a:r>
            <a:r>
              <a:rPr lang="fr-CH" sz="2400" dirty="0"/>
              <a:t> </a:t>
            </a:r>
            <a:r>
              <a:rPr lang="fr-CH" sz="2400" dirty="0" err="1"/>
              <a:t>bir</a:t>
            </a:r>
            <a:r>
              <a:rPr lang="fr-CH" sz="2400" dirty="0"/>
              <a:t> </a:t>
            </a:r>
            <a:r>
              <a:rPr lang="fr-CH" sz="2400" dirty="0" err="1"/>
              <a:t>alanda</a:t>
            </a:r>
            <a:r>
              <a:rPr lang="fr-CH" sz="2400" dirty="0"/>
              <a:t> </a:t>
            </a:r>
            <a:r>
              <a:rPr lang="fr-CH" sz="2400" b="1" dirty="0" err="1">
                <a:solidFill>
                  <a:srgbClr val="FF0000"/>
                </a:solidFill>
              </a:rPr>
              <a:t>açık</a:t>
            </a:r>
            <a:r>
              <a:rPr lang="fr-CH" sz="2400" b="1" dirty="0">
                <a:solidFill>
                  <a:srgbClr val="FF0000"/>
                </a:solidFill>
              </a:rPr>
              <a:t> hava </a:t>
            </a:r>
            <a:r>
              <a:rPr lang="fr-CH" sz="2400" b="1" dirty="0" err="1">
                <a:solidFill>
                  <a:srgbClr val="FF0000"/>
                </a:solidFill>
              </a:rPr>
              <a:t>oyunları</a:t>
            </a:r>
            <a:r>
              <a:rPr lang="fr-CH" sz="2400" b="1" dirty="0">
                <a:solidFill>
                  <a:srgbClr val="FF0000"/>
                </a:solidFill>
              </a:rPr>
              <a:t> </a:t>
            </a:r>
            <a:r>
              <a:rPr lang="fr-CH" sz="2400" dirty="0" err="1"/>
              <a:t>oynanacak</a:t>
            </a:r>
            <a:r>
              <a:rPr lang="fr-CH" sz="2400" dirty="0"/>
              <a:t>, </a:t>
            </a:r>
            <a:r>
              <a:rPr lang="fr-CH" sz="2400" dirty="0" err="1"/>
              <a:t>yemek</a:t>
            </a:r>
            <a:r>
              <a:rPr lang="fr-CH" sz="2400" dirty="0"/>
              <a:t> </a:t>
            </a:r>
            <a:r>
              <a:rPr lang="fr-CH" sz="2400" dirty="0" err="1"/>
              <a:t>sırasında</a:t>
            </a:r>
            <a:r>
              <a:rPr lang="fr-CH" sz="2400" dirty="0"/>
              <a:t> </a:t>
            </a:r>
            <a:r>
              <a:rPr lang="fr-CH" sz="2400" dirty="0" err="1"/>
              <a:t>gönüllü</a:t>
            </a:r>
            <a:r>
              <a:rPr lang="fr-CH" sz="2400" dirty="0"/>
              <a:t> </a:t>
            </a:r>
            <a:r>
              <a:rPr lang="fr-CH" sz="2400" dirty="0" err="1"/>
              <a:t>öğrenciler</a:t>
            </a:r>
            <a:r>
              <a:rPr lang="fr-CH" sz="2400" dirty="0"/>
              <a:t> </a:t>
            </a:r>
            <a:r>
              <a:rPr lang="fr-CH" sz="2400" dirty="0" err="1"/>
              <a:t>koçluk</a:t>
            </a:r>
            <a:r>
              <a:rPr lang="fr-CH" sz="2400" dirty="0"/>
              <a:t> </a:t>
            </a:r>
            <a:r>
              <a:rPr lang="fr-CH" sz="2400" dirty="0" err="1"/>
              <a:t>yapacakları</a:t>
            </a:r>
            <a:r>
              <a:rPr lang="fr-CH" sz="2400" dirty="0"/>
              <a:t> </a:t>
            </a:r>
            <a:r>
              <a:rPr lang="fr-CH" sz="2400" dirty="0" err="1"/>
              <a:t>öğrencilerle</a:t>
            </a:r>
            <a:r>
              <a:rPr lang="fr-CH" sz="2400" dirty="0"/>
              <a:t>, </a:t>
            </a:r>
            <a:r>
              <a:rPr lang="fr-CH" sz="2400" dirty="0" err="1"/>
              <a:t>gönüllü</a:t>
            </a:r>
            <a:r>
              <a:rPr lang="fr-CH" sz="2400" dirty="0"/>
              <a:t> </a:t>
            </a:r>
            <a:r>
              <a:rPr lang="fr-CH" sz="2400" dirty="0" err="1"/>
              <a:t>dernek</a:t>
            </a:r>
            <a:r>
              <a:rPr lang="fr-CH" sz="2400" dirty="0"/>
              <a:t> </a:t>
            </a:r>
            <a:r>
              <a:rPr lang="fr-CH" sz="2400" dirty="0" err="1"/>
              <a:t>üyeleri</a:t>
            </a:r>
            <a:r>
              <a:rPr lang="fr-CH" sz="2400" dirty="0"/>
              <a:t> </a:t>
            </a:r>
            <a:r>
              <a:rPr lang="fr-CH" sz="2400" dirty="0" err="1"/>
              <a:t>güçlendirme</a:t>
            </a:r>
            <a:r>
              <a:rPr lang="fr-CH" sz="2400" dirty="0"/>
              <a:t> </a:t>
            </a:r>
            <a:r>
              <a:rPr lang="fr-CH" sz="2400" dirty="0" err="1"/>
              <a:t>yapacakları</a:t>
            </a:r>
            <a:r>
              <a:rPr lang="fr-CH" sz="2400" dirty="0"/>
              <a:t> </a:t>
            </a:r>
            <a:r>
              <a:rPr lang="fr-CH" sz="2400" dirty="0" err="1"/>
              <a:t>velilerle</a:t>
            </a:r>
            <a:r>
              <a:rPr lang="fr-CH" sz="2400" dirty="0"/>
              <a:t> </a:t>
            </a:r>
            <a:r>
              <a:rPr lang="fr-CH" sz="2400" dirty="0" err="1"/>
              <a:t>tanışarak</a:t>
            </a:r>
            <a:r>
              <a:rPr lang="fr-CH" sz="2400" dirty="0"/>
              <a:t> </a:t>
            </a:r>
            <a:r>
              <a:rPr lang="fr-CH" sz="2400" dirty="0" err="1"/>
              <a:t>kaynaşacaklardır</a:t>
            </a:r>
            <a:r>
              <a:rPr lang="fr-CH" sz="2400" dirty="0"/>
              <a:t>. </a:t>
            </a:r>
            <a:endParaRPr lang="tr-TR" sz="2400" dirty="0"/>
          </a:p>
          <a:p>
            <a:r>
              <a:rPr lang="fr-CH" sz="2400" dirty="0" err="1"/>
              <a:t>Öğrencilere</a:t>
            </a:r>
            <a:r>
              <a:rPr lang="fr-CH" sz="2400" dirty="0"/>
              <a:t> </a:t>
            </a:r>
            <a:r>
              <a:rPr lang="fr-CH" sz="2400" b="1" dirty="0" err="1">
                <a:solidFill>
                  <a:srgbClr val="FF0000"/>
                </a:solidFill>
              </a:rPr>
              <a:t>üniversite</a:t>
            </a:r>
            <a:r>
              <a:rPr lang="fr-CH" sz="2400" b="1" dirty="0">
                <a:solidFill>
                  <a:srgbClr val="FF0000"/>
                </a:solidFill>
              </a:rPr>
              <a:t> </a:t>
            </a:r>
            <a:r>
              <a:rPr lang="fr-CH" sz="2400" b="1" dirty="0" err="1">
                <a:solidFill>
                  <a:srgbClr val="FF0000"/>
                </a:solidFill>
              </a:rPr>
              <a:t>kampüsünde</a:t>
            </a:r>
            <a:r>
              <a:rPr lang="fr-CH" sz="2400" b="1" dirty="0">
                <a:solidFill>
                  <a:srgbClr val="FF0000"/>
                </a:solidFill>
              </a:rPr>
              <a:t> </a:t>
            </a:r>
            <a:r>
              <a:rPr lang="fr-CH" sz="2400" b="1" dirty="0" err="1">
                <a:solidFill>
                  <a:srgbClr val="FF0000"/>
                </a:solidFill>
              </a:rPr>
              <a:t>bir</a:t>
            </a:r>
            <a:r>
              <a:rPr lang="fr-CH" sz="2400" b="1" dirty="0">
                <a:solidFill>
                  <a:srgbClr val="FF0000"/>
                </a:solidFill>
              </a:rPr>
              <a:t> </a:t>
            </a:r>
            <a:r>
              <a:rPr lang="fr-CH" sz="2400" b="1" dirty="0" err="1">
                <a:solidFill>
                  <a:srgbClr val="FF0000"/>
                </a:solidFill>
              </a:rPr>
              <a:t>tur</a:t>
            </a:r>
            <a:r>
              <a:rPr lang="fr-CH" sz="2400" dirty="0"/>
              <a:t> </a:t>
            </a:r>
            <a:r>
              <a:rPr lang="fr-CH" sz="2400" dirty="0" err="1"/>
              <a:t>yaptırılarak</a:t>
            </a:r>
            <a:r>
              <a:rPr lang="fr-CH" sz="2400" dirty="0"/>
              <a:t> </a:t>
            </a:r>
            <a:r>
              <a:rPr lang="fr-CH" sz="2400" dirty="0" err="1"/>
              <a:t>fakülteler</a:t>
            </a:r>
            <a:r>
              <a:rPr lang="fr-CH" sz="2400" dirty="0"/>
              <a:t> </a:t>
            </a:r>
            <a:r>
              <a:rPr lang="fr-CH" sz="2400" dirty="0" err="1"/>
              <a:t>ve</a:t>
            </a:r>
            <a:r>
              <a:rPr lang="fr-CH" sz="2400" dirty="0"/>
              <a:t> </a:t>
            </a:r>
            <a:r>
              <a:rPr lang="fr-CH" sz="2400" dirty="0" err="1"/>
              <a:t>üniversite</a:t>
            </a:r>
            <a:r>
              <a:rPr lang="fr-CH" sz="2400" dirty="0"/>
              <a:t> </a:t>
            </a:r>
            <a:r>
              <a:rPr lang="fr-CH" sz="2400" dirty="0" err="1"/>
              <a:t>alanlarıyla</a:t>
            </a:r>
            <a:r>
              <a:rPr lang="fr-CH" sz="2400" dirty="0"/>
              <a:t> </a:t>
            </a:r>
            <a:r>
              <a:rPr lang="fr-CH" sz="2400" dirty="0" err="1"/>
              <a:t>ilgili</a:t>
            </a:r>
            <a:r>
              <a:rPr lang="fr-CH" sz="2400" dirty="0"/>
              <a:t> </a:t>
            </a:r>
            <a:r>
              <a:rPr lang="fr-CH" sz="2400" dirty="0" err="1"/>
              <a:t>bilgi</a:t>
            </a:r>
            <a:r>
              <a:rPr lang="fr-CH" sz="2400" dirty="0"/>
              <a:t> </a:t>
            </a:r>
            <a:r>
              <a:rPr lang="fr-CH" sz="2400" dirty="0" err="1"/>
              <a:t>verilecektir</a:t>
            </a:r>
            <a:r>
              <a:rPr lang="fr-CH" sz="2400" dirty="0"/>
              <a:t>. </a:t>
            </a:r>
            <a:r>
              <a:rPr lang="fr-CH" sz="2400" dirty="0" err="1"/>
              <a:t>Etkinlik</a:t>
            </a:r>
            <a:r>
              <a:rPr lang="fr-CH" sz="2400" dirty="0"/>
              <a:t> </a:t>
            </a:r>
            <a:r>
              <a:rPr lang="fr-CH" sz="2400" dirty="0" err="1"/>
              <a:t>sonunda</a:t>
            </a:r>
            <a:r>
              <a:rPr lang="fr-CH" sz="2400" dirty="0"/>
              <a:t> servis </a:t>
            </a:r>
            <a:r>
              <a:rPr lang="fr-CH" sz="2400" dirty="0" err="1"/>
              <a:t>otobüsü</a:t>
            </a:r>
            <a:r>
              <a:rPr lang="fr-CH" sz="2400" dirty="0"/>
              <a:t> </a:t>
            </a:r>
            <a:r>
              <a:rPr lang="fr-CH" sz="2400" dirty="0" err="1"/>
              <a:t>grubu</a:t>
            </a:r>
            <a:r>
              <a:rPr lang="fr-CH" sz="2400" dirty="0"/>
              <a:t> </a:t>
            </a:r>
            <a:r>
              <a:rPr lang="fr-CH" sz="2400" dirty="0" err="1"/>
              <a:t>tekrar</a:t>
            </a:r>
            <a:r>
              <a:rPr lang="fr-CH" sz="2400" dirty="0"/>
              <a:t> </a:t>
            </a:r>
            <a:r>
              <a:rPr lang="fr-CH" sz="2400" dirty="0" err="1"/>
              <a:t>Zeytinköy’e</a:t>
            </a:r>
            <a:r>
              <a:rPr lang="fr-CH" sz="2400" dirty="0"/>
              <a:t> </a:t>
            </a:r>
            <a:r>
              <a:rPr lang="fr-CH" sz="2400" dirty="0" err="1"/>
              <a:t>götürecektir</a:t>
            </a:r>
            <a:r>
              <a:rPr lang="fr-CH" sz="2400" dirty="0"/>
              <a:t>. </a:t>
            </a:r>
            <a:endParaRPr lang="tr-TR" sz="2400" dirty="0"/>
          </a:p>
          <a:p>
            <a:endParaRPr lang="tr-T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52598" y="624110"/>
            <a:ext cx="8911687" cy="1280890"/>
          </a:xfrm>
        </p:spPr>
        <p:txBody>
          <a:bodyPr/>
          <a:lstStyle/>
          <a:p>
            <a:r>
              <a:rPr lang="tr-TR" b="1" dirty="0"/>
              <a:t>PROJENİN TOPLU ETKİNLİKLERİ  2</a:t>
            </a:r>
            <a:endParaRPr lang="tr-TR" dirty="0"/>
          </a:p>
        </p:txBody>
      </p:sp>
      <p:sp>
        <p:nvSpPr>
          <p:cNvPr id="3" name="İçerik Yer Tutucusu 2"/>
          <p:cNvSpPr>
            <a:spLocks noGrp="1"/>
          </p:cNvSpPr>
          <p:nvPr>
            <p:ph idx="1"/>
          </p:nvPr>
        </p:nvSpPr>
        <p:spPr>
          <a:xfrm>
            <a:off x="1454727" y="1662545"/>
            <a:ext cx="10049885" cy="4248677"/>
          </a:xfrm>
        </p:spPr>
        <p:txBody>
          <a:bodyPr/>
          <a:lstStyle/>
          <a:p>
            <a:r>
              <a:rPr lang="en-US" sz="2400" b="1" dirty="0" err="1"/>
              <a:t>İkinci</a:t>
            </a:r>
            <a:r>
              <a:rPr lang="en-US" sz="2400" b="1" dirty="0"/>
              <a:t> </a:t>
            </a:r>
            <a:r>
              <a:rPr lang="en-US" sz="2400" b="1" dirty="0" err="1"/>
              <a:t>toplu</a:t>
            </a:r>
            <a:r>
              <a:rPr lang="en-US" sz="2400" b="1" dirty="0"/>
              <a:t> </a:t>
            </a:r>
            <a:r>
              <a:rPr lang="en-US" sz="2400" b="1" dirty="0" err="1"/>
              <a:t>etkinlik</a:t>
            </a:r>
            <a:r>
              <a:rPr lang="en-US" sz="2400" dirty="0"/>
              <a:t> 2017 </a:t>
            </a:r>
            <a:r>
              <a:rPr lang="en-US" sz="2400" dirty="0" err="1"/>
              <a:t>Kasım</a:t>
            </a:r>
            <a:r>
              <a:rPr lang="en-US" sz="2400" dirty="0"/>
              <a:t> </a:t>
            </a:r>
            <a:r>
              <a:rPr lang="en-US" sz="2400" dirty="0" err="1"/>
              <a:t>ayında</a:t>
            </a:r>
            <a:r>
              <a:rPr lang="en-US" sz="2400" dirty="0"/>
              <a:t> </a:t>
            </a:r>
            <a:r>
              <a:rPr lang="en-US" sz="2400" dirty="0" err="1"/>
              <a:t>uygun</a:t>
            </a:r>
            <a:r>
              <a:rPr lang="en-US" sz="2400" dirty="0"/>
              <a:t> </a:t>
            </a:r>
            <a:r>
              <a:rPr lang="en-US" sz="2400" dirty="0" err="1"/>
              <a:t>bir</a:t>
            </a:r>
            <a:r>
              <a:rPr lang="en-US" sz="2400" dirty="0"/>
              <a:t> </a:t>
            </a:r>
            <a:r>
              <a:rPr lang="en-US" sz="2400" dirty="0" err="1"/>
              <a:t>Cumartesi</a:t>
            </a:r>
            <a:r>
              <a:rPr lang="en-US" sz="2400" dirty="0"/>
              <a:t> </a:t>
            </a:r>
            <a:r>
              <a:rPr lang="en-US" sz="2400" dirty="0" err="1"/>
              <a:t>günü</a:t>
            </a:r>
            <a:r>
              <a:rPr lang="en-US" sz="2400" dirty="0"/>
              <a:t> </a:t>
            </a:r>
            <a:r>
              <a:rPr lang="en-US" sz="2400" dirty="0" err="1"/>
              <a:t>bir</a:t>
            </a:r>
            <a:r>
              <a:rPr lang="en-US" sz="2400" dirty="0"/>
              <a:t> </a:t>
            </a:r>
            <a:r>
              <a:rPr lang="en-US" sz="2400" b="1" dirty="0" err="1">
                <a:solidFill>
                  <a:srgbClr val="FF0000"/>
                </a:solidFill>
              </a:rPr>
              <a:t>tiyatro</a:t>
            </a:r>
            <a:r>
              <a:rPr lang="tr-TR" sz="2400" b="1" dirty="0">
                <a:solidFill>
                  <a:srgbClr val="FF0000"/>
                </a:solidFill>
              </a:rPr>
              <a:t> </a:t>
            </a:r>
            <a:r>
              <a:rPr lang="en-US" sz="2400" b="1" dirty="0" err="1">
                <a:solidFill>
                  <a:srgbClr val="FF0000"/>
                </a:solidFill>
              </a:rPr>
              <a:t>veya</a:t>
            </a:r>
            <a:r>
              <a:rPr lang="en-US" sz="2400" b="1" dirty="0">
                <a:solidFill>
                  <a:srgbClr val="FF0000"/>
                </a:solidFill>
              </a:rPr>
              <a:t> </a:t>
            </a:r>
            <a:r>
              <a:rPr lang="tr-TR" sz="2400" b="1" dirty="0">
                <a:solidFill>
                  <a:srgbClr val="FF0000"/>
                </a:solidFill>
              </a:rPr>
              <a:t>sinema programına</a:t>
            </a:r>
            <a:r>
              <a:rPr lang="en-US" sz="2400" b="1" dirty="0">
                <a:solidFill>
                  <a:srgbClr val="FF0000"/>
                </a:solidFill>
              </a:rPr>
              <a:t> </a:t>
            </a:r>
            <a:r>
              <a:rPr lang="en-US" sz="2400" dirty="0" err="1"/>
              <a:t>katılım</a:t>
            </a:r>
            <a:r>
              <a:rPr lang="en-US" sz="2400" dirty="0"/>
              <a:t> </a:t>
            </a:r>
            <a:r>
              <a:rPr lang="en-US" sz="2400" dirty="0" err="1"/>
              <a:t>şeklinde</a:t>
            </a:r>
            <a:r>
              <a:rPr lang="en-US" sz="2400" dirty="0"/>
              <a:t> </a:t>
            </a:r>
            <a:r>
              <a:rPr lang="en-US" sz="2400" dirty="0" err="1"/>
              <a:t>olacaktır</a:t>
            </a:r>
            <a:r>
              <a:rPr lang="en-US" sz="2400" dirty="0"/>
              <a:t>. </a:t>
            </a:r>
            <a:endParaRPr lang="tr-TR" sz="2400" dirty="0"/>
          </a:p>
          <a:p>
            <a:r>
              <a:rPr lang="en-US" sz="2400" dirty="0" err="1"/>
              <a:t>Proje</a:t>
            </a:r>
            <a:r>
              <a:rPr lang="en-US" sz="2400" dirty="0"/>
              <a:t> </a:t>
            </a:r>
            <a:r>
              <a:rPr lang="en-US" sz="2400" dirty="0" err="1"/>
              <a:t>ekibi</a:t>
            </a:r>
            <a:r>
              <a:rPr lang="en-US" sz="2400" dirty="0"/>
              <a:t> </a:t>
            </a:r>
            <a:r>
              <a:rPr lang="en-US" sz="2400" dirty="0" err="1"/>
              <a:t>tarafından</a:t>
            </a:r>
            <a:r>
              <a:rPr lang="en-US" sz="2400" dirty="0"/>
              <a:t> </a:t>
            </a:r>
            <a:r>
              <a:rPr lang="en-US" sz="2400" dirty="0" err="1"/>
              <a:t>uygun</a:t>
            </a:r>
            <a:r>
              <a:rPr lang="en-US" sz="2400" dirty="0"/>
              <a:t> </a:t>
            </a:r>
            <a:r>
              <a:rPr lang="en-US" sz="2400" dirty="0" err="1"/>
              <a:t>bir</a:t>
            </a:r>
            <a:r>
              <a:rPr lang="en-US" sz="2400" dirty="0"/>
              <a:t> </a:t>
            </a:r>
            <a:r>
              <a:rPr lang="en-US" sz="2400" dirty="0" err="1"/>
              <a:t>gösteri</a:t>
            </a:r>
            <a:r>
              <a:rPr lang="en-US" sz="2400" dirty="0"/>
              <a:t> </a:t>
            </a:r>
            <a:r>
              <a:rPr lang="en-US" sz="2400" dirty="0" err="1"/>
              <a:t>belirlenerek</a:t>
            </a:r>
            <a:r>
              <a:rPr lang="en-US" sz="2400" dirty="0"/>
              <a:t> </a:t>
            </a:r>
            <a:r>
              <a:rPr lang="en-US" sz="2400" dirty="0" err="1"/>
              <a:t>bilet</a:t>
            </a:r>
            <a:r>
              <a:rPr lang="en-US" sz="2400" dirty="0"/>
              <a:t> </a:t>
            </a:r>
            <a:r>
              <a:rPr lang="en-US" sz="2400" dirty="0" err="1"/>
              <a:t>temin</a:t>
            </a:r>
            <a:r>
              <a:rPr lang="en-US" sz="2400" dirty="0"/>
              <a:t> </a:t>
            </a:r>
            <a:r>
              <a:rPr lang="en-US" sz="2400" dirty="0" err="1"/>
              <a:t>edilecek</a:t>
            </a:r>
            <a:r>
              <a:rPr lang="en-US" sz="2400" dirty="0"/>
              <a:t> </a:t>
            </a:r>
            <a:r>
              <a:rPr lang="en-US" sz="2400" dirty="0" err="1"/>
              <a:t>ve</a:t>
            </a:r>
            <a:r>
              <a:rPr lang="en-US" sz="2400" dirty="0"/>
              <a:t> </a:t>
            </a:r>
            <a:r>
              <a:rPr lang="en-US" sz="2400" dirty="0" err="1"/>
              <a:t>öğrenciler</a:t>
            </a:r>
            <a:r>
              <a:rPr lang="en-US" sz="2400" dirty="0"/>
              <a:t> </a:t>
            </a:r>
            <a:r>
              <a:rPr lang="en-US" sz="2400" dirty="0" err="1"/>
              <a:t>ve</a:t>
            </a:r>
            <a:r>
              <a:rPr lang="en-US" sz="2400" dirty="0"/>
              <a:t> </a:t>
            </a:r>
            <a:r>
              <a:rPr lang="en-US" sz="2400" dirty="0" err="1"/>
              <a:t>velileri</a:t>
            </a:r>
            <a:r>
              <a:rPr lang="en-US" sz="2400" dirty="0"/>
              <a:t> </a:t>
            </a:r>
            <a:r>
              <a:rPr lang="en-US" sz="2400" dirty="0" err="1"/>
              <a:t>Muratpaşa</a:t>
            </a:r>
            <a:r>
              <a:rPr lang="en-US" sz="2400" dirty="0"/>
              <a:t> </a:t>
            </a:r>
            <a:r>
              <a:rPr lang="en-US" sz="2400" dirty="0" err="1"/>
              <a:t>Belediyesi’nin</a:t>
            </a:r>
            <a:r>
              <a:rPr lang="en-US" sz="2400" dirty="0"/>
              <a:t> </a:t>
            </a:r>
            <a:r>
              <a:rPr lang="en-US" sz="2400" dirty="0" err="1"/>
              <a:t>temin</a:t>
            </a:r>
            <a:r>
              <a:rPr lang="en-US" sz="2400" dirty="0"/>
              <a:t> </a:t>
            </a:r>
            <a:r>
              <a:rPr lang="en-US" sz="2400" dirty="0" err="1"/>
              <a:t>edeceği</a:t>
            </a:r>
            <a:r>
              <a:rPr lang="en-US" sz="2400" dirty="0"/>
              <a:t> </a:t>
            </a:r>
            <a:r>
              <a:rPr lang="tr-TR" sz="2400" dirty="0" err="1"/>
              <a:t>o</a:t>
            </a:r>
            <a:r>
              <a:rPr lang="en-US" sz="2400" dirty="0" err="1"/>
              <a:t>tobüsle</a:t>
            </a:r>
            <a:r>
              <a:rPr lang="en-US" sz="2400" dirty="0"/>
              <a:t> </a:t>
            </a:r>
            <a:r>
              <a:rPr lang="en-US" sz="2400" dirty="0" err="1"/>
              <a:t>Zeytinköy</a:t>
            </a:r>
            <a:r>
              <a:rPr lang="en-US" sz="2400" dirty="0"/>
              <a:t> Kadın </a:t>
            </a:r>
            <a:r>
              <a:rPr lang="en-US" sz="2400" dirty="0" err="1"/>
              <a:t>Emeği</a:t>
            </a:r>
            <a:r>
              <a:rPr lang="en-US" sz="2400" dirty="0"/>
              <a:t> </a:t>
            </a:r>
            <a:r>
              <a:rPr lang="en-US" sz="2400" dirty="0" err="1"/>
              <a:t>Eğitim</a:t>
            </a:r>
            <a:r>
              <a:rPr lang="en-US" sz="2400" dirty="0"/>
              <a:t> </a:t>
            </a:r>
            <a:r>
              <a:rPr lang="en-US" sz="2400" dirty="0" err="1"/>
              <a:t>Merkezi’nden</a:t>
            </a:r>
            <a:r>
              <a:rPr lang="en-US" sz="2400" dirty="0"/>
              <a:t> </a:t>
            </a:r>
            <a:r>
              <a:rPr lang="en-US" sz="2400" dirty="0" err="1"/>
              <a:t>alınarak</a:t>
            </a:r>
            <a:r>
              <a:rPr lang="en-US" sz="2400" dirty="0"/>
              <a:t> </a:t>
            </a:r>
            <a:r>
              <a:rPr lang="en-US" sz="2400" dirty="0" err="1"/>
              <a:t>gösterinin</a:t>
            </a:r>
            <a:r>
              <a:rPr lang="en-US" sz="2400" dirty="0"/>
              <a:t> </a:t>
            </a:r>
            <a:r>
              <a:rPr lang="en-US" sz="2400" dirty="0" err="1"/>
              <a:t>yapılacağı</a:t>
            </a:r>
            <a:r>
              <a:rPr lang="en-US" sz="2400" dirty="0"/>
              <a:t> </a:t>
            </a:r>
            <a:r>
              <a:rPr lang="en-US" sz="2400" dirty="0" err="1"/>
              <a:t>yere</a:t>
            </a:r>
            <a:r>
              <a:rPr lang="en-US" sz="2400" dirty="0"/>
              <a:t> </a:t>
            </a:r>
            <a:r>
              <a:rPr lang="en-US" sz="2400" dirty="0" err="1"/>
              <a:t>getirilecek</a:t>
            </a:r>
            <a:r>
              <a:rPr lang="en-US" sz="2400" dirty="0"/>
              <a:t>, </a:t>
            </a:r>
            <a:r>
              <a:rPr lang="en-US" sz="2400" dirty="0" err="1"/>
              <a:t>burada</a:t>
            </a:r>
            <a:r>
              <a:rPr lang="en-US" sz="2400" dirty="0"/>
              <a:t> </a:t>
            </a:r>
            <a:r>
              <a:rPr lang="en-US" sz="2400" dirty="0" err="1"/>
              <a:t>gönüllü</a:t>
            </a:r>
            <a:r>
              <a:rPr lang="en-US" sz="2400" dirty="0"/>
              <a:t> </a:t>
            </a:r>
            <a:r>
              <a:rPr lang="en-US" sz="2400" dirty="0" err="1"/>
              <a:t>grupla</a:t>
            </a:r>
            <a:r>
              <a:rPr lang="en-US" sz="2400" dirty="0"/>
              <a:t> </a:t>
            </a:r>
            <a:r>
              <a:rPr lang="en-US" sz="2400" dirty="0" err="1"/>
              <a:t>buluşarak</a:t>
            </a:r>
            <a:r>
              <a:rPr lang="en-US" sz="2400" dirty="0"/>
              <a:t> </a:t>
            </a:r>
            <a:r>
              <a:rPr lang="en-US" sz="2400" b="1" dirty="0" err="1">
                <a:solidFill>
                  <a:srgbClr val="FF0000"/>
                </a:solidFill>
              </a:rPr>
              <a:t>gösteri</a:t>
            </a:r>
            <a:r>
              <a:rPr lang="en-US" sz="2400" b="1" dirty="0">
                <a:solidFill>
                  <a:srgbClr val="FF0000"/>
                </a:solidFill>
              </a:rPr>
              <a:t> </a:t>
            </a:r>
            <a:r>
              <a:rPr lang="en-US" sz="2400" b="1" dirty="0" err="1">
                <a:solidFill>
                  <a:srgbClr val="FF0000"/>
                </a:solidFill>
              </a:rPr>
              <a:t>boyunca</a:t>
            </a:r>
            <a:r>
              <a:rPr lang="en-US" sz="2400" b="1" dirty="0">
                <a:solidFill>
                  <a:srgbClr val="FF0000"/>
                </a:solidFill>
              </a:rPr>
              <a:t> </a:t>
            </a:r>
            <a:r>
              <a:rPr lang="en-US" sz="2400" b="1" dirty="0" err="1">
                <a:solidFill>
                  <a:srgbClr val="FF0000"/>
                </a:solidFill>
              </a:rPr>
              <a:t>koçluk</a:t>
            </a:r>
            <a:r>
              <a:rPr lang="en-US" sz="2400" b="1" dirty="0">
                <a:solidFill>
                  <a:srgbClr val="FF0000"/>
                </a:solidFill>
              </a:rPr>
              <a:t> </a:t>
            </a:r>
            <a:r>
              <a:rPr lang="en-US" sz="2400" b="1" dirty="0" err="1">
                <a:solidFill>
                  <a:srgbClr val="FF0000"/>
                </a:solidFill>
              </a:rPr>
              <a:t>ve</a:t>
            </a:r>
            <a:r>
              <a:rPr lang="en-US" sz="2400" b="1" dirty="0">
                <a:solidFill>
                  <a:srgbClr val="FF0000"/>
                </a:solidFill>
              </a:rPr>
              <a:t> </a:t>
            </a:r>
            <a:r>
              <a:rPr lang="tr-TR" sz="2400" b="1" dirty="0">
                <a:solidFill>
                  <a:srgbClr val="FF0000"/>
                </a:solidFill>
              </a:rPr>
              <a:t>rehberlik</a:t>
            </a:r>
            <a:r>
              <a:rPr lang="en-US" sz="2400" b="1" dirty="0">
                <a:solidFill>
                  <a:srgbClr val="FF0000"/>
                </a:solidFill>
              </a:rPr>
              <a:t> </a:t>
            </a:r>
            <a:r>
              <a:rPr lang="en-US" sz="2400" b="1" dirty="0" err="1">
                <a:solidFill>
                  <a:srgbClr val="FF0000"/>
                </a:solidFill>
              </a:rPr>
              <a:t>yaptıkları</a:t>
            </a:r>
            <a:r>
              <a:rPr lang="en-US" sz="2400" b="1" dirty="0">
                <a:solidFill>
                  <a:srgbClr val="FF0000"/>
                </a:solidFill>
              </a:rPr>
              <a:t> </a:t>
            </a:r>
            <a:r>
              <a:rPr lang="en-US" sz="2400" b="1" dirty="0" err="1">
                <a:solidFill>
                  <a:srgbClr val="FF0000"/>
                </a:solidFill>
              </a:rPr>
              <a:t>grupla</a:t>
            </a:r>
            <a:r>
              <a:rPr lang="en-US" sz="2400" b="1" dirty="0">
                <a:solidFill>
                  <a:srgbClr val="FF0000"/>
                </a:solidFill>
              </a:rPr>
              <a:t> </a:t>
            </a:r>
            <a:r>
              <a:rPr lang="en-US" sz="2400" b="1" dirty="0" err="1">
                <a:solidFill>
                  <a:srgbClr val="FF0000"/>
                </a:solidFill>
              </a:rPr>
              <a:t>birlikte</a:t>
            </a:r>
            <a:r>
              <a:rPr lang="en-US" sz="2400" b="1" dirty="0">
                <a:solidFill>
                  <a:srgbClr val="FF0000"/>
                </a:solidFill>
              </a:rPr>
              <a:t> </a:t>
            </a:r>
            <a:r>
              <a:rPr lang="en-US" sz="2400" b="1" dirty="0" err="1">
                <a:solidFill>
                  <a:srgbClr val="FF0000"/>
                </a:solidFill>
              </a:rPr>
              <a:t>oturacaklar</a:t>
            </a:r>
            <a:r>
              <a:rPr lang="en-US" sz="2400" dirty="0"/>
              <a:t>, </a:t>
            </a:r>
            <a:r>
              <a:rPr lang="en-US" sz="2400" dirty="0" err="1"/>
              <a:t>gösteri</a:t>
            </a:r>
            <a:r>
              <a:rPr lang="en-US" sz="2400" dirty="0"/>
              <a:t> </a:t>
            </a:r>
            <a:r>
              <a:rPr lang="en-US" sz="2400" dirty="0" err="1"/>
              <a:t>ile</a:t>
            </a:r>
            <a:r>
              <a:rPr lang="en-US" sz="2400" dirty="0"/>
              <a:t> </a:t>
            </a:r>
            <a:r>
              <a:rPr lang="en-US" sz="2400" dirty="0" err="1"/>
              <a:t>ilgili</a:t>
            </a:r>
            <a:r>
              <a:rPr lang="en-US" sz="2400" dirty="0"/>
              <a:t> </a:t>
            </a:r>
            <a:r>
              <a:rPr lang="en-US" sz="2400" dirty="0" err="1"/>
              <a:t>bilgilerini</a:t>
            </a:r>
            <a:r>
              <a:rPr lang="en-US" sz="2400" dirty="0"/>
              <a:t> </a:t>
            </a:r>
            <a:r>
              <a:rPr lang="en-US" sz="2400" dirty="0" err="1"/>
              <a:t>ve</a:t>
            </a:r>
            <a:r>
              <a:rPr lang="en-US" sz="2400" dirty="0"/>
              <a:t> </a:t>
            </a:r>
            <a:r>
              <a:rPr lang="en-US" sz="2400" dirty="0" err="1"/>
              <a:t>izlenimlerini</a:t>
            </a:r>
            <a:r>
              <a:rPr lang="en-US" sz="2400" dirty="0"/>
              <a:t> </a:t>
            </a:r>
            <a:r>
              <a:rPr lang="en-US" sz="2400" dirty="0" err="1"/>
              <a:t>paylaşacaklardır</a:t>
            </a:r>
            <a:r>
              <a:rPr lang="en-US" sz="2400" dirty="0"/>
              <a:t>. </a:t>
            </a:r>
            <a:endParaRPr lang="tr-TR" sz="2400" dirty="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PROJENİN TOPLU ETKİNLİKLERİ  3</a:t>
            </a:r>
            <a:endParaRPr lang="tr-TR" dirty="0"/>
          </a:p>
        </p:txBody>
      </p:sp>
      <p:sp>
        <p:nvSpPr>
          <p:cNvPr id="3" name="İçerik Yer Tutucusu 2"/>
          <p:cNvSpPr>
            <a:spLocks noGrp="1"/>
          </p:cNvSpPr>
          <p:nvPr>
            <p:ph idx="1"/>
          </p:nvPr>
        </p:nvSpPr>
        <p:spPr>
          <a:xfrm>
            <a:off x="1870364" y="1634836"/>
            <a:ext cx="9634248" cy="4276386"/>
          </a:xfrm>
        </p:spPr>
        <p:txBody>
          <a:bodyPr>
            <a:normAutofit/>
          </a:bodyPr>
          <a:lstStyle/>
          <a:p>
            <a:r>
              <a:rPr lang="en-US" sz="2400" b="1" dirty="0" err="1"/>
              <a:t>Üçüncü</a:t>
            </a:r>
            <a:r>
              <a:rPr lang="en-US" sz="2400" b="1" dirty="0"/>
              <a:t> </a:t>
            </a:r>
            <a:r>
              <a:rPr lang="en-US" sz="2400" b="1" dirty="0" err="1"/>
              <a:t>toplu</a:t>
            </a:r>
            <a:r>
              <a:rPr lang="en-US" sz="2400" b="1" dirty="0"/>
              <a:t> </a:t>
            </a:r>
            <a:r>
              <a:rPr lang="en-US" sz="2400" b="1" dirty="0" err="1"/>
              <a:t>etkinlik</a:t>
            </a:r>
            <a:r>
              <a:rPr lang="en-US" sz="2400" dirty="0"/>
              <a:t> 2017 </a:t>
            </a:r>
            <a:r>
              <a:rPr lang="en-US" sz="2400" dirty="0" err="1"/>
              <a:t>Aralık</a:t>
            </a:r>
            <a:r>
              <a:rPr lang="en-US" sz="2400" dirty="0"/>
              <a:t> </a:t>
            </a:r>
            <a:r>
              <a:rPr lang="en-US" sz="2400" dirty="0" err="1"/>
              <a:t>ayında</a:t>
            </a:r>
            <a:r>
              <a:rPr lang="en-US" sz="2400" dirty="0"/>
              <a:t> </a:t>
            </a:r>
            <a:r>
              <a:rPr lang="en-US" sz="2400" dirty="0" err="1"/>
              <a:t>uygun</a:t>
            </a:r>
            <a:r>
              <a:rPr lang="en-US" sz="2400" dirty="0"/>
              <a:t> </a:t>
            </a:r>
            <a:r>
              <a:rPr lang="en-US" sz="2400" dirty="0" err="1"/>
              <a:t>bir</a:t>
            </a:r>
            <a:r>
              <a:rPr lang="en-US" sz="2400" dirty="0"/>
              <a:t> </a:t>
            </a:r>
            <a:r>
              <a:rPr lang="en-US" sz="2400" dirty="0" err="1"/>
              <a:t>Cumartesi</a:t>
            </a:r>
            <a:r>
              <a:rPr lang="en-US" sz="2400" dirty="0"/>
              <a:t> </a:t>
            </a:r>
            <a:r>
              <a:rPr lang="en-US" sz="2400" dirty="0" err="1"/>
              <a:t>günü</a:t>
            </a:r>
            <a:r>
              <a:rPr lang="en-US" sz="2400" dirty="0"/>
              <a:t> </a:t>
            </a:r>
            <a:r>
              <a:rPr lang="en-US" sz="2400" dirty="0" err="1"/>
              <a:t>bir</a:t>
            </a:r>
            <a:r>
              <a:rPr lang="en-US" sz="2400" dirty="0"/>
              <a:t> </a:t>
            </a:r>
            <a:r>
              <a:rPr lang="tr-TR" sz="2400" dirty="0"/>
              <a:t>opera – muhtemelen </a:t>
            </a:r>
            <a:r>
              <a:rPr lang="tr-TR" sz="2400" b="1" dirty="0">
                <a:solidFill>
                  <a:srgbClr val="FF0000"/>
                </a:solidFill>
              </a:rPr>
              <a:t>23 Aralık’ta CARMEN-</a:t>
            </a:r>
            <a:r>
              <a:rPr lang="en-US" sz="2400" dirty="0" err="1"/>
              <a:t>gösterisine</a:t>
            </a:r>
            <a:r>
              <a:rPr lang="en-US" sz="2400" dirty="0"/>
              <a:t> </a:t>
            </a:r>
            <a:r>
              <a:rPr lang="en-US" sz="2400" dirty="0" err="1"/>
              <a:t>katılım</a:t>
            </a:r>
            <a:r>
              <a:rPr lang="en-US" sz="2400" dirty="0"/>
              <a:t> </a:t>
            </a:r>
            <a:r>
              <a:rPr lang="en-US" sz="2400" dirty="0" err="1"/>
              <a:t>şeklinde</a:t>
            </a:r>
            <a:r>
              <a:rPr lang="en-US" sz="2400" dirty="0"/>
              <a:t> </a:t>
            </a:r>
            <a:r>
              <a:rPr lang="en-US" sz="2400" dirty="0" err="1"/>
              <a:t>olacaktır</a:t>
            </a:r>
            <a:r>
              <a:rPr lang="en-US" sz="2400" dirty="0"/>
              <a:t>. </a:t>
            </a:r>
            <a:endParaRPr lang="tr-TR" sz="2400" dirty="0"/>
          </a:p>
          <a:p>
            <a:r>
              <a:rPr lang="tr-TR" sz="2400" dirty="0"/>
              <a:t>P</a:t>
            </a:r>
            <a:r>
              <a:rPr lang="en-US" sz="2400" dirty="0" err="1"/>
              <a:t>roje</a:t>
            </a:r>
            <a:r>
              <a:rPr lang="en-US" sz="2400" dirty="0"/>
              <a:t> </a:t>
            </a:r>
            <a:r>
              <a:rPr lang="en-US" sz="2400" dirty="0" err="1"/>
              <a:t>ekibi</a:t>
            </a:r>
            <a:r>
              <a:rPr lang="en-US" sz="2400" dirty="0"/>
              <a:t> </a:t>
            </a:r>
            <a:r>
              <a:rPr lang="en-US" sz="2400" dirty="0" err="1"/>
              <a:t>tarafından</a:t>
            </a:r>
            <a:r>
              <a:rPr lang="en-US" sz="2400" dirty="0"/>
              <a:t> </a:t>
            </a:r>
            <a:r>
              <a:rPr lang="en-US" sz="2400" dirty="0" err="1"/>
              <a:t>biletler</a:t>
            </a:r>
            <a:r>
              <a:rPr lang="en-US" sz="2400" dirty="0"/>
              <a:t> </a:t>
            </a:r>
            <a:r>
              <a:rPr lang="en-US" sz="2400" dirty="0" err="1"/>
              <a:t>temin</a:t>
            </a:r>
            <a:r>
              <a:rPr lang="en-US" sz="2400" dirty="0"/>
              <a:t> </a:t>
            </a:r>
            <a:r>
              <a:rPr lang="en-US" sz="2400" dirty="0" err="1"/>
              <a:t>edilecektir</a:t>
            </a:r>
            <a:r>
              <a:rPr lang="en-US" sz="2400" dirty="0"/>
              <a:t>. </a:t>
            </a:r>
            <a:r>
              <a:rPr lang="en-US" sz="2400" dirty="0" err="1"/>
              <a:t>Öğrenciler</a:t>
            </a:r>
            <a:r>
              <a:rPr lang="en-US" sz="2400" dirty="0"/>
              <a:t> </a:t>
            </a:r>
            <a:r>
              <a:rPr lang="en-US" sz="2400" dirty="0" err="1"/>
              <a:t>ve</a:t>
            </a:r>
            <a:r>
              <a:rPr lang="en-US" sz="2400" dirty="0"/>
              <a:t> </a:t>
            </a:r>
            <a:r>
              <a:rPr lang="en-US" sz="2400" dirty="0" err="1"/>
              <a:t>velileri</a:t>
            </a:r>
            <a:r>
              <a:rPr lang="en-US" sz="2400" dirty="0"/>
              <a:t> </a:t>
            </a:r>
            <a:r>
              <a:rPr lang="en-US" sz="2400" dirty="0" err="1"/>
              <a:t>Muratpaşa</a:t>
            </a:r>
            <a:r>
              <a:rPr lang="en-US" sz="2400" dirty="0"/>
              <a:t> </a:t>
            </a:r>
            <a:r>
              <a:rPr lang="en-US" sz="2400" dirty="0" err="1"/>
              <a:t>Belediyesi’nin</a:t>
            </a:r>
            <a:r>
              <a:rPr lang="en-US" sz="2400" dirty="0"/>
              <a:t> </a:t>
            </a:r>
            <a:r>
              <a:rPr lang="en-US" sz="2400" dirty="0" err="1"/>
              <a:t>temin</a:t>
            </a:r>
            <a:r>
              <a:rPr lang="en-US" sz="2400" dirty="0"/>
              <a:t> </a:t>
            </a:r>
            <a:r>
              <a:rPr lang="en-US" sz="2400" dirty="0" err="1"/>
              <a:t>edeceği</a:t>
            </a:r>
            <a:r>
              <a:rPr lang="en-US" sz="2400" dirty="0"/>
              <a:t> </a:t>
            </a:r>
            <a:r>
              <a:rPr lang="tr-TR" sz="2400" dirty="0"/>
              <a:t>o</a:t>
            </a:r>
            <a:r>
              <a:rPr lang="en-US" sz="2400" dirty="0" err="1"/>
              <a:t>tobüsle</a:t>
            </a:r>
            <a:r>
              <a:rPr lang="en-US" sz="2400" dirty="0"/>
              <a:t> </a:t>
            </a:r>
            <a:r>
              <a:rPr lang="en-US" sz="2400" dirty="0" err="1"/>
              <a:t>Zeytinköy</a:t>
            </a:r>
            <a:r>
              <a:rPr lang="en-US" sz="2400" dirty="0"/>
              <a:t> Kadın </a:t>
            </a:r>
            <a:r>
              <a:rPr lang="tr-TR" sz="2400" dirty="0"/>
              <a:t>Danışma</a:t>
            </a:r>
            <a:r>
              <a:rPr lang="en-US" sz="2400" dirty="0"/>
              <a:t> </a:t>
            </a:r>
            <a:r>
              <a:rPr lang="en-US" sz="2400" dirty="0" err="1"/>
              <a:t>Merkezi’nden</a:t>
            </a:r>
            <a:r>
              <a:rPr lang="en-US" sz="2400" dirty="0"/>
              <a:t> </a:t>
            </a:r>
            <a:r>
              <a:rPr lang="en-US" sz="2400" dirty="0" err="1"/>
              <a:t>alınarak</a:t>
            </a:r>
            <a:r>
              <a:rPr lang="en-US" sz="2400" dirty="0"/>
              <a:t> </a:t>
            </a:r>
            <a:r>
              <a:rPr lang="en-US" sz="2400" dirty="0" err="1"/>
              <a:t>gösterinin</a:t>
            </a:r>
            <a:r>
              <a:rPr lang="en-US" sz="2400" dirty="0"/>
              <a:t> </a:t>
            </a:r>
            <a:r>
              <a:rPr lang="en-US" sz="2400" dirty="0" err="1"/>
              <a:t>yapılacağı</a:t>
            </a:r>
            <a:r>
              <a:rPr lang="en-US" sz="2400" dirty="0"/>
              <a:t> </a:t>
            </a:r>
            <a:r>
              <a:rPr lang="en-US" sz="2400" dirty="0" err="1"/>
              <a:t>yere</a:t>
            </a:r>
            <a:r>
              <a:rPr lang="en-US" sz="2400" dirty="0"/>
              <a:t> </a:t>
            </a:r>
            <a:r>
              <a:rPr lang="en-US" sz="2400" dirty="0" err="1"/>
              <a:t>getirilecek</a:t>
            </a:r>
            <a:r>
              <a:rPr lang="en-US" sz="2400" dirty="0"/>
              <a:t>, </a:t>
            </a:r>
            <a:r>
              <a:rPr lang="en-US" sz="2400" dirty="0" err="1"/>
              <a:t>burada</a:t>
            </a:r>
            <a:r>
              <a:rPr lang="en-US" sz="2400" dirty="0"/>
              <a:t> </a:t>
            </a:r>
            <a:r>
              <a:rPr lang="en-US" sz="2400" dirty="0" err="1"/>
              <a:t>gönüllü</a:t>
            </a:r>
            <a:r>
              <a:rPr lang="en-US" sz="2400" dirty="0"/>
              <a:t> </a:t>
            </a:r>
            <a:r>
              <a:rPr lang="en-US" sz="2400" dirty="0" err="1"/>
              <a:t>grupla</a:t>
            </a:r>
            <a:r>
              <a:rPr lang="en-US" sz="2400" dirty="0"/>
              <a:t> </a:t>
            </a:r>
            <a:r>
              <a:rPr lang="en-US" sz="2400" dirty="0" err="1"/>
              <a:t>buluşarak</a:t>
            </a:r>
            <a:r>
              <a:rPr lang="en-US" sz="2400" dirty="0"/>
              <a:t> </a:t>
            </a:r>
            <a:r>
              <a:rPr lang="en-US" sz="2400" b="1" dirty="0" err="1">
                <a:solidFill>
                  <a:srgbClr val="FF0000"/>
                </a:solidFill>
              </a:rPr>
              <a:t>gösteri</a:t>
            </a:r>
            <a:r>
              <a:rPr lang="en-US" sz="2400" b="1" dirty="0">
                <a:solidFill>
                  <a:srgbClr val="FF0000"/>
                </a:solidFill>
              </a:rPr>
              <a:t> </a:t>
            </a:r>
            <a:r>
              <a:rPr lang="en-US" sz="2400" b="1" dirty="0" err="1">
                <a:solidFill>
                  <a:srgbClr val="FF0000"/>
                </a:solidFill>
              </a:rPr>
              <a:t>boyunca</a:t>
            </a:r>
            <a:r>
              <a:rPr lang="en-US" sz="2400" b="1" dirty="0">
                <a:solidFill>
                  <a:srgbClr val="FF0000"/>
                </a:solidFill>
              </a:rPr>
              <a:t> </a:t>
            </a:r>
            <a:r>
              <a:rPr lang="en-US" sz="2400" b="1" dirty="0" err="1">
                <a:solidFill>
                  <a:srgbClr val="FF0000"/>
                </a:solidFill>
              </a:rPr>
              <a:t>koçluk</a:t>
            </a:r>
            <a:r>
              <a:rPr lang="en-US" sz="2400" b="1" dirty="0">
                <a:solidFill>
                  <a:srgbClr val="FF0000"/>
                </a:solidFill>
              </a:rPr>
              <a:t> </a:t>
            </a:r>
            <a:r>
              <a:rPr lang="en-US" sz="2400" b="1" dirty="0" err="1">
                <a:solidFill>
                  <a:srgbClr val="FF0000"/>
                </a:solidFill>
              </a:rPr>
              <a:t>ve</a:t>
            </a:r>
            <a:r>
              <a:rPr lang="en-US" sz="2400" b="1" dirty="0">
                <a:solidFill>
                  <a:srgbClr val="FF0000"/>
                </a:solidFill>
              </a:rPr>
              <a:t> </a:t>
            </a:r>
            <a:r>
              <a:rPr lang="en-US" sz="2400" b="1" dirty="0" err="1">
                <a:solidFill>
                  <a:srgbClr val="FF0000"/>
                </a:solidFill>
              </a:rPr>
              <a:t>mentorluk</a:t>
            </a:r>
            <a:r>
              <a:rPr lang="en-US" sz="2400" b="1" dirty="0">
                <a:solidFill>
                  <a:srgbClr val="FF0000"/>
                </a:solidFill>
              </a:rPr>
              <a:t> </a:t>
            </a:r>
            <a:r>
              <a:rPr lang="en-US" sz="2400" b="1" dirty="0" err="1">
                <a:solidFill>
                  <a:srgbClr val="FF0000"/>
                </a:solidFill>
              </a:rPr>
              <a:t>yaptıkları</a:t>
            </a:r>
            <a:r>
              <a:rPr lang="en-US" sz="2400" b="1" dirty="0">
                <a:solidFill>
                  <a:srgbClr val="FF0000"/>
                </a:solidFill>
              </a:rPr>
              <a:t> </a:t>
            </a:r>
            <a:r>
              <a:rPr lang="en-US" sz="2400" b="1" dirty="0" err="1">
                <a:solidFill>
                  <a:srgbClr val="FF0000"/>
                </a:solidFill>
              </a:rPr>
              <a:t>grupla</a:t>
            </a:r>
            <a:r>
              <a:rPr lang="en-US" sz="2400" b="1" dirty="0">
                <a:solidFill>
                  <a:srgbClr val="FF0000"/>
                </a:solidFill>
              </a:rPr>
              <a:t> </a:t>
            </a:r>
            <a:r>
              <a:rPr lang="en-US" sz="2400" b="1" dirty="0" err="1">
                <a:solidFill>
                  <a:srgbClr val="FF0000"/>
                </a:solidFill>
              </a:rPr>
              <a:t>birlikte</a:t>
            </a:r>
            <a:r>
              <a:rPr lang="en-US" sz="2400" b="1" dirty="0">
                <a:solidFill>
                  <a:srgbClr val="FF0000"/>
                </a:solidFill>
              </a:rPr>
              <a:t> </a:t>
            </a:r>
            <a:r>
              <a:rPr lang="en-US" sz="2400" b="1" dirty="0" err="1">
                <a:solidFill>
                  <a:srgbClr val="FF0000"/>
                </a:solidFill>
              </a:rPr>
              <a:t>oturacaklar</a:t>
            </a:r>
            <a:r>
              <a:rPr lang="en-US" sz="2400" dirty="0"/>
              <a:t>, </a:t>
            </a:r>
            <a:r>
              <a:rPr lang="en-US" sz="2400" dirty="0" err="1"/>
              <a:t>gösteri</a:t>
            </a:r>
            <a:r>
              <a:rPr lang="en-US" sz="2400" dirty="0"/>
              <a:t> </a:t>
            </a:r>
            <a:r>
              <a:rPr lang="en-US" sz="2400" dirty="0" err="1"/>
              <a:t>ile</a:t>
            </a:r>
            <a:r>
              <a:rPr lang="en-US" sz="2400" dirty="0"/>
              <a:t> </a:t>
            </a:r>
            <a:r>
              <a:rPr lang="en-US" sz="2400" dirty="0" err="1"/>
              <a:t>ilgili</a:t>
            </a:r>
            <a:r>
              <a:rPr lang="en-US" sz="2400" dirty="0"/>
              <a:t> </a:t>
            </a:r>
            <a:r>
              <a:rPr lang="en-US" sz="2400" dirty="0" err="1"/>
              <a:t>bilgilerini</a:t>
            </a:r>
            <a:r>
              <a:rPr lang="en-US" sz="2400" dirty="0"/>
              <a:t> </a:t>
            </a:r>
            <a:r>
              <a:rPr lang="en-US" sz="2400" dirty="0" err="1"/>
              <a:t>ve</a:t>
            </a:r>
            <a:r>
              <a:rPr lang="en-US" sz="2400" dirty="0"/>
              <a:t> </a:t>
            </a:r>
            <a:r>
              <a:rPr lang="en-US" sz="2400" dirty="0" err="1"/>
              <a:t>izlenimlerini</a:t>
            </a:r>
            <a:r>
              <a:rPr lang="en-US" sz="2400" dirty="0"/>
              <a:t> </a:t>
            </a:r>
            <a:r>
              <a:rPr lang="en-US" sz="2400" dirty="0" err="1"/>
              <a:t>paylaşacaklardır</a:t>
            </a:r>
            <a:r>
              <a:rPr lang="en-US" sz="2400" dirty="0"/>
              <a:t>. </a:t>
            </a:r>
            <a:endParaRPr lang="tr-TR" sz="2400" dirty="0"/>
          </a:p>
          <a:p>
            <a:endParaRPr lang="tr-T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PROJENİN TOPLU ETKİNLİKLERİ  4</a:t>
            </a:r>
            <a:endParaRPr lang="tr-TR" dirty="0"/>
          </a:p>
        </p:txBody>
      </p:sp>
      <p:sp>
        <p:nvSpPr>
          <p:cNvPr id="3" name="İçerik Yer Tutucusu 2"/>
          <p:cNvSpPr>
            <a:spLocks noGrp="1"/>
          </p:cNvSpPr>
          <p:nvPr>
            <p:ph idx="1"/>
          </p:nvPr>
        </p:nvSpPr>
        <p:spPr>
          <a:xfrm>
            <a:off x="2064327" y="1510145"/>
            <a:ext cx="9440285" cy="4401077"/>
          </a:xfrm>
        </p:spPr>
        <p:txBody>
          <a:bodyPr>
            <a:normAutofit fontScale="92500"/>
          </a:bodyPr>
          <a:lstStyle/>
          <a:p>
            <a:r>
              <a:rPr lang="en-US" sz="2400" b="1" dirty="0" err="1"/>
              <a:t>Dördüncü</a:t>
            </a:r>
            <a:r>
              <a:rPr lang="en-US" sz="2400" b="1" dirty="0"/>
              <a:t> </a:t>
            </a:r>
            <a:r>
              <a:rPr lang="en-US" sz="2400" b="1" dirty="0" err="1"/>
              <a:t>toplu</a:t>
            </a:r>
            <a:r>
              <a:rPr lang="en-US" sz="2400" b="1" dirty="0"/>
              <a:t> </a:t>
            </a:r>
            <a:r>
              <a:rPr lang="en-US" sz="2400" b="1" dirty="0" err="1"/>
              <a:t>etkinlik</a:t>
            </a:r>
            <a:r>
              <a:rPr lang="en-US" sz="2400" b="1" dirty="0"/>
              <a:t> </a:t>
            </a:r>
            <a:r>
              <a:rPr lang="en-US" sz="2400" dirty="0" err="1"/>
              <a:t>Antalya’nın</a:t>
            </a:r>
            <a:r>
              <a:rPr lang="en-US" sz="2400" dirty="0"/>
              <a:t> </a:t>
            </a:r>
            <a:r>
              <a:rPr lang="en-US" sz="2400" dirty="0" err="1"/>
              <a:t>kadın</a:t>
            </a:r>
            <a:r>
              <a:rPr lang="en-US" sz="2400" dirty="0"/>
              <a:t> </a:t>
            </a:r>
            <a:r>
              <a:rPr lang="en-US" sz="2400" dirty="0" err="1"/>
              <a:t>girişimcilerinin</a:t>
            </a:r>
            <a:r>
              <a:rPr lang="en-US" sz="2400" dirty="0"/>
              <a:t> </a:t>
            </a:r>
            <a:r>
              <a:rPr lang="en-US" sz="2400" dirty="0" err="1"/>
              <a:t>firmalarına</a:t>
            </a:r>
            <a:r>
              <a:rPr lang="en-US" sz="2400" dirty="0"/>
              <a:t> </a:t>
            </a:r>
            <a:r>
              <a:rPr lang="en-US" sz="2400" dirty="0" err="1"/>
              <a:t>yapılacak</a:t>
            </a:r>
            <a:r>
              <a:rPr lang="en-US" sz="2400" dirty="0"/>
              <a:t> </a:t>
            </a:r>
            <a:r>
              <a:rPr lang="en-US" sz="2400" dirty="0" err="1"/>
              <a:t>haftasonu</a:t>
            </a:r>
            <a:r>
              <a:rPr lang="en-US" sz="2400" dirty="0"/>
              <a:t> </a:t>
            </a:r>
            <a:r>
              <a:rPr lang="en-US" sz="2400" dirty="0" err="1"/>
              <a:t>ziyaretlerinden</a:t>
            </a:r>
            <a:r>
              <a:rPr lang="en-US" sz="2400" dirty="0"/>
              <a:t> </a:t>
            </a:r>
            <a:r>
              <a:rPr lang="en-US" sz="2400" dirty="0" err="1"/>
              <a:t>oluşmaktadır</a:t>
            </a:r>
            <a:r>
              <a:rPr lang="en-US" sz="2400" dirty="0"/>
              <a:t>. </a:t>
            </a:r>
            <a:endParaRPr lang="tr-TR" sz="2400" dirty="0"/>
          </a:p>
          <a:p>
            <a:r>
              <a:rPr lang="en-US" sz="2400" dirty="0"/>
              <a:t>Bu </a:t>
            </a:r>
            <a:r>
              <a:rPr lang="en-US" sz="2400" dirty="0" err="1"/>
              <a:t>ziyaretler</a:t>
            </a:r>
            <a:r>
              <a:rPr lang="en-US" sz="2400" dirty="0"/>
              <a:t> 2018 Mart </a:t>
            </a:r>
            <a:r>
              <a:rPr lang="en-US" sz="2400" dirty="0" err="1"/>
              <a:t>ayında</a:t>
            </a:r>
            <a:r>
              <a:rPr lang="en-US" sz="2400" dirty="0"/>
              <a:t> </a:t>
            </a:r>
            <a:r>
              <a:rPr lang="en-US" sz="2400" dirty="0" err="1"/>
              <a:t>herhafta</a:t>
            </a:r>
            <a:r>
              <a:rPr lang="en-US" sz="2400" dirty="0"/>
              <a:t> </a:t>
            </a:r>
            <a:r>
              <a:rPr lang="en-US" sz="2400" dirty="0" err="1"/>
              <a:t>sonu</a:t>
            </a:r>
            <a:r>
              <a:rPr lang="en-US" sz="2400" dirty="0"/>
              <a:t> 5 </a:t>
            </a:r>
            <a:r>
              <a:rPr lang="en-US" sz="2400" dirty="0" err="1"/>
              <a:t>öğrenci</a:t>
            </a:r>
            <a:r>
              <a:rPr lang="en-US" sz="2400" dirty="0"/>
              <a:t> </a:t>
            </a:r>
            <a:r>
              <a:rPr lang="en-US" sz="2400" dirty="0" err="1"/>
              <a:t>ve</a:t>
            </a:r>
            <a:r>
              <a:rPr lang="en-US" sz="2400" dirty="0"/>
              <a:t> 5 </a:t>
            </a:r>
            <a:r>
              <a:rPr lang="en-US" sz="2400" dirty="0" err="1"/>
              <a:t>veli</a:t>
            </a:r>
            <a:r>
              <a:rPr lang="en-US" sz="2400" dirty="0"/>
              <a:t> </a:t>
            </a:r>
            <a:r>
              <a:rPr lang="en-US" sz="2400" dirty="0" err="1"/>
              <a:t>ile</a:t>
            </a:r>
            <a:r>
              <a:rPr lang="en-US" sz="2400" dirty="0"/>
              <a:t> </a:t>
            </a:r>
            <a:r>
              <a:rPr lang="en-US" sz="2400" dirty="0" err="1"/>
              <a:t>bunlara</a:t>
            </a:r>
            <a:r>
              <a:rPr lang="en-US" sz="2400" dirty="0"/>
              <a:t> </a:t>
            </a:r>
            <a:r>
              <a:rPr lang="en-US" sz="2400" dirty="0" err="1"/>
              <a:t>eşlik</a:t>
            </a:r>
            <a:r>
              <a:rPr lang="en-US" sz="2400" dirty="0"/>
              <a:t> </a:t>
            </a:r>
            <a:r>
              <a:rPr lang="en-US" sz="2400" dirty="0" err="1"/>
              <a:t>edecek</a:t>
            </a:r>
            <a:r>
              <a:rPr lang="en-US" sz="2400" dirty="0"/>
              <a:t> </a:t>
            </a:r>
            <a:r>
              <a:rPr lang="en-US" sz="2400" dirty="0" err="1"/>
              <a:t>proje</a:t>
            </a:r>
            <a:r>
              <a:rPr lang="en-US" sz="2400" dirty="0"/>
              <a:t> </a:t>
            </a:r>
            <a:r>
              <a:rPr lang="en-US" sz="2400" dirty="0" err="1"/>
              <a:t>ekibi</a:t>
            </a:r>
            <a:r>
              <a:rPr lang="en-US" sz="2400" dirty="0"/>
              <a:t> </a:t>
            </a:r>
            <a:r>
              <a:rPr lang="en-US" sz="2400" dirty="0" err="1"/>
              <a:t>üyeleri</a:t>
            </a:r>
            <a:r>
              <a:rPr lang="en-US" sz="2400" dirty="0"/>
              <a:t> </a:t>
            </a:r>
            <a:r>
              <a:rPr lang="en-US" sz="2400" dirty="0" err="1"/>
              <a:t>tarafından</a:t>
            </a:r>
            <a:r>
              <a:rPr lang="en-US" sz="2400" dirty="0"/>
              <a:t> Antalya </a:t>
            </a:r>
            <a:r>
              <a:rPr lang="en-US" sz="2400" dirty="0" err="1"/>
              <a:t>Ticaret</a:t>
            </a:r>
            <a:r>
              <a:rPr lang="en-US" sz="2400" dirty="0"/>
              <a:t> </a:t>
            </a:r>
            <a:r>
              <a:rPr lang="en-US" sz="2400" dirty="0" err="1"/>
              <a:t>ve</a:t>
            </a:r>
            <a:r>
              <a:rPr lang="en-US" sz="2400" dirty="0"/>
              <a:t> </a:t>
            </a:r>
            <a:r>
              <a:rPr lang="en-US" sz="2400" dirty="0" err="1"/>
              <a:t>Sanayi</a:t>
            </a:r>
            <a:r>
              <a:rPr lang="en-US" sz="2400" dirty="0"/>
              <a:t> </a:t>
            </a:r>
            <a:r>
              <a:rPr lang="en-US" sz="2400" dirty="0" err="1"/>
              <a:t>Odası</a:t>
            </a:r>
            <a:r>
              <a:rPr lang="en-US" sz="2400" dirty="0"/>
              <a:t> Kadın </a:t>
            </a:r>
            <a:r>
              <a:rPr lang="en-US" sz="2400" dirty="0" err="1"/>
              <a:t>Girişimciler</a:t>
            </a:r>
            <a:r>
              <a:rPr lang="en-US" sz="2400" dirty="0"/>
              <a:t> </a:t>
            </a:r>
            <a:r>
              <a:rPr lang="en-US" sz="2400" dirty="0" err="1"/>
              <a:t>Kurulu</a:t>
            </a:r>
            <a:r>
              <a:rPr lang="en-US" sz="2400" dirty="0"/>
              <a:t> </a:t>
            </a:r>
            <a:r>
              <a:rPr lang="en-US" sz="2400" dirty="0" err="1"/>
              <a:t>tarafından</a:t>
            </a:r>
            <a:r>
              <a:rPr lang="en-US" sz="2400" dirty="0"/>
              <a:t> </a:t>
            </a:r>
            <a:r>
              <a:rPr lang="en-US" sz="2400" dirty="0" err="1"/>
              <a:t>belirlenecek</a:t>
            </a:r>
            <a:r>
              <a:rPr lang="en-US" sz="2400" dirty="0"/>
              <a:t> </a:t>
            </a:r>
            <a:r>
              <a:rPr lang="en-US" sz="2400" b="1" dirty="0" err="1">
                <a:solidFill>
                  <a:srgbClr val="FF0000"/>
                </a:solidFill>
              </a:rPr>
              <a:t>işkadınlarının</a:t>
            </a:r>
            <a:r>
              <a:rPr lang="en-US" sz="2400" b="1" dirty="0">
                <a:solidFill>
                  <a:srgbClr val="FF0000"/>
                </a:solidFill>
              </a:rPr>
              <a:t> </a:t>
            </a:r>
            <a:r>
              <a:rPr lang="en-US" sz="2400" b="1" dirty="0" err="1">
                <a:solidFill>
                  <a:srgbClr val="FF0000"/>
                </a:solidFill>
              </a:rPr>
              <a:t>işyerlerine</a:t>
            </a:r>
            <a:r>
              <a:rPr lang="en-US" sz="2400" b="1" dirty="0">
                <a:solidFill>
                  <a:srgbClr val="FF0000"/>
                </a:solidFill>
              </a:rPr>
              <a:t> </a:t>
            </a:r>
            <a:r>
              <a:rPr lang="en-US" sz="2400" dirty="0" err="1"/>
              <a:t>yapılacaktır</a:t>
            </a:r>
            <a:r>
              <a:rPr lang="en-US" sz="2400" dirty="0"/>
              <a:t>. </a:t>
            </a:r>
            <a:endParaRPr lang="tr-TR" sz="2400" dirty="0"/>
          </a:p>
          <a:p>
            <a:r>
              <a:rPr lang="en-US" sz="2400" dirty="0" err="1"/>
              <a:t>Ziyaret</a:t>
            </a:r>
            <a:r>
              <a:rPr lang="en-US" sz="2400" dirty="0"/>
              <a:t> </a:t>
            </a:r>
            <a:r>
              <a:rPr lang="en-US" sz="2400" dirty="0" err="1"/>
              <a:t>edilen</a:t>
            </a:r>
            <a:r>
              <a:rPr lang="en-US" sz="2400" dirty="0"/>
              <a:t> </a:t>
            </a:r>
            <a:r>
              <a:rPr lang="en-US" sz="2400" dirty="0" err="1"/>
              <a:t>girişimci</a:t>
            </a:r>
            <a:r>
              <a:rPr lang="en-US" sz="2400" dirty="0"/>
              <a:t> </a:t>
            </a:r>
            <a:r>
              <a:rPr lang="en-US" sz="2400" dirty="0" err="1"/>
              <a:t>kendisinin</a:t>
            </a:r>
            <a:r>
              <a:rPr lang="en-US" sz="2400" dirty="0"/>
              <a:t> </a:t>
            </a:r>
            <a:r>
              <a:rPr lang="en-US" sz="2400" dirty="0" err="1"/>
              <a:t>işhayatına</a:t>
            </a:r>
            <a:r>
              <a:rPr lang="en-US" sz="2400" dirty="0"/>
              <a:t> </a:t>
            </a:r>
            <a:r>
              <a:rPr lang="en-US" sz="2400" dirty="0" err="1"/>
              <a:t>atılma</a:t>
            </a:r>
            <a:r>
              <a:rPr lang="en-US" sz="2400" dirty="0"/>
              <a:t> </a:t>
            </a:r>
            <a:r>
              <a:rPr lang="en-US" sz="2400" dirty="0" err="1"/>
              <a:t>hikayesini</a:t>
            </a:r>
            <a:r>
              <a:rPr lang="en-US" sz="2400" dirty="0"/>
              <a:t> </a:t>
            </a:r>
            <a:r>
              <a:rPr lang="en-US" sz="2400" dirty="0" err="1"/>
              <a:t>anlatacak</a:t>
            </a:r>
            <a:r>
              <a:rPr lang="en-US" sz="2400" dirty="0"/>
              <a:t> </a:t>
            </a:r>
            <a:r>
              <a:rPr lang="en-US" sz="2400" dirty="0" err="1"/>
              <a:t>ve</a:t>
            </a:r>
            <a:r>
              <a:rPr lang="en-US" sz="2400" dirty="0"/>
              <a:t> </a:t>
            </a:r>
            <a:r>
              <a:rPr lang="en-US" sz="2400" dirty="0" err="1"/>
              <a:t>hedef</a:t>
            </a:r>
            <a:r>
              <a:rPr lang="en-US" sz="2400" dirty="0"/>
              <a:t> </a:t>
            </a:r>
            <a:r>
              <a:rPr lang="en-US" sz="2400" dirty="0" err="1"/>
              <a:t>öğrencilere</a:t>
            </a:r>
            <a:r>
              <a:rPr lang="en-US" sz="2400" dirty="0"/>
              <a:t> </a:t>
            </a:r>
            <a:r>
              <a:rPr lang="en-US" sz="2400" dirty="0" err="1"/>
              <a:t>girişimci</a:t>
            </a:r>
            <a:r>
              <a:rPr lang="en-US" sz="2400" dirty="0"/>
              <a:t> </a:t>
            </a:r>
            <a:r>
              <a:rPr lang="en-US" sz="2400" dirty="0" err="1"/>
              <a:t>bir</a:t>
            </a:r>
            <a:r>
              <a:rPr lang="en-US" sz="2400" dirty="0"/>
              <a:t> </a:t>
            </a:r>
            <a:r>
              <a:rPr lang="en-US" sz="2400" dirty="0" err="1"/>
              <a:t>kadın</a:t>
            </a:r>
            <a:r>
              <a:rPr lang="en-US" sz="2400" dirty="0"/>
              <a:t> </a:t>
            </a:r>
            <a:r>
              <a:rPr lang="en-US" sz="2400" dirty="0" err="1"/>
              <a:t>olmak</a:t>
            </a:r>
            <a:r>
              <a:rPr lang="en-US" sz="2400" dirty="0"/>
              <a:t> </a:t>
            </a:r>
            <a:r>
              <a:rPr lang="en-US" sz="2400" dirty="0" err="1"/>
              <a:t>için</a:t>
            </a:r>
            <a:r>
              <a:rPr lang="en-US" sz="2400" dirty="0"/>
              <a:t> </a:t>
            </a:r>
            <a:r>
              <a:rPr lang="en-US" sz="2400" dirty="0" err="1"/>
              <a:t>ilham</a:t>
            </a:r>
            <a:r>
              <a:rPr lang="en-US" sz="2400" dirty="0"/>
              <a:t> </a:t>
            </a:r>
            <a:r>
              <a:rPr lang="en-US" sz="2400" dirty="0" err="1"/>
              <a:t>vermeye</a:t>
            </a:r>
            <a:r>
              <a:rPr lang="en-US" sz="2400" dirty="0"/>
              <a:t> </a:t>
            </a:r>
            <a:r>
              <a:rPr lang="en-US" sz="2400" dirty="0" err="1"/>
              <a:t>çalışacaktır</a:t>
            </a:r>
            <a:r>
              <a:rPr lang="en-US" sz="2400" dirty="0"/>
              <a:t>. Bu </a:t>
            </a:r>
            <a:r>
              <a:rPr lang="en-US" sz="2400" dirty="0" err="1"/>
              <a:t>ziyaretler</a:t>
            </a:r>
            <a:r>
              <a:rPr lang="en-US" sz="2400" dirty="0"/>
              <a:t> </a:t>
            </a:r>
            <a:r>
              <a:rPr lang="en-US" sz="2400" b="1" dirty="0" err="1">
                <a:solidFill>
                  <a:srgbClr val="FF0000"/>
                </a:solidFill>
              </a:rPr>
              <a:t>dört</a:t>
            </a:r>
            <a:r>
              <a:rPr lang="en-US" sz="2400" b="1" dirty="0">
                <a:solidFill>
                  <a:srgbClr val="FF0000"/>
                </a:solidFill>
              </a:rPr>
              <a:t> </a:t>
            </a:r>
            <a:r>
              <a:rPr lang="en-US" sz="2400" b="1" dirty="0" err="1">
                <a:solidFill>
                  <a:srgbClr val="FF0000"/>
                </a:solidFill>
              </a:rPr>
              <a:t>haftada</a:t>
            </a:r>
            <a:r>
              <a:rPr lang="en-US" sz="2400" b="1" dirty="0">
                <a:solidFill>
                  <a:srgbClr val="FF0000"/>
                </a:solidFill>
              </a:rPr>
              <a:t> </a:t>
            </a:r>
            <a:r>
              <a:rPr lang="en-US" sz="2400" b="1" dirty="0" err="1">
                <a:solidFill>
                  <a:srgbClr val="FF0000"/>
                </a:solidFill>
              </a:rPr>
              <a:t>tamamlanacaktır</a:t>
            </a:r>
            <a:r>
              <a:rPr lang="en-US" sz="2400" b="1" dirty="0">
                <a:solidFill>
                  <a:srgbClr val="FF0000"/>
                </a:solidFill>
              </a:rPr>
              <a:t>. </a:t>
            </a:r>
            <a:endParaRPr lang="tr-TR" sz="2400" b="1" dirty="0">
              <a:solidFill>
                <a:srgbClr val="FF0000"/>
              </a:solidFill>
            </a:endParaRPr>
          </a:p>
          <a:p>
            <a:r>
              <a:rPr lang="en-US" sz="2400" dirty="0" err="1"/>
              <a:t>Ulaşım</a:t>
            </a:r>
            <a:r>
              <a:rPr lang="en-US" sz="2400" dirty="0"/>
              <a:t> </a:t>
            </a:r>
            <a:r>
              <a:rPr lang="en-US" sz="2400" dirty="0" err="1"/>
              <a:t>özel</a:t>
            </a:r>
            <a:r>
              <a:rPr lang="en-US" sz="2400" dirty="0"/>
              <a:t> </a:t>
            </a:r>
            <a:r>
              <a:rPr lang="en-US" sz="2400" dirty="0" err="1"/>
              <a:t>bir</a:t>
            </a:r>
            <a:r>
              <a:rPr lang="en-US" sz="2400" dirty="0"/>
              <a:t> transfer </a:t>
            </a:r>
            <a:r>
              <a:rPr lang="en-US" sz="2400" dirty="0" err="1"/>
              <a:t>firması</a:t>
            </a:r>
            <a:r>
              <a:rPr lang="en-US" sz="2400" dirty="0"/>
              <a:t> </a:t>
            </a:r>
            <a:r>
              <a:rPr lang="en-US" sz="2400" dirty="0" err="1"/>
              <a:t>tarafından</a:t>
            </a:r>
            <a:r>
              <a:rPr lang="en-US" sz="2400" dirty="0"/>
              <a:t> </a:t>
            </a:r>
            <a:r>
              <a:rPr lang="en-US" sz="2400" dirty="0" err="1"/>
              <a:t>sağlanacaktır</a:t>
            </a:r>
            <a:r>
              <a:rPr lang="en-US" sz="2400" dirty="0"/>
              <a:t>.</a:t>
            </a:r>
            <a:endParaRPr lang="tr-TR" sz="2400" dirty="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PROJENİN TOPLU ETKİNLİKLERİ  5</a:t>
            </a:r>
            <a:endParaRPr lang="tr-TR" dirty="0"/>
          </a:p>
        </p:txBody>
      </p:sp>
      <p:sp>
        <p:nvSpPr>
          <p:cNvPr id="3" name="İçerik Yer Tutucusu 2"/>
          <p:cNvSpPr>
            <a:spLocks noGrp="1"/>
          </p:cNvSpPr>
          <p:nvPr>
            <p:ph idx="1"/>
          </p:nvPr>
        </p:nvSpPr>
        <p:spPr>
          <a:xfrm>
            <a:off x="2216727" y="1620983"/>
            <a:ext cx="9287885" cy="4290240"/>
          </a:xfrm>
        </p:spPr>
        <p:txBody>
          <a:bodyPr>
            <a:normAutofit/>
          </a:bodyPr>
          <a:lstStyle/>
          <a:p>
            <a:r>
              <a:rPr lang="en-US" sz="2400" b="1" dirty="0" err="1"/>
              <a:t>Beşinci</a:t>
            </a:r>
            <a:r>
              <a:rPr lang="en-US" sz="2400" b="1" dirty="0"/>
              <a:t> </a:t>
            </a:r>
            <a:r>
              <a:rPr lang="en-US" sz="2400" b="1" dirty="0" err="1"/>
              <a:t>toplu</a:t>
            </a:r>
            <a:r>
              <a:rPr lang="en-US" sz="2400" b="1" dirty="0"/>
              <a:t> </a:t>
            </a:r>
            <a:r>
              <a:rPr lang="en-US" sz="2400" b="1" dirty="0" err="1"/>
              <a:t>etkinlik</a:t>
            </a:r>
            <a:r>
              <a:rPr lang="en-US" sz="2400" b="1" dirty="0"/>
              <a:t> </a:t>
            </a:r>
            <a:r>
              <a:rPr lang="en-US" sz="2400" dirty="0"/>
              <a:t>2018 Nisan </a:t>
            </a:r>
            <a:r>
              <a:rPr lang="en-US" sz="2400" dirty="0" err="1"/>
              <a:t>ayında</a:t>
            </a:r>
            <a:r>
              <a:rPr lang="en-US" sz="2400" dirty="0"/>
              <a:t> </a:t>
            </a:r>
            <a:r>
              <a:rPr lang="en-US" sz="2400" dirty="0" err="1"/>
              <a:t>gerçekleştirilecek</a:t>
            </a:r>
            <a:r>
              <a:rPr lang="en-US" sz="2400" dirty="0"/>
              <a:t> </a:t>
            </a:r>
            <a:r>
              <a:rPr lang="en-US" sz="2400" dirty="0" err="1"/>
              <a:t>bir</a:t>
            </a:r>
            <a:r>
              <a:rPr lang="en-US" sz="2400" dirty="0"/>
              <a:t> </a:t>
            </a:r>
            <a:r>
              <a:rPr lang="en-US" sz="2400" dirty="0" err="1"/>
              <a:t>piknik</a:t>
            </a:r>
            <a:r>
              <a:rPr lang="en-US" sz="2400" dirty="0"/>
              <a:t> </a:t>
            </a:r>
            <a:r>
              <a:rPr lang="en-US" sz="2400" dirty="0" err="1"/>
              <a:t>ve</a:t>
            </a:r>
            <a:r>
              <a:rPr lang="en-US" sz="2400" dirty="0"/>
              <a:t> </a:t>
            </a:r>
            <a:r>
              <a:rPr lang="en-US" sz="2400" dirty="0" err="1"/>
              <a:t>açık</a:t>
            </a:r>
            <a:r>
              <a:rPr lang="en-US" sz="2400" dirty="0"/>
              <a:t> </a:t>
            </a:r>
            <a:r>
              <a:rPr lang="en-US" sz="2400" dirty="0" err="1"/>
              <a:t>hava</a:t>
            </a:r>
            <a:r>
              <a:rPr lang="en-US" sz="2400" dirty="0"/>
              <a:t> drama </a:t>
            </a:r>
            <a:r>
              <a:rPr lang="en-US" sz="2400" dirty="0" err="1"/>
              <a:t>çalışmasından</a:t>
            </a:r>
            <a:r>
              <a:rPr lang="en-US" sz="2400" dirty="0"/>
              <a:t> </a:t>
            </a:r>
            <a:r>
              <a:rPr lang="en-US" sz="2400" dirty="0" err="1"/>
              <a:t>oluşacaktır</a:t>
            </a:r>
            <a:r>
              <a:rPr lang="en-US" sz="2400" dirty="0"/>
              <a:t>.</a:t>
            </a:r>
            <a:endParaRPr lang="tr-TR" sz="2400" dirty="0"/>
          </a:p>
          <a:p>
            <a:r>
              <a:rPr lang="en-US" sz="2400" dirty="0" err="1"/>
              <a:t>Proje</a:t>
            </a:r>
            <a:r>
              <a:rPr lang="en-US" sz="2400" dirty="0"/>
              <a:t> </a:t>
            </a:r>
            <a:r>
              <a:rPr lang="en-US" sz="2400" dirty="0" err="1"/>
              <a:t>ekibi</a:t>
            </a:r>
            <a:r>
              <a:rPr lang="en-US" sz="2400" dirty="0"/>
              <a:t> </a:t>
            </a:r>
            <a:r>
              <a:rPr lang="en-US" sz="2400" dirty="0" err="1"/>
              <a:t>tarafından</a:t>
            </a:r>
            <a:r>
              <a:rPr lang="en-US" sz="2400" dirty="0"/>
              <a:t> </a:t>
            </a:r>
            <a:r>
              <a:rPr lang="en-US" sz="2400" dirty="0" err="1"/>
              <a:t>uygun</a:t>
            </a:r>
            <a:r>
              <a:rPr lang="en-US" sz="2400" dirty="0"/>
              <a:t> </a:t>
            </a:r>
            <a:r>
              <a:rPr lang="en-US" sz="2400" dirty="0" err="1"/>
              <a:t>bir</a:t>
            </a:r>
            <a:r>
              <a:rPr lang="en-US" sz="2400" dirty="0"/>
              <a:t> </a:t>
            </a:r>
            <a:r>
              <a:rPr lang="en-US" sz="2400" dirty="0" err="1"/>
              <a:t>piknik</a:t>
            </a:r>
            <a:r>
              <a:rPr lang="en-US" sz="2400" dirty="0"/>
              <a:t> </a:t>
            </a:r>
            <a:r>
              <a:rPr lang="en-US" sz="2400" dirty="0" err="1"/>
              <a:t>yeri</a:t>
            </a:r>
            <a:r>
              <a:rPr lang="en-US" sz="2400" dirty="0"/>
              <a:t> </a:t>
            </a:r>
            <a:r>
              <a:rPr lang="en-US" sz="2400" dirty="0" err="1"/>
              <a:t>belirlenecek</a:t>
            </a:r>
            <a:r>
              <a:rPr lang="en-US" sz="2400" dirty="0"/>
              <a:t> </a:t>
            </a:r>
            <a:r>
              <a:rPr lang="en-US" sz="2400" dirty="0" err="1"/>
              <a:t>ve</a:t>
            </a:r>
            <a:r>
              <a:rPr lang="en-US" sz="2400" dirty="0"/>
              <a:t> </a:t>
            </a:r>
            <a:r>
              <a:rPr lang="en-US" sz="2400" dirty="0" err="1"/>
              <a:t>piknik</a:t>
            </a:r>
            <a:r>
              <a:rPr lang="en-US" sz="2400" dirty="0"/>
              <a:t> </a:t>
            </a:r>
            <a:r>
              <a:rPr lang="en-US" sz="2400" dirty="0" err="1"/>
              <a:t>yiyecekleri</a:t>
            </a:r>
            <a:r>
              <a:rPr lang="en-US" sz="2400" dirty="0"/>
              <a:t> </a:t>
            </a:r>
            <a:r>
              <a:rPr lang="en-US" sz="2400" dirty="0" err="1"/>
              <a:t>ve</a:t>
            </a:r>
            <a:r>
              <a:rPr lang="en-US" sz="2400" dirty="0"/>
              <a:t> </a:t>
            </a:r>
            <a:r>
              <a:rPr lang="en-US" sz="2400" dirty="0" err="1"/>
              <a:t>içecekleri</a:t>
            </a:r>
            <a:r>
              <a:rPr lang="en-US" sz="2400" dirty="0"/>
              <a:t> </a:t>
            </a:r>
            <a:r>
              <a:rPr lang="en-US" sz="2400" dirty="0" err="1"/>
              <a:t>temin</a:t>
            </a:r>
            <a:r>
              <a:rPr lang="en-US" sz="2400" dirty="0"/>
              <a:t> </a:t>
            </a:r>
            <a:r>
              <a:rPr lang="en-US" sz="2400" dirty="0" err="1"/>
              <a:t>edilecektir</a:t>
            </a:r>
            <a:r>
              <a:rPr lang="en-US" sz="2400" dirty="0"/>
              <a:t>. </a:t>
            </a:r>
            <a:endParaRPr lang="tr-TR" sz="2400" dirty="0"/>
          </a:p>
          <a:p>
            <a:r>
              <a:rPr lang="en-US" sz="2400" dirty="0" err="1"/>
              <a:t>Grubun</a:t>
            </a:r>
            <a:r>
              <a:rPr lang="en-US" sz="2400" dirty="0"/>
              <a:t> </a:t>
            </a:r>
            <a:r>
              <a:rPr lang="en-US" sz="2400" dirty="0" err="1"/>
              <a:t>açık</a:t>
            </a:r>
            <a:r>
              <a:rPr lang="en-US" sz="2400" dirty="0"/>
              <a:t> </a:t>
            </a:r>
            <a:r>
              <a:rPr lang="en-US" sz="2400" dirty="0" err="1"/>
              <a:t>hava</a:t>
            </a:r>
            <a:r>
              <a:rPr lang="en-US" sz="2400" dirty="0"/>
              <a:t> </a:t>
            </a:r>
            <a:r>
              <a:rPr lang="en-US" sz="2400" dirty="0" err="1"/>
              <a:t>oyunları</a:t>
            </a:r>
            <a:r>
              <a:rPr lang="en-US" sz="2400" dirty="0"/>
              <a:t> </a:t>
            </a:r>
            <a:r>
              <a:rPr lang="en-US" sz="2400" dirty="0" err="1"/>
              <a:t>için</a:t>
            </a:r>
            <a:r>
              <a:rPr lang="en-US" sz="2400" dirty="0"/>
              <a:t> </a:t>
            </a:r>
            <a:r>
              <a:rPr lang="en-US" sz="2400" dirty="0" err="1"/>
              <a:t>zamanı</a:t>
            </a:r>
            <a:r>
              <a:rPr lang="en-US" sz="2400" dirty="0"/>
              <a:t> </a:t>
            </a:r>
            <a:r>
              <a:rPr lang="en-US" sz="2400" dirty="0" err="1"/>
              <a:t>olacak</a:t>
            </a:r>
            <a:r>
              <a:rPr lang="en-US" sz="2400" dirty="0"/>
              <a:t>, </a:t>
            </a:r>
            <a:r>
              <a:rPr lang="en-US" sz="2400" dirty="0" err="1"/>
              <a:t>özellikle</a:t>
            </a:r>
            <a:r>
              <a:rPr lang="en-US" sz="2400" dirty="0"/>
              <a:t> </a:t>
            </a:r>
            <a:r>
              <a:rPr lang="en-US" sz="2400" b="1" dirty="0">
                <a:solidFill>
                  <a:srgbClr val="FF0000"/>
                </a:solidFill>
              </a:rPr>
              <a:t>drama </a:t>
            </a:r>
            <a:r>
              <a:rPr lang="en-US" sz="2400" b="1" dirty="0" err="1">
                <a:solidFill>
                  <a:srgbClr val="FF0000"/>
                </a:solidFill>
              </a:rPr>
              <a:t>çalışmaları</a:t>
            </a:r>
            <a:r>
              <a:rPr lang="en-US" sz="2400" b="1" dirty="0">
                <a:solidFill>
                  <a:srgbClr val="FF0000"/>
                </a:solidFill>
              </a:rPr>
              <a:t> </a:t>
            </a:r>
            <a:r>
              <a:rPr lang="tr-TR" sz="2400" dirty="0"/>
              <a:t>Akdeniz Üniversitesi’nden tiyatrocu öğrencilerin desteğiyle </a:t>
            </a:r>
            <a:r>
              <a:rPr lang="en-US" sz="2400" dirty="0"/>
              <a:t>organize </a:t>
            </a:r>
            <a:r>
              <a:rPr lang="en-US" sz="2400" dirty="0" err="1"/>
              <a:t>edilecektir</a:t>
            </a:r>
            <a:r>
              <a:rPr lang="en-US" sz="2400" dirty="0"/>
              <a:t>. </a:t>
            </a:r>
            <a:endParaRPr lang="tr-TR" sz="2400" dirty="0"/>
          </a:p>
          <a:p>
            <a:r>
              <a:rPr lang="en-US" sz="2400" dirty="0" err="1"/>
              <a:t>Ulaşım</a:t>
            </a:r>
            <a:r>
              <a:rPr lang="en-US" sz="2400" dirty="0"/>
              <a:t> </a:t>
            </a:r>
            <a:r>
              <a:rPr lang="en-US" sz="2400" dirty="0" err="1"/>
              <a:t>Muratpaşa</a:t>
            </a:r>
            <a:r>
              <a:rPr lang="en-US" sz="2400" dirty="0"/>
              <a:t> </a:t>
            </a:r>
            <a:r>
              <a:rPr lang="en-US" sz="2400" dirty="0" err="1"/>
              <a:t>Belediyesi</a:t>
            </a:r>
            <a:r>
              <a:rPr lang="en-US" sz="2400" dirty="0"/>
              <a:t> </a:t>
            </a:r>
            <a:r>
              <a:rPr lang="en-US" sz="2400" dirty="0" err="1"/>
              <a:t>tarafından</a:t>
            </a:r>
            <a:r>
              <a:rPr lang="en-US" sz="2400" dirty="0"/>
              <a:t> </a:t>
            </a:r>
            <a:r>
              <a:rPr lang="en-US" sz="2400" dirty="0" err="1"/>
              <a:t>sağlanacaktır</a:t>
            </a:r>
            <a:r>
              <a:rPr lang="en-US" sz="2400" dirty="0"/>
              <a:t>. </a:t>
            </a:r>
            <a:endParaRPr lang="tr-TR" sz="2400" dirty="0"/>
          </a:p>
          <a:p>
            <a:endParaRPr lang="tr-T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PROJENİN TOPLU ETKİNLİKLERİ  6</a:t>
            </a:r>
            <a:endParaRPr lang="tr-TR" dirty="0"/>
          </a:p>
        </p:txBody>
      </p:sp>
      <p:sp>
        <p:nvSpPr>
          <p:cNvPr id="3" name="İçerik Yer Tutucusu 2"/>
          <p:cNvSpPr>
            <a:spLocks noGrp="1"/>
          </p:cNvSpPr>
          <p:nvPr>
            <p:ph idx="1"/>
          </p:nvPr>
        </p:nvSpPr>
        <p:spPr>
          <a:xfrm>
            <a:off x="2589212" y="1676400"/>
            <a:ext cx="8915400" cy="4234822"/>
          </a:xfrm>
        </p:spPr>
        <p:txBody>
          <a:bodyPr>
            <a:normAutofit/>
          </a:bodyPr>
          <a:lstStyle/>
          <a:p>
            <a:r>
              <a:rPr lang="en-US" sz="2400" b="1" dirty="0" err="1"/>
              <a:t>Altıncı</a:t>
            </a:r>
            <a:r>
              <a:rPr lang="en-US" sz="2400" b="1" dirty="0"/>
              <a:t> </a:t>
            </a:r>
            <a:r>
              <a:rPr lang="en-US" sz="2400" b="1" dirty="0" err="1"/>
              <a:t>ve</a:t>
            </a:r>
            <a:r>
              <a:rPr lang="en-US" sz="2400" b="1" dirty="0"/>
              <a:t> son </a:t>
            </a:r>
            <a:r>
              <a:rPr lang="en-US" sz="2400" b="1" dirty="0" err="1"/>
              <a:t>etkinlik</a:t>
            </a:r>
            <a:r>
              <a:rPr lang="en-US" sz="2400" dirty="0"/>
              <a:t> 2018 </a:t>
            </a:r>
            <a:r>
              <a:rPr lang="en-US" sz="2400" dirty="0" err="1"/>
              <a:t>Mayıs</a:t>
            </a:r>
            <a:r>
              <a:rPr lang="en-US" sz="2400" dirty="0"/>
              <a:t> </a:t>
            </a:r>
            <a:r>
              <a:rPr lang="en-US" sz="2400" dirty="0" err="1"/>
              <a:t>ayında</a:t>
            </a:r>
            <a:r>
              <a:rPr lang="en-US" sz="2400" dirty="0"/>
              <a:t> </a:t>
            </a:r>
            <a:r>
              <a:rPr lang="en-US" sz="2400" dirty="0" err="1"/>
              <a:t>üniversite</a:t>
            </a:r>
            <a:r>
              <a:rPr lang="en-US" sz="2400" dirty="0"/>
              <a:t> </a:t>
            </a:r>
            <a:r>
              <a:rPr lang="en-US" sz="2400" dirty="0" err="1"/>
              <a:t>kampüsünde</a:t>
            </a:r>
            <a:r>
              <a:rPr lang="en-US" sz="2400" dirty="0"/>
              <a:t> </a:t>
            </a:r>
            <a:r>
              <a:rPr lang="en-US" sz="2400" dirty="0" err="1"/>
              <a:t>yapılacak</a:t>
            </a:r>
            <a:r>
              <a:rPr lang="en-US" sz="2400" dirty="0"/>
              <a:t> </a:t>
            </a:r>
            <a:r>
              <a:rPr lang="en-US" sz="2400" dirty="0" err="1"/>
              <a:t>bir</a:t>
            </a:r>
            <a:r>
              <a:rPr lang="en-US" sz="2400" dirty="0"/>
              <a:t> </a:t>
            </a:r>
            <a:r>
              <a:rPr lang="en-US" sz="2400" b="1" dirty="0" err="1">
                <a:solidFill>
                  <a:srgbClr val="FF0000"/>
                </a:solidFill>
              </a:rPr>
              <a:t>toplu</a:t>
            </a:r>
            <a:r>
              <a:rPr lang="en-US" sz="2400" b="1" dirty="0">
                <a:solidFill>
                  <a:srgbClr val="FF0000"/>
                </a:solidFill>
              </a:rPr>
              <a:t> poster </a:t>
            </a:r>
            <a:r>
              <a:rPr lang="en-US" sz="2400" b="1" dirty="0" err="1">
                <a:solidFill>
                  <a:srgbClr val="FF0000"/>
                </a:solidFill>
              </a:rPr>
              <a:t>boyama</a:t>
            </a:r>
            <a:r>
              <a:rPr lang="en-US" sz="2400" b="1" dirty="0">
                <a:solidFill>
                  <a:srgbClr val="FF0000"/>
                </a:solidFill>
              </a:rPr>
              <a:t> </a:t>
            </a:r>
            <a:r>
              <a:rPr lang="en-US" sz="2400" b="1" dirty="0" err="1">
                <a:solidFill>
                  <a:srgbClr val="FF0000"/>
                </a:solidFill>
              </a:rPr>
              <a:t>etkinliği</a:t>
            </a:r>
            <a:r>
              <a:rPr lang="en-US" sz="2400" b="1" dirty="0">
                <a:solidFill>
                  <a:srgbClr val="FF0000"/>
                </a:solidFill>
              </a:rPr>
              <a:t> </a:t>
            </a:r>
            <a:r>
              <a:rPr lang="en-US" sz="2400" dirty="0" err="1"/>
              <a:t>olacaktır</a:t>
            </a:r>
            <a:r>
              <a:rPr lang="en-US" sz="2400" dirty="0"/>
              <a:t>. </a:t>
            </a:r>
            <a:endParaRPr lang="tr-TR" sz="2400" dirty="0"/>
          </a:p>
          <a:p>
            <a:r>
              <a:rPr lang="en-US" sz="2400" dirty="0" err="1"/>
              <a:t>Akdeniz</a:t>
            </a:r>
            <a:r>
              <a:rPr lang="en-US" sz="2400" dirty="0"/>
              <a:t> </a:t>
            </a:r>
            <a:r>
              <a:rPr lang="en-US" sz="2400" dirty="0" err="1"/>
              <a:t>Üniversitesi</a:t>
            </a:r>
            <a:r>
              <a:rPr lang="en-US" sz="2400" dirty="0"/>
              <a:t> </a:t>
            </a:r>
            <a:r>
              <a:rPr lang="en-US" sz="2400" dirty="0" err="1"/>
              <a:t>Kampüsünde</a:t>
            </a:r>
            <a:r>
              <a:rPr lang="en-US" sz="2400" dirty="0"/>
              <a:t> </a:t>
            </a:r>
            <a:r>
              <a:rPr lang="en-US" sz="2400" dirty="0" err="1"/>
              <a:t>uygun</a:t>
            </a:r>
            <a:r>
              <a:rPr lang="en-US" sz="2400" dirty="0"/>
              <a:t> </a:t>
            </a:r>
            <a:r>
              <a:rPr lang="en-US" sz="2400" dirty="0" err="1"/>
              <a:t>bir</a:t>
            </a:r>
            <a:r>
              <a:rPr lang="en-US" sz="2400" dirty="0"/>
              <a:t> </a:t>
            </a:r>
            <a:r>
              <a:rPr lang="en-US" sz="2400" dirty="0" err="1"/>
              <a:t>kafeterya</a:t>
            </a:r>
            <a:r>
              <a:rPr lang="en-US" sz="2400" dirty="0"/>
              <a:t> </a:t>
            </a:r>
            <a:r>
              <a:rPr lang="en-US" sz="2400" dirty="0" err="1"/>
              <a:t>belirlenecek</a:t>
            </a:r>
            <a:r>
              <a:rPr lang="en-US" sz="2400" dirty="0"/>
              <a:t>, </a:t>
            </a:r>
            <a:r>
              <a:rPr lang="en-US" sz="2400" dirty="0" err="1"/>
              <a:t>öğrencilere</a:t>
            </a:r>
            <a:r>
              <a:rPr lang="en-US" sz="2400" dirty="0"/>
              <a:t> </a:t>
            </a:r>
            <a:r>
              <a:rPr lang="en-US" sz="2400" dirty="0" err="1"/>
              <a:t>ve</a:t>
            </a:r>
            <a:r>
              <a:rPr lang="en-US" sz="2400" dirty="0"/>
              <a:t> </a:t>
            </a:r>
            <a:r>
              <a:rPr lang="en-US" sz="2400" dirty="0" err="1"/>
              <a:t>velilere</a:t>
            </a:r>
            <a:r>
              <a:rPr lang="en-US" sz="2400" dirty="0"/>
              <a:t> </a:t>
            </a:r>
            <a:r>
              <a:rPr lang="en-US" sz="2400" dirty="0" err="1"/>
              <a:t>kafeteryadan</a:t>
            </a:r>
            <a:r>
              <a:rPr lang="en-US" sz="2400" dirty="0"/>
              <a:t> fast-food </a:t>
            </a:r>
            <a:r>
              <a:rPr lang="en-US" sz="2400" dirty="0" err="1"/>
              <a:t>ikramı</a:t>
            </a:r>
            <a:r>
              <a:rPr lang="en-US" sz="2400" dirty="0"/>
              <a:t> </a:t>
            </a:r>
            <a:r>
              <a:rPr lang="en-US" sz="2400" dirty="0" err="1"/>
              <a:t>yapılacak</a:t>
            </a:r>
            <a:r>
              <a:rPr lang="en-US" sz="2400" dirty="0"/>
              <a:t> </a:t>
            </a:r>
            <a:r>
              <a:rPr lang="en-US" sz="2400" dirty="0" err="1"/>
              <a:t>ve</a:t>
            </a:r>
            <a:r>
              <a:rPr lang="en-US" sz="2400" dirty="0"/>
              <a:t> </a:t>
            </a:r>
            <a:r>
              <a:rPr lang="en-US" sz="2400" dirty="0" err="1"/>
              <a:t>öğrencilere</a:t>
            </a:r>
            <a:r>
              <a:rPr lang="en-US" sz="2400" dirty="0"/>
              <a:t> poster </a:t>
            </a:r>
            <a:r>
              <a:rPr lang="en-US" sz="2400" dirty="0" err="1"/>
              <a:t>boyama</a:t>
            </a:r>
            <a:r>
              <a:rPr lang="en-US" sz="2400" dirty="0"/>
              <a:t> </a:t>
            </a:r>
            <a:r>
              <a:rPr lang="en-US" sz="2400" dirty="0" err="1"/>
              <a:t>materyali</a:t>
            </a:r>
            <a:r>
              <a:rPr lang="en-US" sz="2400" dirty="0"/>
              <a:t> </a:t>
            </a:r>
            <a:r>
              <a:rPr lang="en-US" sz="2400" dirty="0" err="1"/>
              <a:t>verilerek</a:t>
            </a:r>
            <a:r>
              <a:rPr lang="en-US" sz="2400" dirty="0"/>
              <a:t> </a:t>
            </a:r>
            <a:r>
              <a:rPr lang="en-US" sz="2400" dirty="0" err="1"/>
              <a:t>belirli</a:t>
            </a:r>
            <a:r>
              <a:rPr lang="en-US" sz="2400" dirty="0"/>
              <a:t> </a:t>
            </a:r>
            <a:r>
              <a:rPr lang="en-US" sz="2400" dirty="0" err="1"/>
              <a:t>bir</a:t>
            </a:r>
            <a:r>
              <a:rPr lang="en-US" sz="2400" dirty="0"/>
              <a:t> </a:t>
            </a:r>
            <a:r>
              <a:rPr lang="en-US" sz="2400" dirty="0" err="1"/>
              <a:t>konuda</a:t>
            </a:r>
            <a:r>
              <a:rPr lang="en-US" sz="2400" dirty="0"/>
              <a:t> </a:t>
            </a:r>
            <a:r>
              <a:rPr lang="en-US" sz="2400" dirty="0" err="1"/>
              <a:t>resim</a:t>
            </a:r>
            <a:r>
              <a:rPr lang="en-US" sz="2400" dirty="0"/>
              <a:t> </a:t>
            </a:r>
            <a:r>
              <a:rPr lang="en-US" sz="2400" dirty="0" err="1"/>
              <a:t>boyamaları</a:t>
            </a:r>
            <a:r>
              <a:rPr lang="en-US" sz="2400" dirty="0"/>
              <a:t> </a:t>
            </a:r>
            <a:r>
              <a:rPr lang="en-US" sz="2400" dirty="0" err="1"/>
              <a:t>istenecektir</a:t>
            </a:r>
            <a:r>
              <a:rPr lang="en-US" sz="2400" dirty="0"/>
              <a:t>. </a:t>
            </a:r>
            <a:endParaRPr lang="tr-TR" sz="2400" dirty="0"/>
          </a:p>
          <a:p>
            <a:r>
              <a:rPr lang="en-US" sz="2400" dirty="0" err="1"/>
              <a:t>Öğrencilerin</a:t>
            </a:r>
            <a:r>
              <a:rPr lang="en-US" sz="2400" dirty="0"/>
              <a:t> </a:t>
            </a:r>
            <a:r>
              <a:rPr lang="en-US" sz="2400" dirty="0" err="1"/>
              <a:t>resimleri</a:t>
            </a:r>
            <a:r>
              <a:rPr lang="en-US" sz="2400" dirty="0"/>
              <a:t> </a:t>
            </a:r>
            <a:r>
              <a:rPr lang="en-US" sz="2400" dirty="0" err="1"/>
              <a:t>etkinlikten</a:t>
            </a:r>
            <a:r>
              <a:rPr lang="en-US" sz="2400" dirty="0"/>
              <a:t> </a:t>
            </a:r>
            <a:r>
              <a:rPr lang="en-US" sz="2400" dirty="0" err="1"/>
              <a:t>sonra</a:t>
            </a:r>
            <a:r>
              <a:rPr lang="en-US" sz="2400" dirty="0"/>
              <a:t> </a:t>
            </a:r>
            <a:r>
              <a:rPr lang="en-US" sz="2400" dirty="0" err="1"/>
              <a:t>bir</a:t>
            </a:r>
            <a:r>
              <a:rPr lang="en-US" sz="2400" dirty="0"/>
              <a:t> ay </a:t>
            </a:r>
            <a:r>
              <a:rPr lang="en-US" sz="2400" dirty="0" err="1"/>
              <a:t>boyunca</a:t>
            </a:r>
            <a:r>
              <a:rPr lang="en-US" sz="2400" dirty="0"/>
              <a:t> </a:t>
            </a:r>
            <a:r>
              <a:rPr lang="en-US" sz="2400" dirty="0" err="1"/>
              <a:t>Zeytinköy</a:t>
            </a:r>
            <a:r>
              <a:rPr lang="en-US" sz="2400" dirty="0"/>
              <a:t> Kadın </a:t>
            </a:r>
            <a:r>
              <a:rPr lang="tr-TR" sz="2400" dirty="0"/>
              <a:t>Danışma </a:t>
            </a:r>
            <a:r>
              <a:rPr lang="en-US" sz="2400" dirty="0" err="1"/>
              <a:t>Merkezi’nde</a:t>
            </a:r>
            <a:r>
              <a:rPr lang="en-US" sz="2400" dirty="0"/>
              <a:t> </a:t>
            </a:r>
            <a:r>
              <a:rPr lang="en-US" sz="2400" dirty="0" err="1"/>
              <a:t>sergilenecektir</a:t>
            </a:r>
            <a:r>
              <a:rPr lang="en-US" sz="2400" dirty="0"/>
              <a:t>. </a:t>
            </a:r>
            <a:endParaRPr lang="tr-TR" sz="2400" dirty="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İZLEME TOPLANTILARI</a:t>
            </a:r>
            <a:endParaRPr lang="tr-TR" b="1" dirty="0"/>
          </a:p>
        </p:txBody>
      </p:sp>
      <p:sp>
        <p:nvSpPr>
          <p:cNvPr id="3" name="İçerik Yer Tutucusu 2"/>
          <p:cNvSpPr>
            <a:spLocks noGrp="1"/>
          </p:cNvSpPr>
          <p:nvPr>
            <p:ph idx="1"/>
          </p:nvPr>
        </p:nvSpPr>
        <p:spPr>
          <a:xfrm>
            <a:off x="2064327" y="1579418"/>
            <a:ext cx="9440285" cy="4710546"/>
          </a:xfrm>
        </p:spPr>
        <p:txBody>
          <a:bodyPr>
            <a:normAutofit fontScale="92500" lnSpcReduction="10000"/>
          </a:bodyPr>
          <a:lstStyle/>
          <a:p>
            <a:r>
              <a:rPr lang="en-GB" sz="2400" dirty="0" err="1"/>
              <a:t>Velilerle</a:t>
            </a:r>
            <a:r>
              <a:rPr lang="en-GB" sz="2400" dirty="0"/>
              <a:t> </a:t>
            </a:r>
            <a:r>
              <a:rPr lang="en-GB" sz="2400" b="1" dirty="0"/>
              <a:t>ilk </a:t>
            </a:r>
            <a:r>
              <a:rPr lang="en-GB" sz="2400" b="1" dirty="0" err="1"/>
              <a:t>izleme</a:t>
            </a:r>
            <a:r>
              <a:rPr lang="en-GB" sz="2400" b="1" dirty="0"/>
              <a:t> </a:t>
            </a:r>
            <a:r>
              <a:rPr lang="en-GB" sz="2400" b="1" dirty="0" err="1"/>
              <a:t>toplantısı</a:t>
            </a:r>
            <a:r>
              <a:rPr lang="en-GB" sz="2400" dirty="0"/>
              <a:t> </a:t>
            </a:r>
            <a:r>
              <a:rPr lang="en-US" sz="2400" dirty="0" err="1"/>
              <a:t>Zeytinköy</a:t>
            </a:r>
            <a:r>
              <a:rPr lang="en-US" sz="2400" dirty="0"/>
              <a:t> Kadın </a:t>
            </a:r>
            <a:r>
              <a:rPr lang="en-US" sz="2400" dirty="0" err="1"/>
              <a:t>Emeği</a:t>
            </a:r>
            <a:r>
              <a:rPr lang="en-US" sz="2400" dirty="0"/>
              <a:t> </a:t>
            </a:r>
            <a:r>
              <a:rPr lang="en-US" sz="2400" dirty="0" err="1"/>
              <a:t>Eğitim</a:t>
            </a:r>
            <a:r>
              <a:rPr lang="en-US" sz="2400" dirty="0"/>
              <a:t> </a:t>
            </a:r>
            <a:r>
              <a:rPr lang="en-US" sz="2400" dirty="0" err="1"/>
              <a:t>Merkezi’nde</a:t>
            </a:r>
            <a:r>
              <a:rPr lang="en-US" sz="2400" dirty="0"/>
              <a:t> </a:t>
            </a:r>
            <a:r>
              <a:rPr lang="en-US" sz="2400" b="1" dirty="0">
                <a:solidFill>
                  <a:srgbClr val="FF0000"/>
                </a:solidFill>
              </a:rPr>
              <a:t>2018 </a:t>
            </a:r>
            <a:r>
              <a:rPr lang="en-US" sz="2400" b="1" dirty="0" err="1">
                <a:solidFill>
                  <a:srgbClr val="FF0000"/>
                </a:solidFill>
              </a:rPr>
              <a:t>Şubat</a:t>
            </a:r>
            <a:r>
              <a:rPr lang="en-US" sz="2400" b="1" dirty="0">
                <a:solidFill>
                  <a:srgbClr val="FF0000"/>
                </a:solidFill>
              </a:rPr>
              <a:t> </a:t>
            </a:r>
            <a:r>
              <a:rPr lang="en-US" sz="2400" b="1" dirty="0" err="1">
                <a:solidFill>
                  <a:srgbClr val="FF0000"/>
                </a:solidFill>
              </a:rPr>
              <a:t>ayında</a:t>
            </a:r>
            <a:r>
              <a:rPr lang="en-US" sz="2400" b="1" dirty="0">
                <a:solidFill>
                  <a:srgbClr val="FF0000"/>
                </a:solidFill>
              </a:rPr>
              <a:t> </a:t>
            </a:r>
            <a:r>
              <a:rPr lang="en-US" sz="2400" dirty="0" err="1"/>
              <a:t>gerçekleştirilecektir</a:t>
            </a:r>
            <a:r>
              <a:rPr lang="en-US" sz="2400" dirty="0"/>
              <a:t>. </a:t>
            </a:r>
            <a:r>
              <a:rPr lang="en-US" sz="2400" dirty="0" err="1"/>
              <a:t>Velilerden</a:t>
            </a:r>
            <a:r>
              <a:rPr lang="en-US" sz="2400" dirty="0"/>
              <a:t> </a:t>
            </a:r>
            <a:r>
              <a:rPr lang="en-US" sz="2400" dirty="0" err="1"/>
              <a:t>çocuklarındaki</a:t>
            </a:r>
            <a:r>
              <a:rPr lang="en-US" sz="2400" dirty="0"/>
              <a:t> </a:t>
            </a:r>
            <a:r>
              <a:rPr lang="en-US" sz="2400" dirty="0" err="1"/>
              <a:t>okula</a:t>
            </a:r>
            <a:r>
              <a:rPr lang="en-US" sz="2400" dirty="0"/>
              <a:t> </a:t>
            </a:r>
            <a:r>
              <a:rPr lang="en-US" sz="2400" dirty="0" err="1"/>
              <a:t>karşı</a:t>
            </a:r>
            <a:r>
              <a:rPr lang="en-US" sz="2400" dirty="0"/>
              <a:t> </a:t>
            </a:r>
            <a:r>
              <a:rPr lang="en-US" sz="2400" dirty="0" err="1"/>
              <a:t>tutum</a:t>
            </a:r>
            <a:r>
              <a:rPr lang="en-US" sz="2400" dirty="0"/>
              <a:t> </a:t>
            </a:r>
            <a:r>
              <a:rPr lang="en-US" sz="2400" dirty="0" err="1"/>
              <a:t>değişikliğini</a:t>
            </a:r>
            <a:r>
              <a:rPr lang="en-US" sz="2400" dirty="0"/>
              <a:t> </a:t>
            </a:r>
            <a:r>
              <a:rPr lang="en-US" sz="2400" dirty="0" err="1"/>
              <a:t>değerlendirmeleri</a:t>
            </a:r>
            <a:r>
              <a:rPr lang="en-US" sz="2400" dirty="0"/>
              <a:t> </a:t>
            </a:r>
            <a:r>
              <a:rPr lang="en-US" sz="2400" dirty="0" err="1"/>
              <a:t>istenecektir</a:t>
            </a:r>
            <a:r>
              <a:rPr lang="en-US" sz="2400" dirty="0"/>
              <a:t>. </a:t>
            </a:r>
            <a:r>
              <a:rPr lang="en-US" sz="2400" dirty="0" err="1"/>
              <a:t>Proje</a:t>
            </a:r>
            <a:r>
              <a:rPr lang="en-US" sz="2400" dirty="0"/>
              <a:t> </a:t>
            </a:r>
            <a:r>
              <a:rPr lang="en-US" sz="2400" dirty="0" err="1"/>
              <a:t>ekibi</a:t>
            </a:r>
            <a:r>
              <a:rPr lang="en-US" sz="2400" dirty="0"/>
              <a:t> </a:t>
            </a:r>
            <a:r>
              <a:rPr lang="en-US" sz="2400" dirty="0" err="1"/>
              <a:t>kız</a:t>
            </a:r>
            <a:r>
              <a:rPr lang="en-US" sz="2400" dirty="0"/>
              <a:t> </a:t>
            </a:r>
            <a:r>
              <a:rPr lang="en-US" sz="2400" dirty="0" err="1"/>
              <a:t>öğrencilerin</a:t>
            </a:r>
            <a:r>
              <a:rPr lang="en-US" sz="2400" dirty="0"/>
              <a:t> </a:t>
            </a:r>
            <a:r>
              <a:rPr lang="en-US" sz="2400" dirty="0" err="1"/>
              <a:t>tutumlarıyla</a:t>
            </a:r>
            <a:r>
              <a:rPr lang="en-US" sz="2400" dirty="0"/>
              <a:t> </a:t>
            </a:r>
            <a:r>
              <a:rPr lang="en-US" sz="2400" dirty="0" err="1"/>
              <a:t>ilgili</a:t>
            </a:r>
            <a:r>
              <a:rPr lang="en-US" sz="2400" dirty="0"/>
              <a:t> </a:t>
            </a:r>
            <a:r>
              <a:rPr lang="en-US" sz="2400" dirty="0" err="1"/>
              <a:t>kendi</a:t>
            </a:r>
            <a:r>
              <a:rPr lang="en-US" sz="2400" dirty="0"/>
              <a:t> </a:t>
            </a:r>
            <a:r>
              <a:rPr lang="en-US" sz="2400" dirty="0" err="1"/>
              <a:t>görüşlerini</a:t>
            </a:r>
            <a:r>
              <a:rPr lang="en-US" sz="2400" dirty="0"/>
              <a:t> de </a:t>
            </a:r>
            <a:r>
              <a:rPr lang="en-US" sz="2400" dirty="0" err="1"/>
              <a:t>paylaşacak</a:t>
            </a:r>
            <a:r>
              <a:rPr lang="en-US" sz="2400" dirty="0"/>
              <a:t>, </a:t>
            </a:r>
            <a:r>
              <a:rPr lang="en-US" sz="2400" dirty="0" err="1"/>
              <a:t>süregiden</a:t>
            </a:r>
            <a:r>
              <a:rPr lang="en-US" sz="2400" dirty="0"/>
              <a:t> problem </a:t>
            </a:r>
            <a:r>
              <a:rPr lang="tr-TR" sz="2400" dirty="0"/>
              <a:t>varsa </a:t>
            </a:r>
            <a:r>
              <a:rPr lang="en-US" sz="2400" dirty="0" err="1"/>
              <a:t>belirlenmeye</a:t>
            </a:r>
            <a:r>
              <a:rPr lang="en-US" sz="2400" dirty="0"/>
              <a:t> </a:t>
            </a:r>
            <a:r>
              <a:rPr lang="en-US" sz="2400" dirty="0" err="1"/>
              <a:t>çalışılacak</a:t>
            </a:r>
            <a:r>
              <a:rPr lang="en-US" sz="2400" dirty="0"/>
              <a:t> </a:t>
            </a:r>
            <a:r>
              <a:rPr lang="en-US" sz="2400" dirty="0" err="1"/>
              <a:t>ve</a:t>
            </a:r>
            <a:r>
              <a:rPr lang="en-US" sz="2400" dirty="0"/>
              <a:t> </a:t>
            </a:r>
            <a:r>
              <a:rPr lang="en-US" sz="2400" dirty="0" err="1"/>
              <a:t>bu</a:t>
            </a:r>
            <a:r>
              <a:rPr lang="en-US" sz="2400" dirty="0"/>
              <a:t> </a:t>
            </a:r>
            <a:r>
              <a:rPr lang="en-US" sz="2400" dirty="0" err="1"/>
              <a:t>problemlerle</a:t>
            </a:r>
            <a:r>
              <a:rPr lang="en-US" sz="2400" dirty="0"/>
              <a:t> </a:t>
            </a:r>
            <a:r>
              <a:rPr lang="en-US" sz="2400" dirty="0" err="1"/>
              <a:t>baş</a:t>
            </a:r>
            <a:r>
              <a:rPr lang="en-US" sz="2400" dirty="0"/>
              <a:t> </a:t>
            </a:r>
            <a:r>
              <a:rPr lang="en-US" sz="2400" dirty="0" err="1"/>
              <a:t>etmek</a:t>
            </a:r>
            <a:r>
              <a:rPr lang="en-US" sz="2400" dirty="0"/>
              <a:t> </a:t>
            </a:r>
            <a:r>
              <a:rPr lang="en-US" sz="2400" dirty="0" err="1"/>
              <a:t>için</a:t>
            </a:r>
            <a:r>
              <a:rPr lang="en-US" sz="2400" dirty="0"/>
              <a:t> </a:t>
            </a:r>
            <a:r>
              <a:rPr lang="en-US" sz="2400" dirty="0" err="1"/>
              <a:t>fikirler</a:t>
            </a:r>
            <a:r>
              <a:rPr lang="en-US" sz="2400" dirty="0"/>
              <a:t> </a:t>
            </a:r>
            <a:r>
              <a:rPr lang="en-US" sz="2400" dirty="0" err="1"/>
              <a:t>paylaşılacak</a:t>
            </a:r>
            <a:r>
              <a:rPr lang="en-US" sz="2400" dirty="0"/>
              <a:t> </a:t>
            </a:r>
            <a:r>
              <a:rPr lang="en-US" sz="2400" dirty="0" err="1"/>
              <a:t>ve</a:t>
            </a:r>
            <a:r>
              <a:rPr lang="en-US" sz="2400" dirty="0"/>
              <a:t> </a:t>
            </a:r>
            <a:r>
              <a:rPr lang="en-US" sz="2400" dirty="0" err="1"/>
              <a:t>velilere</a:t>
            </a:r>
            <a:r>
              <a:rPr lang="en-US" sz="2400" dirty="0"/>
              <a:t> </a:t>
            </a:r>
            <a:r>
              <a:rPr lang="en-US" sz="2400" dirty="0" err="1"/>
              <a:t>psikolog</a:t>
            </a:r>
            <a:r>
              <a:rPr lang="en-US" sz="2400" dirty="0"/>
              <a:t> </a:t>
            </a:r>
            <a:r>
              <a:rPr lang="en-US" sz="2400" dirty="0" err="1"/>
              <a:t>tarafından</a:t>
            </a:r>
            <a:r>
              <a:rPr lang="en-US" sz="2400" dirty="0"/>
              <a:t> </a:t>
            </a:r>
            <a:r>
              <a:rPr lang="en-US" sz="2400" dirty="0" err="1"/>
              <a:t>öneriler</a:t>
            </a:r>
            <a:r>
              <a:rPr lang="tr-TR" sz="2400" dirty="0"/>
              <a:t>de bulunulacaktır.</a:t>
            </a:r>
            <a:r>
              <a:rPr lang="en-US" sz="2400" dirty="0"/>
              <a:t> </a:t>
            </a:r>
            <a:endParaRPr lang="tr-TR" sz="2400" dirty="0"/>
          </a:p>
          <a:p>
            <a:r>
              <a:rPr lang="fr-CH" sz="2400" b="1" dirty="0" err="1"/>
              <a:t>Velilerle</a:t>
            </a:r>
            <a:r>
              <a:rPr lang="fr-CH" sz="2400" b="1" dirty="0"/>
              <a:t> </a:t>
            </a:r>
            <a:r>
              <a:rPr lang="fr-CH" sz="2400" b="1" dirty="0" err="1"/>
              <a:t>ikinci</a:t>
            </a:r>
            <a:r>
              <a:rPr lang="fr-CH" sz="2400" b="1" dirty="0"/>
              <a:t> </a:t>
            </a:r>
            <a:r>
              <a:rPr lang="fr-CH" sz="2400" b="1" dirty="0" err="1"/>
              <a:t>izleme</a:t>
            </a:r>
            <a:r>
              <a:rPr lang="fr-CH" sz="2400" b="1" dirty="0"/>
              <a:t> </a:t>
            </a:r>
            <a:r>
              <a:rPr lang="fr-CH" sz="2400" b="1" dirty="0" err="1"/>
              <a:t>toplantısı</a:t>
            </a:r>
            <a:r>
              <a:rPr lang="fr-CH" sz="2400" b="1" dirty="0"/>
              <a:t> </a:t>
            </a:r>
            <a:r>
              <a:rPr lang="fr-CH" sz="2400" b="1" dirty="0">
                <a:solidFill>
                  <a:srgbClr val="FF0000"/>
                </a:solidFill>
              </a:rPr>
              <a:t>2018 </a:t>
            </a:r>
            <a:r>
              <a:rPr lang="fr-CH" sz="2400" b="1" dirty="0" err="1">
                <a:solidFill>
                  <a:srgbClr val="FF0000"/>
                </a:solidFill>
              </a:rPr>
              <a:t>Mayıs</a:t>
            </a:r>
            <a:r>
              <a:rPr lang="fr-CH" sz="2400" b="1" dirty="0">
                <a:solidFill>
                  <a:srgbClr val="FF0000"/>
                </a:solidFill>
              </a:rPr>
              <a:t> </a:t>
            </a:r>
            <a:r>
              <a:rPr lang="fr-CH" sz="2400" b="1" dirty="0" err="1">
                <a:solidFill>
                  <a:srgbClr val="FF0000"/>
                </a:solidFill>
              </a:rPr>
              <a:t>ayı</a:t>
            </a:r>
            <a:r>
              <a:rPr lang="fr-CH" sz="2400" b="1" dirty="0">
                <a:solidFill>
                  <a:srgbClr val="FF0000"/>
                </a:solidFill>
              </a:rPr>
              <a:t> </a:t>
            </a:r>
            <a:r>
              <a:rPr lang="fr-CH" sz="2400" b="1" dirty="0" err="1">
                <a:solidFill>
                  <a:srgbClr val="FF0000"/>
                </a:solidFill>
              </a:rPr>
              <a:t>sonunda</a:t>
            </a:r>
            <a:r>
              <a:rPr lang="fr-CH" sz="2400" b="1" dirty="0">
                <a:solidFill>
                  <a:srgbClr val="FF0000"/>
                </a:solidFill>
              </a:rPr>
              <a:t> </a:t>
            </a:r>
            <a:r>
              <a:rPr lang="fr-CH" sz="2400" dirty="0" err="1"/>
              <a:t>Zeytinköy</a:t>
            </a:r>
            <a:r>
              <a:rPr lang="fr-CH" sz="2400" dirty="0"/>
              <a:t> </a:t>
            </a:r>
            <a:r>
              <a:rPr lang="fr-CH" sz="2400" dirty="0" err="1"/>
              <a:t>Kadın</a:t>
            </a:r>
            <a:r>
              <a:rPr lang="fr-CH" sz="2400" dirty="0"/>
              <a:t> </a:t>
            </a:r>
            <a:r>
              <a:rPr lang="fr-CH" sz="2400" dirty="0" err="1"/>
              <a:t>Emeği</a:t>
            </a:r>
            <a:r>
              <a:rPr lang="fr-CH" sz="2400" dirty="0"/>
              <a:t> </a:t>
            </a:r>
            <a:r>
              <a:rPr lang="fr-CH" sz="2400" dirty="0" err="1"/>
              <a:t>Eğitim</a:t>
            </a:r>
            <a:r>
              <a:rPr lang="fr-CH" sz="2400" dirty="0"/>
              <a:t> </a:t>
            </a:r>
            <a:r>
              <a:rPr lang="fr-CH" sz="2400" dirty="0" err="1"/>
              <a:t>Merkezi’nde</a:t>
            </a:r>
            <a:r>
              <a:rPr lang="fr-CH" sz="2400" dirty="0"/>
              <a:t> </a:t>
            </a:r>
            <a:r>
              <a:rPr lang="fr-CH" sz="2400" dirty="0" err="1"/>
              <a:t>önceden</a:t>
            </a:r>
            <a:r>
              <a:rPr lang="fr-CH" sz="2400" dirty="0"/>
              <a:t> </a:t>
            </a:r>
            <a:r>
              <a:rPr lang="fr-CH" sz="2400" dirty="0" err="1"/>
              <a:t>belirlenmiş</a:t>
            </a:r>
            <a:r>
              <a:rPr lang="fr-CH" sz="2400" dirty="0"/>
              <a:t> </a:t>
            </a:r>
            <a:r>
              <a:rPr lang="fr-CH" sz="2400" dirty="0" err="1"/>
              <a:t>bir</a:t>
            </a:r>
            <a:r>
              <a:rPr lang="fr-CH" sz="2400" dirty="0"/>
              <a:t> </a:t>
            </a:r>
            <a:r>
              <a:rPr lang="fr-CH" sz="2400" dirty="0" err="1"/>
              <a:t>günde</a:t>
            </a:r>
            <a:r>
              <a:rPr lang="fr-CH" sz="2400" dirty="0"/>
              <a:t> </a:t>
            </a:r>
            <a:r>
              <a:rPr lang="fr-CH" sz="2400" dirty="0" err="1"/>
              <a:t>yapılacak</a:t>
            </a:r>
            <a:r>
              <a:rPr lang="fr-CH" sz="2400" dirty="0"/>
              <a:t> </a:t>
            </a:r>
            <a:r>
              <a:rPr lang="fr-CH" sz="2400" dirty="0" err="1"/>
              <a:t>ve</a:t>
            </a:r>
            <a:r>
              <a:rPr lang="fr-CH" sz="2400" dirty="0"/>
              <a:t> </a:t>
            </a:r>
            <a:r>
              <a:rPr lang="fr-CH" sz="2400" dirty="0" err="1"/>
              <a:t>aynı</a:t>
            </a:r>
            <a:r>
              <a:rPr lang="fr-CH" sz="2400" dirty="0"/>
              <a:t> </a:t>
            </a:r>
            <a:r>
              <a:rPr lang="fr-CH" sz="2400" dirty="0" err="1"/>
              <a:t>gün</a:t>
            </a:r>
            <a:r>
              <a:rPr lang="fr-CH" sz="2400" dirty="0"/>
              <a:t> </a:t>
            </a:r>
            <a:r>
              <a:rPr lang="fr-CH" sz="2400" dirty="0" err="1"/>
              <a:t>öğrencilere</a:t>
            </a:r>
            <a:r>
              <a:rPr lang="fr-CH" sz="2400" dirty="0"/>
              <a:t> de </a:t>
            </a:r>
            <a:r>
              <a:rPr lang="fr-CH" sz="2400" dirty="0" err="1"/>
              <a:t>Okul</a:t>
            </a:r>
            <a:r>
              <a:rPr lang="fr-CH" sz="2400" dirty="0"/>
              <a:t> </a:t>
            </a:r>
            <a:r>
              <a:rPr lang="fr-CH" sz="2400" dirty="0" err="1"/>
              <a:t>Tatmin</a:t>
            </a:r>
            <a:r>
              <a:rPr lang="fr-CH" sz="2400" dirty="0"/>
              <a:t> </a:t>
            </a:r>
            <a:r>
              <a:rPr lang="fr-CH" sz="2400" dirty="0" err="1"/>
              <a:t>Ölçeği</a:t>
            </a:r>
            <a:r>
              <a:rPr lang="fr-CH" sz="2400" dirty="0"/>
              <a:t> ile </a:t>
            </a:r>
            <a:r>
              <a:rPr lang="fr-CH" sz="2400" dirty="0" err="1"/>
              <a:t>Okul</a:t>
            </a:r>
            <a:r>
              <a:rPr lang="fr-CH" sz="2400" dirty="0"/>
              <a:t> </a:t>
            </a:r>
            <a:r>
              <a:rPr lang="fr-CH" sz="2400" dirty="0" err="1"/>
              <a:t>Terk</a:t>
            </a:r>
            <a:r>
              <a:rPr lang="fr-CH" sz="2400" dirty="0"/>
              <a:t> </a:t>
            </a:r>
            <a:r>
              <a:rPr lang="fr-CH" sz="2400" dirty="0" err="1"/>
              <a:t>Eğilimi</a:t>
            </a:r>
            <a:r>
              <a:rPr lang="fr-CH" sz="2400" dirty="0"/>
              <a:t> </a:t>
            </a:r>
            <a:r>
              <a:rPr lang="fr-CH" sz="2400" dirty="0" err="1"/>
              <a:t>Ölçeğinin</a:t>
            </a:r>
            <a:r>
              <a:rPr lang="fr-CH" sz="2400" dirty="0"/>
              <a:t> son </a:t>
            </a:r>
            <a:r>
              <a:rPr lang="fr-CH" sz="2400" dirty="0" err="1"/>
              <a:t>testleri</a:t>
            </a:r>
            <a:r>
              <a:rPr lang="fr-CH" sz="2400" dirty="0"/>
              <a:t> </a:t>
            </a:r>
            <a:r>
              <a:rPr lang="fr-CH" sz="2400" dirty="0" err="1"/>
              <a:t>uygulanarak</a:t>
            </a:r>
            <a:r>
              <a:rPr lang="fr-CH" sz="2400" dirty="0"/>
              <a:t>  </a:t>
            </a:r>
            <a:r>
              <a:rPr lang="fr-CH" sz="2400" dirty="0" err="1"/>
              <a:t>öğrencilerin</a:t>
            </a:r>
            <a:r>
              <a:rPr lang="fr-CH" sz="2400" dirty="0"/>
              <a:t> </a:t>
            </a:r>
            <a:r>
              <a:rPr lang="fr-CH" sz="2400" dirty="0" err="1"/>
              <a:t>okula</a:t>
            </a:r>
            <a:r>
              <a:rPr lang="fr-CH" sz="2400" dirty="0"/>
              <a:t> </a:t>
            </a:r>
            <a:r>
              <a:rPr lang="fr-CH" sz="2400" dirty="0" err="1"/>
              <a:t>karşı</a:t>
            </a:r>
            <a:r>
              <a:rPr lang="fr-CH" sz="2400" dirty="0"/>
              <a:t> </a:t>
            </a:r>
            <a:r>
              <a:rPr lang="fr-CH" sz="2400" dirty="0" err="1"/>
              <a:t>tutumlarında</a:t>
            </a:r>
            <a:r>
              <a:rPr lang="fr-CH" sz="2400" dirty="0"/>
              <a:t> </a:t>
            </a:r>
            <a:r>
              <a:rPr lang="fr-CH" sz="2400" dirty="0" err="1"/>
              <a:t>bir</a:t>
            </a:r>
            <a:r>
              <a:rPr lang="fr-CH" sz="2400" dirty="0"/>
              <a:t> </a:t>
            </a:r>
            <a:r>
              <a:rPr lang="fr-CH" sz="2400" dirty="0" err="1"/>
              <a:t>değişiklik</a:t>
            </a:r>
            <a:r>
              <a:rPr lang="fr-CH" sz="2400" dirty="0"/>
              <a:t> </a:t>
            </a:r>
            <a:r>
              <a:rPr lang="fr-CH" sz="2400" dirty="0" err="1"/>
              <a:t>olup</a:t>
            </a:r>
            <a:r>
              <a:rPr lang="fr-CH" sz="2400" dirty="0"/>
              <a:t> </a:t>
            </a:r>
            <a:r>
              <a:rPr lang="fr-CH" sz="2400" dirty="0" err="1"/>
              <a:t>olmadığı</a:t>
            </a:r>
            <a:r>
              <a:rPr lang="fr-CH" sz="2400" dirty="0"/>
              <a:t> </a:t>
            </a:r>
            <a:r>
              <a:rPr lang="fr-CH" sz="2400" dirty="0" err="1"/>
              <a:t>ölçülecektir</a:t>
            </a:r>
            <a:r>
              <a:rPr lang="fr-CH" sz="2400" dirty="0"/>
              <a:t>. </a:t>
            </a:r>
            <a:r>
              <a:rPr lang="fr-CH" sz="2400" dirty="0" err="1"/>
              <a:t>Projenin</a:t>
            </a:r>
            <a:r>
              <a:rPr lang="fr-CH" sz="2400" dirty="0"/>
              <a:t> </a:t>
            </a:r>
            <a:r>
              <a:rPr lang="fr-CH" sz="2400" dirty="0" err="1"/>
              <a:t>psikologları</a:t>
            </a:r>
            <a:r>
              <a:rPr lang="fr-CH" sz="2400" dirty="0"/>
              <a:t> </a:t>
            </a:r>
            <a:r>
              <a:rPr lang="fr-CH" sz="2400" dirty="0" err="1"/>
              <a:t>ayrıca</a:t>
            </a:r>
            <a:r>
              <a:rPr lang="fr-CH" sz="2400" dirty="0"/>
              <a:t> bu </a:t>
            </a:r>
            <a:r>
              <a:rPr lang="fr-CH" sz="2400" dirty="0" err="1"/>
              <a:t>proje</a:t>
            </a:r>
            <a:r>
              <a:rPr lang="fr-CH" sz="2400" dirty="0"/>
              <a:t> </a:t>
            </a:r>
            <a:r>
              <a:rPr lang="fr-CH" sz="2400" dirty="0" err="1"/>
              <a:t>eyleminin</a:t>
            </a:r>
            <a:r>
              <a:rPr lang="fr-CH" sz="2400" dirty="0"/>
              <a:t> </a:t>
            </a:r>
            <a:r>
              <a:rPr lang="fr-CH" sz="2400" dirty="0" err="1"/>
              <a:t>tüm</a:t>
            </a:r>
            <a:r>
              <a:rPr lang="fr-CH" sz="2400" dirty="0"/>
              <a:t> </a:t>
            </a:r>
            <a:r>
              <a:rPr lang="fr-CH" sz="2400" dirty="0" err="1"/>
              <a:t>hedef</a:t>
            </a:r>
            <a:r>
              <a:rPr lang="fr-CH" sz="2400" dirty="0"/>
              <a:t> </a:t>
            </a:r>
            <a:r>
              <a:rPr lang="fr-CH" sz="2400" dirty="0" err="1"/>
              <a:t>grup</a:t>
            </a:r>
            <a:r>
              <a:rPr lang="fr-CH" sz="2400" dirty="0"/>
              <a:t> </a:t>
            </a:r>
            <a:r>
              <a:rPr lang="fr-CH" sz="2400" dirty="0" err="1"/>
              <a:t>üzerindeki</a:t>
            </a:r>
            <a:r>
              <a:rPr lang="fr-CH" sz="2400" dirty="0"/>
              <a:t> </a:t>
            </a:r>
            <a:r>
              <a:rPr lang="fr-CH" sz="2400" dirty="0" err="1"/>
              <a:t>etkilerine</a:t>
            </a:r>
            <a:r>
              <a:rPr lang="fr-CH" sz="2400" dirty="0"/>
              <a:t> </a:t>
            </a:r>
            <a:r>
              <a:rPr lang="fr-CH" sz="2400" dirty="0" err="1"/>
              <a:t>yönelik</a:t>
            </a:r>
            <a:r>
              <a:rPr lang="fr-CH" sz="2400" dirty="0"/>
              <a:t> </a:t>
            </a:r>
            <a:r>
              <a:rPr lang="fr-CH" sz="2400" dirty="0" err="1"/>
              <a:t>bir</a:t>
            </a:r>
            <a:r>
              <a:rPr lang="fr-CH" sz="2400" dirty="0"/>
              <a:t> </a:t>
            </a:r>
            <a:r>
              <a:rPr lang="fr-CH" sz="2400" dirty="0" err="1"/>
              <a:t>rapor</a:t>
            </a:r>
            <a:r>
              <a:rPr lang="fr-CH" sz="2400" dirty="0"/>
              <a:t> </a:t>
            </a:r>
            <a:r>
              <a:rPr lang="fr-CH" sz="2400" dirty="0" err="1"/>
              <a:t>hazırlayacaktır</a:t>
            </a:r>
            <a:r>
              <a:rPr lang="fr-CH" sz="2400" dirty="0"/>
              <a:t>. </a:t>
            </a:r>
            <a:endParaRPr lang="tr-TR" sz="2400" dirty="0"/>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PROJENİN SÜRDÜRÜLEBİLİRLİĞİ</a:t>
            </a:r>
            <a:endParaRPr lang="tr-TR" b="1" dirty="0"/>
          </a:p>
        </p:txBody>
      </p:sp>
      <p:sp>
        <p:nvSpPr>
          <p:cNvPr id="3" name="İçerik Yer Tutucusu 2"/>
          <p:cNvSpPr>
            <a:spLocks noGrp="1"/>
          </p:cNvSpPr>
          <p:nvPr>
            <p:ph idx="1"/>
          </p:nvPr>
        </p:nvSpPr>
        <p:spPr>
          <a:xfrm>
            <a:off x="2119745" y="1496291"/>
            <a:ext cx="9384867" cy="4414931"/>
          </a:xfrm>
        </p:spPr>
        <p:txBody>
          <a:bodyPr>
            <a:noAutofit/>
          </a:bodyPr>
          <a:lstStyle/>
          <a:p>
            <a:r>
              <a:rPr lang="tr-TR" sz="2400" b="1" dirty="0">
                <a:solidFill>
                  <a:srgbClr val="FF0000"/>
                </a:solidFill>
              </a:rPr>
              <a:t>Hedef öğrenciler ve velileri için sağlanan yararlar </a:t>
            </a:r>
            <a:r>
              <a:rPr lang="tr-TR" sz="2400" dirty="0"/>
              <a:t>gönüllü proje ekibi ile kurulan ilişkiler aracılığı ile sürdürülecektir. Güçlendirme çabaları ve ihtiyaç duyulduğunda öğrenci için akademik koçluk her iki taraf da istekli olduğu sürece devam edecektir. </a:t>
            </a:r>
            <a:endParaRPr lang="tr-TR" sz="2400" dirty="0"/>
          </a:p>
          <a:p>
            <a:r>
              <a:rPr lang="tr-TR" sz="2400" b="1" dirty="0">
                <a:solidFill>
                  <a:srgbClr val="FF0000"/>
                </a:solidFill>
              </a:rPr>
              <a:t>Projenin genel kamuoyu açısından sürdürülebilirliği </a:t>
            </a:r>
            <a:r>
              <a:rPr lang="tr-TR" sz="2400" dirty="0"/>
              <a:t>proje çıktılarının internet üzerinden, sosyal medya hesaplarından ve basın aracılığı ile güçlü biçimde yayılımının sağlanmasına bağlıdır. Nihai rapor ve hazırlanacak Öneri Raporu diğer </a:t>
            </a:r>
            <a:r>
              <a:rPr lang="tr-TR" sz="2400" dirty="0" err="1"/>
              <a:t>STKlar</a:t>
            </a:r>
            <a:r>
              <a:rPr lang="tr-TR" sz="2400" dirty="0"/>
              <a:t> ile yaygın biçimde paylaşılacak ve projenin tekrarı sağlanacaktır.</a:t>
            </a:r>
            <a:endParaRPr lang="tr-TR" sz="2400" dirty="0"/>
          </a:p>
          <a:p>
            <a:endParaRPr lang="tr-T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PROJE EKİBİNİN ÇALIŞMA ŞEKLİ</a:t>
            </a:r>
            <a:endParaRPr lang="tr-TR" b="1" dirty="0"/>
          </a:p>
        </p:txBody>
      </p:sp>
      <p:sp>
        <p:nvSpPr>
          <p:cNvPr id="3" name="İçerik Yer Tutucusu 2"/>
          <p:cNvSpPr>
            <a:spLocks noGrp="1"/>
          </p:cNvSpPr>
          <p:nvPr>
            <p:ph idx="1"/>
          </p:nvPr>
        </p:nvSpPr>
        <p:spPr>
          <a:xfrm>
            <a:off x="942109" y="1413165"/>
            <a:ext cx="10562503" cy="4498058"/>
          </a:xfrm>
        </p:spPr>
        <p:txBody>
          <a:bodyPr>
            <a:noAutofit/>
          </a:bodyPr>
          <a:lstStyle/>
          <a:p>
            <a:pPr marL="0" indent="0">
              <a:buNone/>
            </a:pPr>
            <a:r>
              <a:rPr lang="tr-TR" b="1" dirty="0">
                <a:solidFill>
                  <a:srgbClr val="FF0000"/>
                </a:solidFill>
              </a:rPr>
              <a:t>PROJE ALT GRUPLARI;</a:t>
            </a:r>
            <a:endParaRPr lang="tr-TR" b="1" dirty="0">
              <a:solidFill>
                <a:srgbClr val="FF0000"/>
              </a:solidFill>
            </a:endParaRPr>
          </a:p>
          <a:p>
            <a:r>
              <a:rPr lang="tr-TR" dirty="0">
                <a:solidFill>
                  <a:schemeClr val="tx1"/>
                </a:solidFill>
              </a:rPr>
              <a:t>Her biri iki veli ve iki öğrenci ile proje boyunca ilgilenecek daimi </a:t>
            </a:r>
            <a:r>
              <a:rPr lang="tr-TR" b="1" dirty="0">
                <a:solidFill>
                  <a:srgbClr val="FF0000"/>
                </a:solidFill>
              </a:rPr>
              <a:t>10 adet alt proje grubu</a:t>
            </a:r>
            <a:r>
              <a:rPr lang="tr-TR" dirty="0">
                <a:solidFill>
                  <a:schemeClr val="tx1"/>
                </a:solidFill>
              </a:rPr>
              <a:t> oluşturulmuştur. Her alt grupta iki dernek üyesi, bir üniversite öğrencisi ve onların sorumlu oldukları iki öğrenci ve velisi bulunmaktadır. </a:t>
            </a:r>
            <a:endParaRPr lang="tr-TR" dirty="0">
              <a:solidFill>
                <a:schemeClr val="tx1"/>
              </a:solidFill>
            </a:endParaRPr>
          </a:p>
          <a:p>
            <a:pPr marL="0" indent="0">
              <a:buNone/>
            </a:pPr>
            <a:r>
              <a:rPr lang="tr-TR" b="1" dirty="0">
                <a:solidFill>
                  <a:srgbClr val="FF0000"/>
                </a:solidFill>
              </a:rPr>
              <a:t>GÖNÜLLÜ DERNEK ÜYELERİ: </a:t>
            </a:r>
            <a:endParaRPr lang="tr-TR" b="1" dirty="0">
              <a:solidFill>
                <a:srgbClr val="FF0000"/>
              </a:solidFill>
            </a:endParaRPr>
          </a:p>
          <a:p>
            <a:r>
              <a:rPr lang="tr-TR" dirty="0"/>
              <a:t>10’u asil, 10’u yedek olmak üzere 20 dernek gönüllüsü mevcuttur. Asıl sorumluluk asil üyelerde olmakla beraber yedek üyeler de arzu ettikleri takdirde etkinliklere katılacak, veli ve öğrencileri tanıyacak, asil üyenin mazereti halinde onun yerine etkinlikte bulunacaklardır. Her asil üye iki veli ve öğrenciyle ilgilenecektir.  </a:t>
            </a:r>
            <a:endParaRPr lang="tr-TR" dirty="0"/>
          </a:p>
          <a:p>
            <a:pPr marL="0" indent="0">
              <a:buNone/>
            </a:pPr>
            <a:r>
              <a:rPr lang="tr-TR" b="1" dirty="0">
                <a:solidFill>
                  <a:srgbClr val="FF0000"/>
                </a:solidFill>
              </a:rPr>
              <a:t>GÖNÜLLÜ ÜNİVERSİTE ÖĞRENCİLERİ:</a:t>
            </a:r>
            <a:endParaRPr lang="tr-TR" b="1" dirty="0">
              <a:solidFill>
                <a:srgbClr val="FF0000"/>
              </a:solidFill>
            </a:endParaRPr>
          </a:p>
          <a:p>
            <a:r>
              <a:rPr lang="tr-TR" dirty="0"/>
              <a:t>Dernek </a:t>
            </a:r>
            <a:r>
              <a:rPr lang="tr-TR" dirty="0" err="1"/>
              <a:t>bursiyerleri</a:t>
            </a:r>
            <a:r>
              <a:rPr lang="tr-TR" dirty="0"/>
              <a:t> arasından Antalya’da ikamet eden 10 üniversite öğrencisi projenin gönüllüsü olmuşlardır. Bütün etkinliklere katılmaları ve projenin alt ekipleri içinde iki öğrenciye koçluk yapmaları beklenmektedir. </a:t>
            </a:r>
            <a:endParaRPr lang="tr-TR" dirty="0"/>
          </a:p>
          <a:p>
            <a:pPr marL="0" indent="0">
              <a:buNone/>
            </a:pPr>
            <a:r>
              <a:rPr lang="tr-TR" b="1" dirty="0">
                <a:solidFill>
                  <a:srgbClr val="FF0000"/>
                </a:solidFill>
              </a:rPr>
              <a:t>WHATSAP grubu:</a:t>
            </a:r>
            <a:endParaRPr lang="tr-TR" b="1" dirty="0">
              <a:solidFill>
                <a:srgbClr val="FF0000"/>
              </a:solidFill>
            </a:endParaRPr>
          </a:p>
          <a:p>
            <a:r>
              <a:rPr lang="tr-TR" dirty="0"/>
              <a:t>Proje ekibi toplu iletişimlerini </a:t>
            </a:r>
            <a:r>
              <a:rPr lang="tr-TR" dirty="0" err="1"/>
              <a:t>whatsap</a:t>
            </a:r>
            <a:r>
              <a:rPr lang="tr-TR" dirty="0"/>
              <a:t> grubu üzerinden yapacak ancak her bir proje alt grubu veli ve öğrencilerle gerektiğinde özel olarak iletişim kuracaktır.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1010726"/>
          </a:xfrm>
        </p:spPr>
        <p:txBody>
          <a:bodyPr/>
          <a:lstStyle/>
          <a:p>
            <a:r>
              <a:rPr lang="tr-TR" b="1" dirty="0"/>
              <a:t>PROJE EKİBİNİN ÇALIŞMA İLKELERİ</a:t>
            </a:r>
            <a:endParaRPr lang="tr-TR" b="1" dirty="0"/>
          </a:p>
        </p:txBody>
      </p:sp>
      <p:sp>
        <p:nvSpPr>
          <p:cNvPr id="3" name="İçerik Yer Tutucusu 2"/>
          <p:cNvSpPr>
            <a:spLocks noGrp="1"/>
          </p:cNvSpPr>
          <p:nvPr>
            <p:ph idx="1"/>
          </p:nvPr>
        </p:nvSpPr>
        <p:spPr>
          <a:xfrm>
            <a:off x="1717963" y="1330036"/>
            <a:ext cx="9398721" cy="4304095"/>
          </a:xfrm>
        </p:spPr>
        <p:txBody>
          <a:bodyPr>
            <a:noAutofit/>
          </a:bodyPr>
          <a:lstStyle/>
          <a:p>
            <a:r>
              <a:rPr lang="tr-TR" sz="2000" b="1" dirty="0">
                <a:solidFill>
                  <a:srgbClr val="FF0000"/>
                </a:solidFill>
              </a:rPr>
              <a:t>Proje alt ekipleri </a:t>
            </a:r>
            <a:r>
              <a:rPr lang="tr-TR" sz="2000" dirty="0"/>
              <a:t>sorumlu oldukları öğrenci ve velilerinin proje etkinliklerine katılımlarını sağlamak için onları teşvik etmek, yol göstermek ve yardımcı olmaktan sorumludurlar.</a:t>
            </a:r>
            <a:endParaRPr lang="tr-TR" sz="2000" dirty="0"/>
          </a:p>
          <a:p>
            <a:r>
              <a:rPr lang="tr-TR" sz="2000" dirty="0"/>
              <a:t> Bunu yaparken diğer ekiplerle </a:t>
            </a:r>
            <a:r>
              <a:rPr lang="tr-TR" sz="2000" b="1" dirty="0">
                <a:solidFill>
                  <a:srgbClr val="FF0000"/>
                </a:solidFill>
              </a:rPr>
              <a:t>uyumlu hareket </a:t>
            </a:r>
            <a:r>
              <a:rPr lang="tr-TR" sz="2000" dirty="0"/>
              <a:t>etmeye, onlardan çok ayrı ve farklı etkinlikler yapmamaya, maddi destek konusundaki talepleri şahsi olarak karşılamaktan uzak durmaya ve varsa ilgili kurumlara havale etmeye çalışmalıdırlar. </a:t>
            </a:r>
            <a:endParaRPr lang="tr-TR" sz="2000" dirty="0"/>
          </a:p>
          <a:p>
            <a:r>
              <a:rPr lang="tr-TR" sz="2000" dirty="0"/>
              <a:t>Öğrencilerle ilgili tespit edilen </a:t>
            </a:r>
            <a:r>
              <a:rPr lang="tr-TR" sz="2000" b="1" dirty="0">
                <a:solidFill>
                  <a:srgbClr val="FF0000"/>
                </a:solidFill>
              </a:rPr>
              <a:t>psikolojik sorunlar </a:t>
            </a:r>
            <a:r>
              <a:rPr lang="tr-TR" sz="2000" dirty="0"/>
              <a:t>öncelikle </a:t>
            </a:r>
            <a:r>
              <a:rPr lang="tr-TR" sz="2000" dirty="0" err="1"/>
              <a:t>Muratpaşa</a:t>
            </a:r>
            <a:r>
              <a:rPr lang="tr-TR" sz="2000" dirty="0"/>
              <a:t> belediyesi psikoloğu Kıvılcım Selen </a:t>
            </a:r>
            <a:r>
              <a:rPr lang="tr-TR" sz="2000" dirty="0" err="1"/>
              <a:t>Sayar’a</a:t>
            </a:r>
            <a:r>
              <a:rPr lang="tr-TR" sz="2000" dirty="0"/>
              <a:t> havale edilmeli, onun önerisi doğrultusunda daha ileri yardımlar gerekirse, ilgili hizmetlere erişim için destek verilmelidir. </a:t>
            </a:r>
            <a:endParaRPr lang="tr-TR" sz="2000" dirty="0"/>
          </a:p>
          <a:p>
            <a:r>
              <a:rPr lang="tr-TR" sz="2000" dirty="0"/>
              <a:t>Proje ekibi Salı ve Cuma günleri dernek ofisinde yapılan toplantılarda görüşülerek alınan ortak kararlara uymalıdır.</a:t>
            </a:r>
            <a:endParaRPr lang="tr-TR" sz="2000" dirty="0"/>
          </a:p>
          <a:p>
            <a:r>
              <a:rPr lang="tr-TR" sz="2000" dirty="0"/>
              <a:t>Proje alt ekipleri her öğrenci için proje boyunca her toplu etkinlikten sonra öğrenci ile ilgili izlenimlerini yazacağı bir adet </a:t>
            </a:r>
            <a:r>
              <a:rPr lang="tr-TR" sz="2000" b="1" dirty="0">
                <a:solidFill>
                  <a:srgbClr val="FF0000"/>
                </a:solidFill>
              </a:rPr>
              <a:t>ÖĞRENCİ İZLEME RAPORU FORMU </a:t>
            </a:r>
            <a:r>
              <a:rPr lang="tr-TR" sz="2000" dirty="0"/>
              <a:t>dolduracaktır. </a:t>
            </a:r>
            <a:endParaRPr lang="tr-TR" sz="2000" dirty="0"/>
          </a:p>
          <a:p>
            <a:endParaRPr lang="tr-T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969163"/>
          </a:xfrm>
        </p:spPr>
        <p:txBody>
          <a:bodyPr/>
          <a:lstStyle/>
          <a:p>
            <a:r>
              <a:rPr lang="tr-TR" b="1" dirty="0"/>
              <a:t>BİNA ROY KİMDİR?</a:t>
            </a:r>
            <a:endParaRPr lang="tr-TR" b="1" dirty="0"/>
          </a:p>
        </p:txBody>
      </p:sp>
      <p:sp>
        <p:nvSpPr>
          <p:cNvPr id="8" name="Slide Image Placeholder 1"/>
          <p:cNvSpPr txBox="1">
            <a:spLocks noGrp="1" noRot="1" noChangeAspect="1"/>
          </p:cNvSpPr>
          <p:nvPr>
            <p:ph idx="1"/>
          </p:nvPr>
        </p:nvSpPr>
        <p:spPr>
          <a:xfrm>
            <a:off x="2080137" y="2466109"/>
            <a:ext cx="9640254" cy="3597513"/>
          </a:xfrm>
          <a:prstGeom prst="rect">
            <a:avLst/>
          </a:prstGeom>
          <a:noFill/>
          <a:ln w="12700">
            <a:solidFill>
              <a:prstClr val="black"/>
            </a:solidFill>
          </a:ln>
        </p:spPr>
        <p:txBody>
          <a:bodyPr vert="horz" lIns="94229" tIns="47114" rIns="94229" bIns="47114" rtlCol="0" anchor="ctr">
            <a:normAutofit fontScale="92500"/>
          </a:bodyPr>
          <a:lstStyle/>
          <a:p>
            <a:pPr marL="171450" indent="-171450">
              <a:buFont typeface="Arial" panose="020B0604020202020204" pitchFamily="34" charset="0"/>
              <a:buChar char="•"/>
            </a:pPr>
            <a:r>
              <a:rPr lang="tr-TR" sz="2600" dirty="0"/>
              <a:t>IFUW (Uluslararası Üniversiteli Kadınlar Federasyonu)un </a:t>
            </a:r>
            <a:r>
              <a:rPr lang="tr-TR" sz="2600" b="1" dirty="0">
                <a:solidFill>
                  <a:srgbClr val="FF0000"/>
                </a:solidFill>
              </a:rPr>
              <a:t>ilk Asyalı (Hintli) Başkanıdır.</a:t>
            </a:r>
            <a:endParaRPr lang="tr-TR" sz="2600" b="1" dirty="0">
              <a:solidFill>
                <a:srgbClr val="FF0000"/>
              </a:solidFill>
            </a:endParaRPr>
          </a:p>
          <a:p>
            <a:pPr marL="171450" indent="-171450">
              <a:buFont typeface="Arial" panose="020B0604020202020204" pitchFamily="34" charset="0"/>
              <a:buChar char="•"/>
            </a:pPr>
            <a:r>
              <a:rPr lang="tr-TR" sz="2600" b="1" dirty="0">
                <a:solidFill>
                  <a:srgbClr val="FF0000"/>
                </a:solidFill>
              </a:rPr>
              <a:t>1971-1974</a:t>
            </a:r>
            <a:r>
              <a:rPr lang="tr-TR" sz="2600" dirty="0"/>
              <a:t> yılları arasında başkanlık yapmıştır.</a:t>
            </a:r>
            <a:endParaRPr lang="tr-TR" sz="2600" dirty="0"/>
          </a:p>
          <a:p>
            <a:pPr marL="171450" indent="-171450">
              <a:buFont typeface="Arial" panose="020B0604020202020204" pitchFamily="34" charset="0"/>
              <a:buChar char="•"/>
            </a:pPr>
            <a:r>
              <a:rPr lang="tr-TR" sz="2600" dirty="0"/>
              <a:t>Bağlı kuruluşlar arasında destekleyici ilişkiler ve güçlü bir uluslararası dayanışmanın gerekliliğine inanmıştır.</a:t>
            </a:r>
            <a:endParaRPr lang="tr-TR" sz="2600" dirty="0"/>
          </a:p>
          <a:p>
            <a:pPr marL="171450" indent="-171450">
              <a:buFont typeface="Arial" panose="020B0604020202020204" pitchFamily="34" charset="0"/>
              <a:buChar char="•"/>
            </a:pPr>
            <a:r>
              <a:rPr lang="tr-TR" sz="2600" dirty="0"/>
              <a:t>BU amaçla yazılan Projelerin hayata geçirilmesini teşvik etmiştir.</a:t>
            </a:r>
            <a:endParaRPr lang="tr-TR" sz="2600" dirty="0"/>
          </a:p>
          <a:p>
            <a:pPr marL="171450" indent="-171450">
              <a:buFont typeface="Arial" panose="020B0604020202020204" pitchFamily="34" charset="0"/>
              <a:buChar char="•"/>
            </a:pPr>
            <a:r>
              <a:rPr lang="tr-TR" sz="2600" dirty="0"/>
              <a:t>BPRID (Bina </a:t>
            </a:r>
            <a:r>
              <a:rPr lang="tr-TR" sz="2600" dirty="0" err="1"/>
              <a:t>Roy</a:t>
            </a:r>
            <a:r>
              <a:rPr lang="tr-TR" sz="2600" dirty="0"/>
              <a:t> </a:t>
            </a:r>
            <a:r>
              <a:rPr lang="tr-TR" sz="2600" dirty="0" err="1"/>
              <a:t>Partners</a:t>
            </a:r>
            <a:r>
              <a:rPr lang="tr-TR" sz="2600" dirty="0"/>
              <a:t> in Development) projeleri onun anısına </a:t>
            </a:r>
            <a:r>
              <a:rPr lang="tr-TR" sz="2600" b="1" dirty="0">
                <a:solidFill>
                  <a:srgbClr val="FF0000"/>
                </a:solidFill>
              </a:rPr>
              <a:t>1969’da başlatılmıştır</a:t>
            </a:r>
            <a:r>
              <a:rPr lang="tr-TR" sz="2600" dirty="0"/>
              <a:t>.</a:t>
            </a:r>
            <a:endParaRPr lang="tr-TR" sz="2600" dirty="0"/>
          </a:p>
          <a:p>
            <a:pPr marL="171450" indent="-171450">
              <a:buFont typeface="Arial" panose="020B0604020202020204" pitchFamily="34" charset="0"/>
              <a:buChar char="•"/>
            </a:pPr>
            <a:endParaRPr lang="tr-TR" dirty="0"/>
          </a:p>
          <a:p>
            <a:pPr marL="171450" indent="-171450">
              <a:buFont typeface="Arial" panose="020B0604020202020204" pitchFamily="34" charset="0"/>
              <a:buChar char="•"/>
            </a:pPr>
            <a:endParaRPr lang="tr-TR" dirty="0"/>
          </a:p>
          <a:p>
            <a:pPr marL="171450" indent="-171450">
              <a:buFont typeface="Arial" panose="020B0604020202020204" pitchFamily="34" charset="0"/>
              <a:buChar char="•"/>
            </a:pPr>
            <a:endParaRPr lang="tr-TR" dirty="0"/>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3600" b="1" dirty="0"/>
              <a:t>BİNA ROY PROJEMİZ HAYIRLI OLSUN</a:t>
            </a:r>
            <a:endParaRPr lang="tr-TR" sz="3600" b="1" dirty="0"/>
          </a:p>
          <a:p>
            <a:pPr marL="0" indent="0" algn="ctr">
              <a:buNone/>
            </a:pPr>
            <a:endParaRPr lang="tr-TR" sz="3600" b="1" dirty="0"/>
          </a:p>
          <a:p>
            <a:pPr marL="0" indent="0" algn="ctr">
              <a:buNone/>
            </a:pPr>
            <a:r>
              <a:rPr lang="tr-TR" sz="3600" b="1" dirty="0"/>
              <a:t>DİNLEDİĞİNİZ İÇİN TEŞEKKÜRLER</a:t>
            </a:r>
            <a:endParaRPr lang="tr-TR" sz="3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BPRID PROJELERİNİ KİM FİNANSE ETMEKTEDİR?</a:t>
            </a:r>
            <a:endParaRPr lang="tr-TR" b="1" dirty="0"/>
          </a:p>
        </p:txBody>
      </p:sp>
      <p:sp>
        <p:nvSpPr>
          <p:cNvPr id="3" name="İçerik Yer Tutucusu 2"/>
          <p:cNvSpPr>
            <a:spLocks noGrp="1"/>
          </p:cNvSpPr>
          <p:nvPr>
            <p:ph idx="1"/>
          </p:nvPr>
        </p:nvSpPr>
        <p:spPr>
          <a:xfrm>
            <a:off x="2589212" y="2029522"/>
            <a:ext cx="8915400" cy="3881700"/>
          </a:xfrm>
        </p:spPr>
        <p:txBody>
          <a:bodyPr>
            <a:normAutofit/>
          </a:bodyPr>
          <a:lstStyle/>
          <a:p>
            <a:pPr marL="176530" indent="-176530">
              <a:buFont typeface="Arial" panose="020B0604020202020204" pitchFamily="34" charset="0"/>
              <a:buChar char="•"/>
            </a:pPr>
            <a:r>
              <a:rPr lang="tr-TR" sz="2400" dirty="0"/>
              <a:t>Uluslararası Üniversiteli Kadınlar dernekleri üyeleri ve dünya çapında diğer </a:t>
            </a:r>
            <a:r>
              <a:rPr lang="tr-TR" sz="2400" b="1" dirty="0">
                <a:solidFill>
                  <a:srgbClr val="FF0000"/>
                </a:solidFill>
              </a:rPr>
              <a:t>destekçilerin bağışlarından </a:t>
            </a:r>
            <a:r>
              <a:rPr lang="tr-TR" sz="2400" dirty="0"/>
              <a:t>ve</a:t>
            </a:r>
            <a:endParaRPr lang="tr-TR" sz="2400" dirty="0"/>
          </a:p>
          <a:p>
            <a:pPr marL="176530" indent="-176530">
              <a:buFont typeface="Arial" panose="020B0604020202020204" pitchFamily="34" charset="0"/>
              <a:buChar char="•"/>
            </a:pPr>
            <a:r>
              <a:rPr lang="tr-TR" sz="2400" dirty="0"/>
              <a:t>ABD’de kurulu </a:t>
            </a:r>
            <a:r>
              <a:rPr lang="en-CA" sz="2400" b="1" dirty="0">
                <a:solidFill>
                  <a:srgbClr val="FF0000"/>
                </a:solidFill>
              </a:rPr>
              <a:t>Virginia </a:t>
            </a:r>
            <a:r>
              <a:rPr lang="en-CA" sz="2400" b="1" dirty="0" err="1">
                <a:solidFill>
                  <a:srgbClr val="FF0000"/>
                </a:solidFill>
              </a:rPr>
              <a:t>Gildersleeve</a:t>
            </a:r>
            <a:r>
              <a:rPr lang="en-CA" sz="2400" b="1" dirty="0">
                <a:solidFill>
                  <a:srgbClr val="FF0000"/>
                </a:solidFill>
              </a:rPr>
              <a:t> International F</a:t>
            </a:r>
            <a:r>
              <a:rPr lang="tr-TR" sz="2400" b="1" dirty="0">
                <a:solidFill>
                  <a:srgbClr val="FF0000"/>
                </a:solidFill>
              </a:rPr>
              <a:t>onu</a:t>
            </a:r>
            <a:r>
              <a:rPr lang="en-CA" sz="2400" b="1" dirty="0">
                <a:solidFill>
                  <a:srgbClr val="FF0000"/>
                </a:solidFill>
              </a:rPr>
              <a:t> </a:t>
            </a:r>
            <a:r>
              <a:rPr lang="en-CA" sz="2400" dirty="0"/>
              <a:t>(VGIG)</a:t>
            </a:r>
            <a:r>
              <a:rPr lang="tr-TR" sz="2400" dirty="0"/>
              <a:t> bağışlarından karşılanmaktadır. </a:t>
            </a:r>
            <a:endParaRPr lang="tr-TR" sz="2400" dirty="0"/>
          </a:p>
          <a:p>
            <a:pPr marL="176530" indent="-176530">
              <a:buFont typeface="Arial" panose="020B0604020202020204" pitchFamily="34" charset="0"/>
              <a:buChar char="•"/>
            </a:pPr>
            <a:r>
              <a:rPr lang="tr-TR" sz="2400" dirty="0"/>
              <a:t>Bu fon 1969’da oluşturulmuş ve şimdiye kadar </a:t>
            </a:r>
            <a:r>
              <a:rPr lang="tr-TR" sz="2400" b="1" dirty="0">
                <a:solidFill>
                  <a:srgbClr val="FF0000"/>
                </a:solidFill>
              </a:rPr>
              <a:t>93 ülkede 515 proje desteklenmiştir. </a:t>
            </a:r>
            <a:endParaRPr lang="tr-TR" sz="2400" b="1" dirty="0">
              <a:solidFill>
                <a:srgbClr val="FF0000"/>
              </a:solidFill>
            </a:endParaRPr>
          </a:p>
          <a:p>
            <a:pPr marL="176530" indent="-176530">
              <a:buFont typeface="Arial" panose="020B0604020202020204" pitchFamily="34" charset="0"/>
              <a:buChar char="•"/>
            </a:pPr>
            <a:r>
              <a:rPr lang="tr-TR" sz="2400" dirty="0"/>
              <a:t>Amacı, kadınların ve kız çocuklarının haklarını ve sosyal adaleti iyileştirerek hayatlarının iyileştirilmesini hedefleyen </a:t>
            </a:r>
            <a:r>
              <a:rPr lang="tr-TR" sz="2400" b="1" dirty="0">
                <a:solidFill>
                  <a:srgbClr val="FF0000"/>
                </a:solidFill>
              </a:rPr>
              <a:t>yerel projelerin hayata geçirilmesini </a:t>
            </a:r>
            <a:r>
              <a:rPr lang="tr-TR" sz="2400" dirty="0"/>
              <a:t>sağlamaktır.   </a:t>
            </a:r>
            <a:endParaRPr lang="en-CA" sz="2400" dirty="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PROJENİN AMACI</a:t>
            </a:r>
            <a:endParaRPr lang="tr-TR" b="1" dirty="0"/>
          </a:p>
        </p:txBody>
      </p:sp>
      <p:sp>
        <p:nvSpPr>
          <p:cNvPr id="3" name="İçerik Yer Tutucusu 2"/>
          <p:cNvSpPr>
            <a:spLocks noGrp="1"/>
          </p:cNvSpPr>
          <p:nvPr>
            <p:ph idx="1"/>
          </p:nvPr>
        </p:nvSpPr>
        <p:spPr>
          <a:xfrm>
            <a:off x="1981200" y="1385455"/>
            <a:ext cx="9523412" cy="4525767"/>
          </a:xfrm>
        </p:spPr>
        <p:txBody>
          <a:bodyPr>
            <a:normAutofit fontScale="92500" lnSpcReduction="20000"/>
          </a:bodyPr>
          <a:lstStyle/>
          <a:p>
            <a:pPr lvl="0"/>
            <a:r>
              <a:rPr lang="en-US" sz="2400" b="1" dirty="0" err="1"/>
              <a:t>Proje</a:t>
            </a:r>
            <a:r>
              <a:rPr lang="en-US" sz="2400" b="1" dirty="0"/>
              <a:t> </a:t>
            </a:r>
            <a:r>
              <a:rPr lang="en-US" sz="2400" b="1" dirty="0" err="1"/>
              <a:t>adı</a:t>
            </a:r>
            <a:r>
              <a:rPr lang="en-US" sz="2400" b="1" dirty="0"/>
              <a:t>: </a:t>
            </a:r>
            <a:endParaRPr lang="tr-TR" sz="2400" b="1" dirty="0"/>
          </a:p>
          <a:p>
            <a:pPr marL="0" lvl="0" indent="0">
              <a:buNone/>
            </a:pPr>
            <a:r>
              <a:rPr lang="en-US" sz="2400" b="1" dirty="0" err="1">
                <a:solidFill>
                  <a:srgbClr val="FF0000"/>
                </a:solidFill>
              </a:rPr>
              <a:t>Kız</a:t>
            </a:r>
            <a:r>
              <a:rPr lang="en-US" sz="2400" b="1" dirty="0">
                <a:solidFill>
                  <a:srgbClr val="FF0000"/>
                </a:solidFill>
              </a:rPr>
              <a:t> </a:t>
            </a:r>
            <a:r>
              <a:rPr lang="en-US" sz="2400" b="1" dirty="0" err="1">
                <a:solidFill>
                  <a:srgbClr val="FF0000"/>
                </a:solidFill>
              </a:rPr>
              <a:t>öğrencilerin</a:t>
            </a:r>
            <a:r>
              <a:rPr lang="en-US" sz="2400" b="1" dirty="0">
                <a:solidFill>
                  <a:srgbClr val="FF0000"/>
                </a:solidFill>
              </a:rPr>
              <a:t> </a:t>
            </a:r>
            <a:r>
              <a:rPr lang="en-US" sz="2400" b="1" dirty="0" err="1">
                <a:solidFill>
                  <a:srgbClr val="FF0000"/>
                </a:solidFill>
              </a:rPr>
              <a:t>ortaöğretime</a:t>
            </a:r>
            <a:r>
              <a:rPr lang="en-US" sz="2400" b="1" dirty="0">
                <a:solidFill>
                  <a:srgbClr val="FF0000"/>
                </a:solidFill>
              </a:rPr>
              <a:t> </a:t>
            </a:r>
            <a:r>
              <a:rPr lang="en-US" sz="2400" b="1" dirty="0" err="1">
                <a:solidFill>
                  <a:srgbClr val="FF0000"/>
                </a:solidFill>
              </a:rPr>
              <a:t>geçişte</a:t>
            </a:r>
            <a:r>
              <a:rPr lang="en-US" sz="2400" b="1" dirty="0">
                <a:solidFill>
                  <a:srgbClr val="FF0000"/>
                </a:solidFill>
              </a:rPr>
              <a:t> </a:t>
            </a:r>
            <a:r>
              <a:rPr lang="en-US" sz="2400" b="1" dirty="0" err="1">
                <a:solidFill>
                  <a:srgbClr val="FF0000"/>
                </a:solidFill>
              </a:rPr>
              <a:t>erken</a:t>
            </a:r>
            <a:r>
              <a:rPr lang="en-US" sz="2400" b="1" dirty="0">
                <a:solidFill>
                  <a:srgbClr val="FF0000"/>
                </a:solidFill>
              </a:rPr>
              <a:t> </a:t>
            </a:r>
            <a:r>
              <a:rPr lang="en-US" sz="2400" b="1" dirty="0" err="1">
                <a:solidFill>
                  <a:srgbClr val="FF0000"/>
                </a:solidFill>
              </a:rPr>
              <a:t>okul</a:t>
            </a:r>
            <a:r>
              <a:rPr lang="en-US" sz="2400" b="1" dirty="0">
                <a:solidFill>
                  <a:srgbClr val="FF0000"/>
                </a:solidFill>
              </a:rPr>
              <a:t> </a:t>
            </a:r>
            <a:r>
              <a:rPr lang="en-US" sz="2400" b="1" dirty="0" err="1">
                <a:solidFill>
                  <a:srgbClr val="FF0000"/>
                </a:solidFill>
              </a:rPr>
              <a:t>terkini</a:t>
            </a:r>
            <a:r>
              <a:rPr lang="en-US" sz="2400" b="1" dirty="0">
                <a:solidFill>
                  <a:srgbClr val="FF0000"/>
                </a:solidFill>
              </a:rPr>
              <a:t> </a:t>
            </a:r>
            <a:r>
              <a:rPr lang="en-US" sz="2400" b="1" dirty="0" err="1">
                <a:solidFill>
                  <a:srgbClr val="FF0000"/>
                </a:solidFill>
              </a:rPr>
              <a:t>önlemek</a:t>
            </a:r>
            <a:r>
              <a:rPr lang="en-US" sz="2400" b="1" dirty="0">
                <a:solidFill>
                  <a:srgbClr val="FF0000"/>
                </a:solidFill>
              </a:rPr>
              <a:t> </a:t>
            </a:r>
            <a:r>
              <a:rPr lang="en-US" sz="2400" b="1" dirty="0" err="1">
                <a:solidFill>
                  <a:srgbClr val="FF0000"/>
                </a:solidFill>
              </a:rPr>
              <a:t>için</a:t>
            </a:r>
            <a:r>
              <a:rPr lang="en-US" sz="2400" b="1" dirty="0">
                <a:solidFill>
                  <a:srgbClr val="FF0000"/>
                </a:solidFill>
              </a:rPr>
              <a:t> </a:t>
            </a:r>
            <a:r>
              <a:rPr lang="en-US" sz="2400" b="1" dirty="0" err="1">
                <a:solidFill>
                  <a:srgbClr val="FF0000"/>
                </a:solidFill>
              </a:rPr>
              <a:t>veli</a:t>
            </a:r>
            <a:r>
              <a:rPr lang="en-US" sz="2400" b="1" dirty="0">
                <a:solidFill>
                  <a:srgbClr val="FF0000"/>
                </a:solidFill>
              </a:rPr>
              <a:t> </a:t>
            </a:r>
            <a:r>
              <a:rPr lang="en-US" sz="2400" b="1" dirty="0" err="1">
                <a:solidFill>
                  <a:srgbClr val="FF0000"/>
                </a:solidFill>
              </a:rPr>
              <a:t>güçlendirme</a:t>
            </a:r>
            <a:r>
              <a:rPr lang="en-US" sz="2400" b="1" dirty="0">
                <a:solidFill>
                  <a:srgbClr val="FF0000"/>
                </a:solidFill>
              </a:rPr>
              <a:t> </a:t>
            </a:r>
            <a:r>
              <a:rPr lang="en-US" sz="2400" b="1" dirty="0" err="1">
                <a:solidFill>
                  <a:srgbClr val="FF0000"/>
                </a:solidFill>
              </a:rPr>
              <a:t>ve</a:t>
            </a:r>
            <a:r>
              <a:rPr lang="en-US" sz="2400" b="1" dirty="0">
                <a:solidFill>
                  <a:srgbClr val="FF0000"/>
                </a:solidFill>
              </a:rPr>
              <a:t> </a:t>
            </a:r>
            <a:r>
              <a:rPr lang="en-US" sz="2400" b="1" dirty="0" err="1">
                <a:solidFill>
                  <a:srgbClr val="FF0000"/>
                </a:solidFill>
              </a:rPr>
              <a:t>öğrenci</a:t>
            </a:r>
            <a:r>
              <a:rPr lang="en-US" sz="2400" b="1" dirty="0">
                <a:solidFill>
                  <a:srgbClr val="FF0000"/>
                </a:solidFill>
              </a:rPr>
              <a:t> </a:t>
            </a:r>
            <a:r>
              <a:rPr lang="en-US" sz="2400" b="1" dirty="0" err="1">
                <a:solidFill>
                  <a:srgbClr val="FF0000"/>
                </a:solidFill>
              </a:rPr>
              <a:t>koçluğu</a:t>
            </a:r>
            <a:r>
              <a:rPr lang="en-US" sz="2400" b="1" dirty="0">
                <a:solidFill>
                  <a:srgbClr val="FF0000"/>
                </a:solidFill>
              </a:rPr>
              <a:t> </a:t>
            </a:r>
            <a:r>
              <a:rPr lang="en-US" sz="2400" b="1" dirty="0" err="1">
                <a:solidFill>
                  <a:srgbClr val="FF0000"/>
                </a:solidFill>
              </a:rPr>
              <a:t>projesi</a:t>
            </a:r>
            <a:endParaRPr lang="tr-TR" sz="2400" b="1" dirty="0">
              <a:solidFill>
                <a:srgbClr val="FF0000"/>
              </a:solidFill>
            </a:endParaRPr>
          </a:p>
          <a:p>
            <a:pPr marL="0" lvl="0" indent="0">
              <a:buNone/>
            </a:pPr>
            <a:endParaRPr lang="tr-TR" sz="2400" dirty="0"/>
          </a:p>
          <a:p>
            <a:pPr lvl="0"/>
            <a:r>
              <a:rPr lang="tr-TR" sz="2400" b="1" dirty="0"/>
              <a:t>Projenin amacı</a:t>
            </a:r>
            <a:endParaRPr lang="tr-TR" sz="2400" b="1" dirty="0"/>
          </a:p>
          <a:p>
            <a:pPr marL="0" indent="0">
              <a:buNone/>
            </a:pPr>
            <a:r>
              <a:rPr lang="en-US" sz="2400" dirty="0" err="1"/>
              <a:t>Temel</a:t>
            </a:r>
            <a:r>
              <a:rPr lang="en-US" sz="2400" dirty="0"/>
              <a:t> </a:t>
            </a:r>
            <a:r>
              <a:rPr lang="en-US" sz="2400" dirty="0" err="1"/>
              <a:t>amaç</a:t>
            </a:r>
            <a:r>
              <a:rPr lang="en-US" sz="2400" dirty="0"/>
              <a:t>, </a:t>
            </a:r>
            <a:r>
              <a:rPr lang="en-US" sz="2400" dirty="0" err="1"/>
              <a:t>gönüllü</a:t>
            </a:r>
            <a:r>
              <a:rPr lang="en-US" sz="2400" dirty="0"/>
              <a:t> STK </a:t>
            </a:r>
            <a:r>
              <a:rPr lang="en-US" sz="2400" dirty="0" err="1"/>
              <a:t>üyeleri</a:t>
            </a:r>
            <a:r>
              <a:rPr lang="en-US" sz="2400" dirty="0"/>
              <a:t> </a:t>
            </a:r>
            <a:r>
              <a:rPr lang="en-US" sz="2400" dirty="0" err="1"/>
              <a:t>ve</a:t>
            </a:r>
            <a:r>
              <a:rPr lang="en-US" sz="2400" dirty="0"/>
              <a:t> </a:t>
            </a:r>
            <a:r>
              <a:rPr lang="en-US" sz="2400" dirty="0" err="1"/>
              <a:t>üniversite</a:t>
            </a:r>
            <a:r>
              <a:rPr lang="en-US" sz="2400" dirty="0"/>
              <a:t> </a:t>
            </a:r>
            <a:r>
              <a:rPr lang="en-US" sz="2400" dirty="0" err="1"/>
              <a:t>öğrencileri</a:t>
            </a:r>
            <a:r>
              <a:rPr lang="tr-TR" sz="2400" dirty="0" err="1"/>
              <a:t>nin</a:t>
            </a:r>
            <a:r>
              <a:rPr lang="tr-TR" sz="2400" dirty="0"/>
              <a:t> birlikte yürütecekleri </a:t>
            </a:r>
            <a:r>
              <a:rPr lang="en-US" sz="2400" dirty="0"/>
              <a:t> </a:t>
            </a:r>
            <a:r>
              <a:rPr lang="en-US" sz="2400" dirty="0" err="1"/>
              <a:t>bir</a:t>
            </a:r>
            <a:r>
              <a:rPr lang="en-US" sz="2400" dirty="0"/>
              <a:t> </a:t>
            </a:r>
            <a:r>
              <a:rPr lang="en-US" sz="2400" b="1" dirty="0" err="1">
                <a:solidFill>
                  <a:srgbClr val="FF0000"/>
                </a:solidFill>
              </a:rPr>
              <a:t>veli</a:t>
            </a:r>
            <a:r>
              <a:rPr lang="en-US" sz="2400" b="1" dirty="0">
                <a:solidFill>
                  <a:srgbClr val="FF0000"/>
                </a:solidFill>
              </a:rPr>
              <a:t> </a:t>
            </a:r>
            <a:r>
              <a:rPr lang="en-US" sz="2400" b="1" dirty="0" err="1">
                <a:solidFill>
                  <a:srgbClr val="FF0000"/>
                </a:solidFill>
              </a:rPr>
              <a:t>güçlendirme</a:t>
            </a:r>
            <a:r>
              <a:rPr lang="en-US" sz="2400" b="1" dirty="0">
                <a:solidFill>
                  <a:srgbClr val="FF0000"/>
                </a:solidFill>
              </a:rPr>
              <a:t> </a:t>
            </a:r>
            <a:r>
              <a:rPr lang="en-US" sz="2400" b="1" dirty="0" err="1">
                <a:solidFill>
                  <a:srgbClr val="FF0000"/>
                </a:solidFill>
              </a:rPr>
              <a:t>ve</a:t>
            </a:r>
            <a:r>
              <a:rPr lang="en-US" sz="2400" b="1" dirty="0">
                <a:solidFill>
                  <a:srgbClr val="FF0000"/>
                </a:solidFill>
              </a:rPr>
              <a:t> </a:t>
            </a:r>
            <a:r>
              <a:rPr lang="en-US" sz="2400" b="1" dirty="0" err="1">
                <a:solidFill>
                  <a:srgbClr val="FF0000"/>
                </a:solidFill>
              </a:rPr>
              <a:t>öğrenci</a:t>
            </a:r>
            <a:r>
              <a:rPr lang="en-US" sz="2400" b="1" dirty="0">
                <a:solidFill>
                  <a:srgbClr val="FF0000"/>
                </a:solidFill>
              </a:rPr>
              <a:t> </a:t>
            </a:r>
            <a:r>
              <a:rPr lang="en-US" sz="2400" b="1" dirty="0" err="1">
                <a:solidFill>
                  <a:srgbClr val="FF0000"/>
                </a:solidFill>
              </a:rPr>
              <a:t>koçluğu</a:t>
            </a:r>
            <a:r>
              <a:rPr lang="en-US" sz="2400" b="1" dirty="0">
                <a:solidFill>
                  <a:srgbClr val="FF0000"/>
                </a:solidFill>
              </a:rPr>
              <a:t> </a:t>
            </a:r>
            <a:r>
              <a:rPr lang="en-US" sz="2400" b="1" dirty="0" err="1">
                <a:solidFill>
                  <a:srgbClr val="FF0000"/>
                </a:solidFill>
              </a:rPr>
              <a:t>programı</a:t>
            </a:r>
            <a:r>
              <a:rPr lang="en-US" sz="2400" dirty="0"/>
              <a:t> </a:t>
            </a:r>
            <a:r>
              <a:rPr lang="tr-TR" sz="2400" dirty="0"/>
              <a:t>ile ilköğretimin 7. ve 8. sınıflarında okuyan kız öğrencilerin akademik performansını ve </a:t>
            </a:r>
            <a:r>
              <a:rPr lang="en-US" sz="2400" dirty="0"/>
              <a:t> </a:t>
            </a:r>
            <a:r>
              <a:rPr lang="en-US" sz="2400" dirty="0" err="1"/>
              <a:t>ortaöğrenime</a:t>
            </a:r>
            <a:r>
              <a:rPr lang="en-US" sz="2400" dirty="0"/>
              <a:t> </a:t>
            </a:r>
            <a:r>
              <a:rPr lang="en-US" sz="2400" dirty="0" err="1"/>
              <a:t>devam</a:t>
            </a:r>
            <a:r>
              <a:rPr lang="en-US" sz="2400" dirty="0"/>
              <a:t> </a:t>
            </a:r>
            <a:r>
              <a:rPr lang="en-US" sz="2400" dirty="0" err="1"/>
              <a:t>etme</a:t>
            </a:r>
            <a:r>
              <a:rPr lang="en-US" sz="2400" dirty="0"/>
              <a:t> </a:t>
            </a:r>
            <a:r>
              <a:rPr lang="en-US" sz="2400" dirty="0" err="1"/>
              <a:t>niyetlerini</a:t>
            </a:r>
            <a:r>
              <a:rPr lang="en-US" sz="2400" dirty="0"/>
              <a:t> </a:t>
            </a:r>
            <a:r>
              <a:rPr lang="en-US" sz="2400" dirty="0" err="1"/>
              <a:t>güçlendirmek</a:t>
            </a:r>
            <a:r>
              <a:rPr lang="tr-TR" sz="2400" dirty="0"/>
              <a:t>, yüksek öğrenime karşı motivasyonlarını arttırmaktır.</a:t>
            </a:r>
            <a:r>
              <a:rPr lang="en-US" sz="2400" dirty="0"/>
              <a:t> </a:t>
            </a:r>
            <a:endParaRPr lang="tr-TR" sz="2400" dirty="0"/>
          </a:p>
          <a:p>
            <a:pPr marL="0" indent="0">
              <a:buNone/>
            </a:pPr>
            <a:r>
              <a:rPr lang="tr-TR" sz="2400" dirty="0"/>
              <a:t>Bu projeye katılan öğrencilerin ortaöğrenimi başarıyla tamamlayarak kendi sosyal çevrelerinde dezavantajlı ailelerin çocukları için olumlu rol modelleri olmaları ve </a:t>
            </a:r>
            <a:r>
              <a:rPr lang="tr-TR" sz="2400" dirty="0" err="1"/>
              <a:t>Zeytinköy’ün</a:t>
            </a:r>
            <a:r>
              <a:rPr lang="tr-TR" sz="2400" dirty="0"/>
              <a:t> okuyan başarılı kızları olmaları hedeflenmektedir. </a:t>
            </a:r>
            <a:endParaRPr lang="tr-TR" sz="2400" dirty="0"/>
          </a:p>
          <a:p>
            <a:pPr marL="0" lvl="0" indent="0">
              <a:buNone/>
            </a:pPr>
            <a:endParaRPr lang="tr-TR" b="1" dirty="0"/>
          </a:p>
          <a:p>
            <a:pPr marL="0" lvl="0" indent="0">
              <a:buNone/>
            </a:pPr>
            <a:endParaRPr lang="tr-TR" b="1"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PROJE ÖZETİ</a:t>
            </a:r>
            <a:endParaRPr lang="tr-TR" b="1" dirty="0"/>
          </a:p>
        </p:txBody>
      </p:sp>
      <p:sp>
        <p:nvSpPr>
          <p:cNvPr id="3" name="İçerik Yer Tutucusu 2"/>
          <p:cNvSpPr>
            <a:spLocks noGrp="1"/>
          </p:cNvSpPr>
          <p:nvPr>
            <p:ph idx="1"/>
          </p:nvPr>
        </p:nvSpPr>
        <p:spPr>
          <a:xfrm>
            <a:off x="2286000" y="1454727"/>
            <a:ext cx="9218612" cy="4793673"/>
          </a:xfrm>
        </p:spPr>
        <p:txBody>
          <a:bodyPr>
            <a:normAutofit fontScale="92500" lnSpcReduction="20000"/>
          </a:bodyPr>
          <a:lstStyle/>
          <a:p>
            <a:r>
              <a:rPr lang="tr-TR" sz="2400" dirty="0"/>
              <a:t>Bu projede Antalya’nın </a:t>
            </a:r>
            <a:r>
              <a:rPr lang="tr-TR" sz="2400" dirty="0" err="1"/>
              <a:t>Zeytinköy</a:t>
            </a:r>
            <a:r>
              <a:rPr lang="tr-TR" sz="2400" dirty="0"/>
              <a:t> Bölgesindeki mahallelerde ilköğretim okullarının 7. ve 8. sınıflarına devam eden </a:t>
            </a:r>
            <a:r>
              <a:rPr lang="tr-TR" sz="2400" b="1" dirty="0">
                <a:solidFill>
                  <a:srgbClr val="FF0000"/>
                </a:solidFill>
              </a:rPr>
              <a:t>20 kız öğrenci ve velileri için</a:t>
            </a:r>
            <a:r>
              <a:rPr lang="tr-TR" sz="2400" dirty="0"/>
              <a:t>, 10 gönüllü dernek üyesi ve 10 gönüllü üniversite öğrencisinin birlikte yürütecekleri bir </a:t>
            </a:r>
            <a:r>
              <a:rPr lang="tr-TR" sz="2400" b="1" dirty="0">
                <a:solidFill>
                  <a:srgbClr val="FF0000"/>
                </a:solidFill>
              </a:rPr>
              <a:t>veli güçlendirme ve öğrenci koçluğu programı</a:t>
            </a:r>
            <a:r>
              <a:rPr lang="tr-TR" sz="2400" dirty="0"/>
              <a:t> uygulanacaktır. </a:t>
            </a:r>
            <a:endParaRPr lang="tr-TR" sz="2400" dirty="0"/>
          </a:p>
          <a:p>
            <a:r>
              <a:rPr lang="fr-CH" sz="2400" dirty="0" err="1"/>
              <a:t>Proje</a:t>
            </a:r>
            <a:r>
              <a:rPr lang="fr-CH" sz="2400" dirty="0"/>
              <a:t> </a:t>
            </a:r>
            <a:r>
              <a:rPr lang="fr-CH" sz="2400" dirty="0" err="1"/>
              <a:t>boyunca</a:t>
            </a:r>
            <a:r>
              <a:rPr lang="fr-CH" sz="2400" dirty="0"/>
              <a:t> </a:t>
            </a:r>
            <a:r>
              <a:rPr lang="fr-CH" sz="2400" dirty="0" err="1"/>
              <a:t>hedef</a:t>
            </a:r>
            <a:r>
              <a:rPr lang="fr-CH" sz="2400" dirty="0"/>
              <a:t> </a:t>
            </a:r>
            <a:r>
              <a:rPr lang="fr-CH" sz="2400" dirty="0" err="1"/>
              <a:t>öğrenciler</a:t>
            </a:r>
            <a:r>
              <a:rPr lang="fr-CH" sz="2400" dirty="0"/>
              <a:t> </a:t>
            </a:r>
            <a:r>
              <a:rPr lang="fr-CH" sz="2400" dirty="0" err="1"/>
              <a:t>ve</a:t>
            </a:r>
            <a:r>
              <a:rPr lang="fr-CH" sz="2400" dirty="0"/>
              <a:t> </a:t>
            </a:r>
            <a:r>
              <a:rPr lang="fr-CH" sz="2400" dirty="0" err="1"/>
              <a:t>velileri</a:t>
            </a:r>
            <a:r>
              <a:rPr lang="fr-CH" sz="2400" dirty="0"/>
              <a:t> </a:t>
            </a:r>
            <a:r>
              <a:rPr lang="fr-CH" sz="2400" dirty="0" err="1"/>
              <a:t>için</a:t>
            </a:r>
            <a:r>
              <a:rPr lang="fr-CH" sz="2400" dirty="0"/>
              <a:t> </a:t>
            </a:r>
            <a:r>
              <a:rPr lang="fr-CH" sz="2400" dirty="0" err="1"/>
              <a:t>proje</a:t>
            </a:r>
            <a:r>
              <a:rPr lang="fr-CH" sz="2400" dirty="0"/>
              <a:t> </a:t>
            </a:r>
            <a:r>
              <a:rPr lang="fr-CH" sz="2400" dirty="0" err="1"/>
              <a:t>ekibi</a:t>
            </a:r>
            <a:r>
              <a:rPr lang="fr-CH" sz="2400" dirty="0"/>
              <a:t> </a:t>
            </a:r>
            <a:r>
              <a:rPr lang="fr-CH" sz="2400" dirty="0" err="1"/>
              <a:t>tarafından</a:t>
            </a:r>
            <a:r>
              <a:rPr lang="fr-CH" sz="2400" dirty="0"/>
              <a:t> </a:t>
            </a:r>
            <a:r>
              <a:rPr lang="fr-CH" sz="2400" dirty="0" err="1"/>
              <a:t>ev</a:t>
            </a:r>
            <a:r>
              <a:rPr lang="fr-CH" sz="2400" dirty="0"/>
              <a:t> </a:t>
            </a:r>
            <a:r>
              <a:rPr lang="fr-CH" sz="2400" dirty="0" err="1"/>
              <a:t>sahipliği</a:t>
            </a:r>
            <a:r>
              <a:rPr lang="fr-CH" sz="2400" dirty="0"/>
              <a:t> </a:t>
            </a:r>
            <a:r>
              <a:rPr lang="fr-CH" sz="2400" dirty="0" err="1"/>
              <a:t>yapılacak</a:t>
            </a:r>
            <a:r>
              <a:rPr lang="fr-CH" sz="2400" dirty="0"/>
              <a:t> </a:t>
            </a:r>
            <a:r>
              <a:rPr lang="fr-CH" sz="2400" b="1" dirty="0">
                <a:solidFill>
                  <a:srgbClr val="FF0000"/>
                </a:solidFill>
              </a:rPr>
              <a:t>6 </a:t>
            </a:r>
            <a:r>
              <a:rPr lang="fr-CH" sz="2400" b="1" dirty="0" err="1">
                <a:solidFill>
                  <a:srgbClr val="FF0000"/>
                </a:solidFill>
              </a:rPr>
              <a:t>hafta</a:t>
            </a:r>
            <a:r>
              <a:rPr lang="fr-CH" sz="2400" b="1" dirty="0">
                <a:solidFill>
                  <a:srgbClr val="FF0000"/>
                </a:solidFill>
              </a:rPr>
              <a:t> </a:t>
            </a:r>
            <a:r>
              <a:rPr lang="fr-CH" sz="2400" b="1" dirty="0" err="1">
                <a:solidFill>
                  <a:srgbClr val="FF0000"/>
                </a:solidFill>
              </a:rPr>
              <a:t>sonu</a:t>
            </a:r>
            <a:r>
              <a:rPr lang="fr-CH" sz="2400" b="1" dirty="0">
                <a:solidFill>
                  <a:srgbClr val="FF0000"/>
                </a:solidFill>
              </a:rPr>
              <a:t> </a:t>
            </a:r>
            <a:r>
              <a:rPr lang="fr-CH" sz="2400" b="1" dirty="0" err="1">
                <a:solidFill>
                  <a:srgbClr val="FF0000"/>
                </a:solidFill>
              </a:rPr>
              <a:t>etkinliği</a:t>
            </a:r>
            <a:r>
              <a:rPr lang="fr-CH" sz="2400" b="1" dirty="0">
                <a:solidFill>
                  <a:srgbClr val="FF0000"/>
                </a:solidFill>
              </a:rPr>
              <a:t> </a:t>
            </a:r>
            <a:r>
              <a:rPr lang="fr-CH" sz="2400" dirty="0" err="1"/>
              <a:t>düzenlenecektir</a:t>
            </a:r>
            <a:r>
              <a:rPr lang="fr-CH" sz="2400" dirty="0"/>
              <a:t>. </a:t>
            </a:r>
            <a:endParaRPr lang="tr-TR" sz="2400" dirty="0"/>
          </a:p>
          <a:p>
            <a:r>
              <a:rPr lang="fr-CH" sz="2400" b="1" dirty="0">
                <a:solidFill>
                  <a:srgbClr val="FF0000"/>
                </a:solidFill>
              </a:rPr>
              <a:t>2017-2018’in </a:t>
            </a:r>
            <a:r>
              <a:rPr lang="fr-CH" sz="2400" b="1" dirty="0" err="1">
                <a:solidFill>
                  <a:srgbClr val="FF0000"/>
                </a:solidFill>
              </a:rPr>
              <a:t>sonbahar</a:t>
            </a:r>
            <a:r>
              <a:rPr lang="fr-CH" sz="2400" b="1" dirty="0">
                <a:solidFill>
                  <a:srgbClr val="FF0000"/>
                </a:solidFill>
              </a:rPr>
              <a:t> </a:t>
            </a:r>
            <a:r>
              <a:rPr lang="fr-CH" sz="2400" b="1" dirty="0" err="1">
                <a:solidFill>
                  <a:srgbClr val="FF0000"/>
                </a:solidFill>
              </a:rPr>
              <a:t>döneminde</a:t>
            </a:r>
            <a:r>
              <a:rPr lang="fr-CH" sz="2400" b="1" dirty="0">
                <a:solidFill>
                  <a:srgbClr val="FF0000"/>
                </a:solidFill>
              </a:rPr>
              <a:t> </a:t>
            </a:r>
            <a:r>
              <a:rPr lang="fr-CH" sz="2400" dirty="0" err="1"/>
              <a:t>üç</a:t>
            </a:r>
            <a:r>
              <a:rPr lang="fr-CH" sz="2400" dirty="0"/>
              <a:t> </a:t>
            </a:r>
            <a:r>
              <a:rPr lang="fr-CH" sz="2400" dirty="0" err="1"/>
              <a:t>adet</a:t>
            </a:r>
            <a:r>
              <a:rPr lang="fr-CH" sz="2400" dirty="0"/>
              <a:t> </a:t>
            </a:r>
            <a:r>
              <a:rPr lang="fr-CH" sz="2400" dirty="0" err="1"/>
              <a:t>hafta</a:t>
            </a:r>
            <a:r>
              <a:rPr lang="fr-CH" sz="2400" dirty="0"/>
              <a:t> </a:t>
            </a:r>
            <a:r>
              <a:rPr lang="fr-CH" sz="2400" dirty="0" err="1"/>
              <a:t>sonu</a:t>
            </a:r>
            <a:r>
              <a:rPr lang="fr-CH" sz="2400" dirty="0"/>
              <a:t> </a:t>
            </a:r>
            <a:r>
              <a:rPr lang="fr-CH" sz="2400" dirty="0" err="1"/>
              <a:t>etkinliği</a:t>
            </a:r>
            <a:r>
              <a:rPr lang="fr-CH" sz="2400" dirty="0"/>
              <a:t> </a:t>
            </a:r>
            <a:r>
              <a:rPr lang="fr-CH" sz="2400" dirty="0" err="1"/>
              <a:t>ve</a:t>
            </a:r>
            <a:r>
              <a:rPr lang="fr-CH" sz="2400" dirty="0"/>
              <a:t> </a:t>
            </a:r>
            <a:r>
              <a:rPr lang="fr-CH" sz="2400" dirty="0" err="1"/>
              <a:t>ihtiyaç</a:t>
            </a:r>
            <a:r>
              <a:rPr lang="fr-CH" sz="2400" dirty="0"/>
              <a:t> </a:t>
            </a:r>
            <a:r>
              <a:rPr lang="fr-CH" sz="2400" dirty="0" err="1"/>
              <a:t>duyan</a:t>
            </a:r>
            <a:r>
              <a:rPr lang="fr-CH" sz="2400" dirty="0"/>
              <a:t> </a:t>
            </a:r>
            <a:r>
              <a:rPr lang="fr-CH" sz="2400" dirty="0" err="1"/>
              <a:t>öğrenci</a:t>
            </a:r>
            <a:r>
              <a:rPr lang="fr-CH" sz="2400" dirty="0"/>
              <a:t> </a:t>
            </a:r>
            <a:r>
              <a:rPr lang="fr-CH" sz="2400" dirty="0" err="1"/>
              <a:t>ve</a:t>
            </a:r>
            <a:r>
              <a:rPr lang="fr-CH" sz="2400" dirty="0"/>
              <a:t> </a:t>
            </a:r>
            <a:r>
              <a:rPr lang="fr-CH" sz="2400" dirty="0" err="1"/>
              <a:t>aileler</a:t>
            </a:r>
            <a:r>
              <a:rPr lang="tr-TR" sz="2400" dirty="0"/>
              <a:t> için</a:t>
            </a:r>
            <a:r>
              <a:rPr lang="fr-CH" sz="2400" dirty="0"/>
              <a:t> </a:t>
            </a:r>
            <a:r>
              <a:rPr lang="fr-CH" sz="2400" dirty="0" err="1"/>
              <a:t>psikolojik</a:t>
            </a:r>
            <a:r>
              <a:rPr lang="fr-CH" sz="2400" dirty="0"/>
              <a:t> </a:t>
            </a:r>
            <a:r>
              <a:rPr lang="fr-CH" sz="2400" dirty="0" err="1"/>
              <a:t>danışmanlık</a:t>
            </a:r>
            <a:r>
              <a:rPr lang="fr-CH" sz="2400" dirty="0"/>
              <a:t>- </a:t>
            </a:r>
            <a:r>
              <a:rPr lang="fr-CH" sz="2400" dirty="0" err="1"/>
              <a:t>gerçekleşecektir</a:t>
            </a:r>
            <a:r>
              <a:rPr lang="fr-CH" sz="2400" dirty="0"/>
              <a:t>. </a:t>
            </a:r>
            <a:endParaRPr lang="tr-TR" sz="2400" dirty="0"/>
          </a:p>
          <a:p>
            <a:r>
              <a:rPr lang="fr-CH" sz="2400" b="1" dirty="0">
                <a:solidFill>
                  <a:srgbClr val="FF0000"/>
                </a:solidFill>
              </a:rPr>
              <a:t>2017-2018’in  </a:t>
            </a:r>
            <a:r>
              <a:rPr lang="fr-CH" sz="2400" b="1" dirty="0" err="1">
                <a:solidFill>
                  <a:srgbClr val="FF0000"/>
                </a:solidFill>
              </a:rPr>
              <a:t>bahar</a:t>
            </a:r>
            <a:r>
              <a:rPr lang="fr-CH" sz="2400" b="1" dirty="0">
                <a:solidFill>
                  <a:srgbClr val="FF0000"/>
                </a:solidFill>
              </a:rPr>
              <a:t> </a:t>
            </a:r>
            <a:r>
              <a:rPr lang="fr-CH" sz="2400" b="1" dirty="0" err="1">
                <a:solidFill>
                  <a:srgbClr val="FF0000"/>
                </a:solidFill>
              </a:rPr>
              <a:t>döneminde</a:t>
            </a:r>
            <a:r>
              <a:rPr lang="fr-CH" sz="2400" b="1" dirty="0">
                <a:solidFill>
                  <a:srgbClr val="FF0000"/>
                </a:solidFill>
              </a:rPr>
              <a:t> </a:t>
            </a:r>
            <a:r>
              <a:rPr lang="fr-CH" sz="2400" dirty="0" err="1"/>
              <a:t>gerçekleşecek</a:t>
            </a:r>
            <a:r>
              <a:rPr lang="fr-CH" sz="2400" dirty="0"/>
              <a:t> </a:t>
            </a:r>
            <a:r>
              <a:rPr lang="fr-CH" sz="2400" dirty="0" err="1"/>
              <a:t>etkinlikler</a:t>
            </a:r>
            <a:r>
              <a:rPr lang="fr-CH" sz="2400" dirty="0"/>
              <a:t> </a:t>
            </a:r>
            <a:r>
              <a:rPr lang="fr-CH" sz="2400" dirty="0" err="1"/>
              <a:t>niteliği</a:t>
            </a:r>
            <a:r>
              <a:rPr lang="fr-CH" sz="2400" dirty="0"/>
              <a:t> </a:t>
            </a:r>
            <a:r>
              <a:rPr lang="fr-CH" sz="2400" dirty="0" err="1"/>
              <a:t>itibariyle</a:t>
            </a:r>
            <a:r>
              <a:rPr lang="fr-CH" sz="2400" dirty="0"/>
              <a:t> </a:t>
            </a:r>
            <a:r>
              <a:rPr lang="fr-CH" sz="2400" dirty="0" err="1"/>
              <a:t>daha</a:t>
            </a:r>
            <a:r>
              <a:rPr lang="fr-CH" sz="2400" dirty="0"/>
              <a:t> </a:t>
            </a:r>
            <a:r>
              <a:rPr lang="fr-CH" sz="2400" dirty="0" err="1"/>
              <a:t>çok</a:t>
            </a:r>
            <a:r>
              <a:rPr lang="fr-CH" sz="2400" dirty="0"/>
              <a:t> </a:t>
            </a:r>
            <a:r>
              <a:rPr lang="fr-CH" sz="2400" dirty="0" err="1"/>
              <a:t>izleme</a:t>
            </a:r>
            <a:r>
              <a:rPr lang="fr-CH" sz="2400" dirty="0"/>
              <a:t> </a:t>
            </a:r>
            <a:r>
              <a:rPr lang="fr-CH" sz="2400" dirty="0" err="1"/>
              <a:t>niteliğinde</a:t>
            </a:r>
            <a:r>
              <a:rPr lang="fr-CH" sz="2400" dirty="0"/>
              <a:t> </a:t>
            </a:r>
            <a:r>
              <a:rPr lang="fr-CH" sz="2400" dirty="0" err="1"/>
              <a:t>olacaktır</a:t>
            </a:r>
            <a:r>
              <a:rPr lang="fr-CH" sz="2400" dirty="0"/>
              <a:t>. Bu </a:t>
            </a:r>
            <a:r>
              <a:rPr lang="fr-CH" sz="2400" dirty="0" err="1"/>
              <a:t>dönemde</a:t>
            </a:r>
            <a:r>
              <a:rPr lang="fr-CH" sz="2400" dirty="0"/>
              <a:t> </a:t>
            </a:r>
            <a:r>
              <a:rPr lang="fr-CH" sz="2400" dirty="0" err="1"/>
              <a:t>gerçekleştiril</a:t>
            </a:r>
            <a:r>
              <a:rPr lang="tr-TR" sz="2400" dirty="0" err="1"/>
              <a:t>ecek</a:t>
            </a:r>
            <a:r>
              <a:rPr lang="tr-TR" sz="2400" dirty="0"/>
              <a:t> üç</a:t>
            </a:r>
            <a:r>
              <a:rPr lang="fr-CH" sz="2400" dirty="0"/>
              <a:t> </a:t>
            </a:r>
            <a:r>
              <a:rPr lang="fr-CH" sz="2400" dirty="0" err="1"/>
              <a:t>etkinlik</a:t>
            </a:r>
            <a:r>
              <a:rPr lang="fr-CH" sz="2400" dirty="0"/>
              <a:t> </a:t>
            </a:r>
            <a:r>
              <a:rPr lang="fr-CH" sz="2400" dirty="0" err="1"/>
              <a:t>daha</a:t>
            </a:r>
            <a:r>
              <a:rPr lang="fr-CH" sz="2400" dirty="0"/>
              <a:t> </a:t>
            </a:r>
            <a:r>
              <a:rPr lang="fr-CH" sz="2400" dirty="0" err="1"/>
              <a:t>çok</a:t>
            </a:r>
            <a:r>
              <a:rPr lang="fr-CH" sz="2400" dirty="0"/>
              <a:t> </a:t>
            </a:r>
            <a:r>
              <a:rPr lang="fr-CH" sz="2400" dirty="0" err="1"/>
              <a:t>kurulmuş</a:t>
            </a:r>
            <a:r>
              <a:rPr lang="fr-CH" sz="2400" dirty="0"/>
              <a:t> </a:t>
            </a:r>
            <a:r>
              <a:rPr lang="fr-CH" sz="2400" dirty="0" err="1"/>
              <a:t>ilişkilerin</a:t>
            </a:r>
            <a:r>
              <a:rPr lang="fr-CH" sz="2400" dirty="0"/>
              <a:t> </a:t>
            </a:r>
            <a:r>
              <a:rPr lang="fr-CH" sz="2400" dirty="0" err="1"/>
              <a:t>güçlendirilmesi</a:t>
            </a:r>
            <a:r>
              <a:rPr lang="tr-TR" sz="2400" dirty="0" err="1"/>
              <a:t>ni</a:t>
            </a:r>
            <a:r>
              <a:rPr lang="tr-TR" sz="2400" dirty="0"/>
              <a:t> hedefleyecektir.</a:t>
            </a:r>
            <a:endParaRPr lang="tr-TR" sz="2400" dirty="0"/>
          </a:p>
          <a:p>
            <a:endParaRPr lang="tr-TR" sz="2400"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1"/>
            <a:ext cx="8911687" cy="899890"/>
          </a:xfrm>
        </p:spPr>
        <p:txBody>
          <a:bodyPr/>
          <a:lstStyle/>
          <a:p>
            <a:r>
              <a:rPr lang="tr-TR" b="1" dirty="0"/>
              <a:t>PROJE ORTAKLARI</a:t>
            </a:r>
            <a:endParaRPr lang="tr-TR" b="1" dirty="0"/>
          </a:p>
        </p:txBody>
      </p:sp>
      <p:sp>
        <p:nvSpPr>
          <p:cNvPr id="3" name="İçerik Yer Tutucusu 2"/>
          <p:cNvSpPr>
            <a:spLocks noGrp="1"/>
          </p:cNvSpPr>
          <p:nvPr>
            <p:ph idx="1"/>
          </p:nvPr>
        </p:nvSpPr>
        <p:spPr>
          <a:xfrm>
            <a:off x="1981200" y="1524001"/>
            <a:ext cx="9523412" cy="4599707"/>
          </a:xfrm>
        </p:spPr>
        <p:txBody>
          <a:bodyPr>
            <a:normAutofit lnSpcReduction="10000"/>
          </a:bodyPr>
          <a:lstStyle/>
          <a:p>
            <a:r>
              <a:rPr lang="en-GB" sz="2400" b="1" dirty="0" err="1">
                <a:solidFill>
                  <a:srgbClr val="FF0000"/>
                </a:solidFill>
              </a:rPr>
              <a:t>Muratpaşa</a:t>
            </a:r>
            <a:r>
              <a:rPr lang="en-GB" sz="2400" b="1" dirty="0">
                <a:solidFill>
                  <a:srgbClr val="FF0000"/>
                </a:solidFill>
              </a:rPr>
              <a:t> </a:t>
            </a:r>
            <a:r>
              <a:rPr lang="en-GB" sz="2400" b="1" dirty="0" err="1">
                <a:solidFill>
                  <a:srgbClr val="FF0000"/>
                </a:solidFill>
              </a:rPr>
              <a:t>Belediyesi</a:t>
            </a:r>
            <a:r>
              <a:rPr lang="tr-TR" sz="2400" b="1" dirty="0">
                <a:solidFill>
                  <a:srgbClr val="FF0000"/>
                </a:solidFill>
              </a:rPr>
              <a:t>: </a:t>
            </a:r>
            <a:r>
              <a:rPr lang="tr-TR" sz="2400" dirty="0"/>
              <a:t>Proje etkinliklerine</a:t>
            </a:r>
            <a:r>
              <a:rPr lang="en-GB" sz="2400" dirty="0"/>
              <a:t> </a:t>
            </a:r>
            <a:r>
              <a:rPr lang="en-GB" sz="2400" dirty="0" err="1"/>
              <a:t>lojistik</a:t>
            </a:r>
            <a:r>
              <a:rPr lang="tr-TR" sz="2400" dirty="0"/>
              <a:t> destek</a:t>
            </a:r>
            <a:r>
              <a:rPr lang="en-GB" sz="2400" dirty="0"/>
              <a:t> </a:t>
            </a:r>
            <a:r>
              <a:rPr lang="en-GB" sz="2400" dirty="0" err="1"/>
              <a:t>ve</a:t>
            </a:r>
            <a:r>
              <a:rPr lang="en-GB" sz="2400" dirty="0"/>
              <a:t> </a:t>
            </a:r>
            <a:r>
              <a:rPr lang="en-GB" sz="2400" dirty="0" err="1"/>
              <a:t>psikolojik</a:t>
            </a:r>
            <a:r>
              <a:rPr lang="en-GB" sz="2400" dirty="0"/>
              <a:t> </a:t>
            </a:r>
            <a:r>
              <a:rPr lang="en-GB" sz="2400" dirty="0" err="1"/>
              <a:t>danışmanlık</a:t>
            </a:r>
            <a:r>
              <a:rPr lang="en-GB" sz="2400" dirty="0"/>
              <a:t> </a:t>
            </a:r>
            <a:r>
              <a:rPr lang="tr-TR" sz="2400" dirty="0"/>
              <a:t>hizmeti sağlayacaktır. Gönüllülere ve velilere oryantasyon eğitimi, ihtiyaç duyan öğrenci ve velilere psikolojik danışmanlık, toplu etkinliklere ulaşım hizmeti ve </a:t>
            </a:r>
            <a:r>
              <a:rPr lang="tr-TR" sz="2400" dirty="0" err="1"/>
              <a:t>Zeytinköy</a:t>
            </a:r>
            <a:r>
              <a:rPr lang="tr-TR" sz="2400" dirty="0"/>
              <a:t> Kadın Danışma Merkezi’nin proje ekibi ile velilerin toplanma mekanı hizmeti vermesi </a:t>
            </a:r>
            <a:r>
              <a:rPr lang="tr-TR" sz="2400" dirty="0" err="1"/>
              <a:t>bellibaşlı</a:t>
            </a:r>
            <a:r>
              <a:rPr lang="tr-TR" sz="2400" dirty="0"/>
              <a:t> katkıları olacaktır.</a:t>
            </a:r>
            <a:endParaRPr lang="tr-TR" sz="2400" dirty="0"/>
          </a:p>
          <a:p>
            <a:r>
              <a:rPr lang="tr-TR" sz="2400" b="1" dirty="0">
                <a:solidFill>
                  <a:srgbClr val="FF0000"/>
                </a:solidFill>
              </a:rPr>
              <a:t>KATÇAM: </a:t>
            </a:r>
            <a:r>
              <a:rPr lang="tr-TR" sz="2400" dirty="0"/>
              <a:t>Akdeniz Üniversitesi Kadın Sorunları ve Toplumsal Cinsiyet Araştırma ve Uygulama Merkezi Akdeniz Üniversitesi’nde yapılacak etkinlikler için izin ve rezervasyonların alınması, üniversite birimlerinden öğrencilerin toplu etkinliklere katkı vermelerinin sağlanması gibi katkılar verecektir. </a:t>
            </a:r>
            <a:endParaRPr lang="tr-T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969163"/>
          </a:xfrm>
        </p:spPr>
        <p:txBody>
          <a:bodyPr/>
          <a:lstStyle/>
          <a:p>
            <a:r>
              <a:rPr lang="tr-TR" b="1" dirty="0"/>
              <a:t>ÖĞRENCİ SEÇİM SÜRECİ</a:t>
            </a:r>
            <a:endParaRPr lang="tr-TR" b="1" dirty="0"/>
          </a:p>
        </p:txBody>
      </p:sp>
      <p:sp>
        <p:nvSpPr>
          <p:cNvPr id="3" name="İçerik Yer Tutucusu 2"/>
          <p:cNvSpPr>
            <a:spLocks noGrp="1"/>
          </p:cNvSpPr>
          <p:nvPr>
            <p:ph idx="1"/>
          </p:nvPr>
        </p:nvSpPr>
        <p:spPr>
          <a:xfrm>
            <a:off x="1385455" y="1440873"/>
            <a:ext cx="10119157" cy="4470349"/>
          </a:xfrm>
        </p:spPr>
        <p:txBody>
          <a:bodyPr>
            <a:noAutofit/>
          </a:bodyPr>
          <a:lstStyle/>
          <a:p>
            <a:r>
              <a:rPr lang="tr-TR" sz="2400" b="1" dirty="0">
                <a:solidFill>
                  <a:srgbClr val="FF0000"/>
                </a:solidFill>
              </a:rPr>
              <a:t>18-29 Eylül arasında </a:t>
            </a:r>
            <a:r>
              <a:rPr lang="tr-TR" sz="2400" dirty="0"/>
              <a:t>yürütülmüştür.</a:t>
            </a:r>
            <a:endParaRPr lang="tr-TR" sz="2400" dirty="0"/>
          </a:p>
          <a:p>
            <a:r>
              <a:rPr lang="tr-TR" sz="2400" b="1" dirty="0" err="1">
                <a:solidFill>
                  <a:srgbClr val="FF0000"/>
                </a:solidFill>
              </a:rPr>
              <a:t>Muratpaşa</a:t>
            </a:r>
            <a:r>
              <a:rPr lang="tr-TR" sz="2400" b="1" dirty="0">
                <a:solidFill>
                  <a:srgbClr val="FF0000"/>
                </a:solidFill>
              </a:rPr>
              <a:t> Belediyesi Bilgi ve Eğitim Merkezi </a:t>
            </a:r>
            <a:r>
              <a:rPr lang="tr-TR" sz="2400" dirty="0"/>
              <a:t>TEOG kurslarına kayıtlı 7. ve 8. sınıf kız öğrencilerin velileri aranarak görüşmeye davet edilmişler ve kabul eden veli ve çocuklarıyla </a:t>
            </a:r>
            <a:r>
              <a:rPr lang="tr-TR" sz="2400" dirty="0" err="1"/>
              <a:t>yüzyüze</a:t>
            </a:r>
            <a:r>
              <a:rPr lang="tr-TR" sz="2400" dirty="0"/>
              <a:t> görüşme yoluyla adaylık anketi doldurulmuştur.</a:t>
            </a:r>
            <a:endParaRPr lang="tr-TR" sz="2400" dirty="0"/>
          </a:p>
          <a:p>
            <a:r>
              <a:rPr lang="tr-TR" sz="2400" dirty="0"/>
              <a:t>Antalya İl Milli Eğitim Müdürlüğü’nden izin alınarak </a:t>
            </a:r>
            <a:r>
              <a:rPr lang="tr-TR" sz="2400" b="1" dirty="0">
                <a:solidFill>
                  <a:srgbClr val="FF0000"/>
                </a:solidFill>
              </a:rPr>
              <a:t>İnönü Ortaokulu’ndan </a:t>
            </a:r>
            <a:r>
              <a:rPr lang="tr-TR" sz="2400" dirty="0"/>
              <a:t>aday gösterilen öğrencilerle </a:t>
            </a:r>
            <a:r>
              <a:rPr lang="tr-TR" sz="2400" dirty="0" err="1"/>
              <a:t>yüzyüze</a:t>
            </a:r>
            <a:r>
              <a:rPr lang="tr-TR" sz="2400" dirty="0"/>
              <a:t> ve velileriyle telefon üzerinden adaylık görüşmesi yapılmıştır. </a:t>
            </a:r>
            <a:endParaRPr lang="tr-TR" sz="2400" dirty="0"/>
          </a:p>
          <a:p>
            <a:r>
              <a:rPr lang="tr-TR" sz="2400" dirty="0"/>
              <a:t>Bu sürecin sonunda </a:t>
            </a:r>
            <a:r>
              <a:rPr lang="tr-TR" sz="2400" b="1" dirty="0">
                <a:solidFill>
                  <a:srgbClr val="FF0000"/>
                </a:solidFill>
              </a:rPr>
              <a:t>20 öğrenci ve velisi </a:t>
            </a:r>
            <a:r>
              <a:rPr lang="tr-TR" sz="2400" dirty="0"/>
              <a:t>projeye katılmayı kabul etmişlerdir.  </a:t>
            </a:r>
            <a:endParaRPr lang="tr-T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1079999"/>
          </a:xfrm>
        </p:spPr>
        <p:txBody>
          <a:bodyPr/>
          <a:lstStyle/>
          <a:p>
            <a:r>
              <a:rPr lang="tr-TR" b="1" dirty="0"/>
              <a:t>ÖĞRENCİ KOMPOZİSYONU</a:t>
            </a:r>
            <a:endParaRPr lang="tr-TR" b="1" dirty="0"/>
          </a:p>
        </p:txBody>
      </p:sp>
      <p:sp>
        <p:nvSpPr>
          <p:cNvPr id="3" name="İçerik Yer Tutucusu 2"/>
          <p:cNvSpPr>
            <a:spLocks noGrp="1"/>
          </p:cNvSpPr>
          <p:nvPr>
            <p:ph idx="1"/>
          </p:nvPr>
        </p:nvSpPr>
        <p:spPr>
          <a:xfrm>
            <a:off x="1925782" y="1177635"/>
            <a:ext cx="8969230" cy="5043055"/>
          </a:xfrm>
        </p:spPr>
        <p:txBody>
          <a:bodyPr>
            <a:normAutofit/>
          </a:bodyPr>
          <a:lstStyle/>
          <a:p>
            <a:pPr marL="0" indent="0">
              <a:buNone/>
            </a:pPr>
            <a:r>
              <a:rPr lang="tr-TR" sz="2400" b="1" dirty="0">
                <a:solidFill>
                  <a:srgbClr val="FF0000"/>
                </a:solidFill>
              </a:rPr>
              <a:t>7 farklı okuldan 9’u 8. sınıf 11’i 7. sınıf 20 öğrencinin dağılımı:</a:t>
            </a:r>
            <a:endParaRPr lang="tr-TR" sz="2400" b="1" dirty="0">
              <a:solidFill>
                <a:srgbClr val="FF0000"/>
              </a:solidFill>
            </a:endParaRPr>
          </a:p>
          <a:p>
            <a:r>
              <a:rPr lang="tr-TR" sz="2400" dirty="0"/>
              <a:t>İnönü Ortaokulu:  </a:t>
            </a:r>
            <a:r>
              <a:rPr lang="tr-TR" sz="2400" b="1" dirty="0">
                <a:solidFill>
                  <a:srgbClr val="FF0000"/>
                </a:solidFill>
              </a:rPr>
              <a:t>9 öğrenci </a:t>
            </a:r>
            <a:r>
              <a:rPr lang="tr-TR" sz="2400" dirty="0"/>
              <a:t>( 4’ü 8. sınıf- 5’i 7. sınıf)</a:t>
            </a:r>
            <a:endParaRPr lang="tr-TR" sz="2400" dirty="0"/>
          </a:p>
          <a:p>
            <a:r>
              <a:rPr lang="tr-TR" sz="2400" dirty="0"/>
              <a:t>Vali Saim </a:t>
            </a:r>
            <a:r>
              <a:rPr lang="tr-TR" sz="2400" dirty="0" err="1"/>
              <a:t>Çotur</a:t>
            </a:r>
            <a:r>
              <a:rPr lang="tr-TR" sz="2400" dirty="0"/>
              <a:t> Ortaokulu: </a:t>
            </a:r>
            <a:r>
              <a:rPr lang="tr-TR" sz="2400" b="1" dirty="0">
                <a:solidFill>
                  <a:srgbClr val="FF0000"/>
                </a:solidFill>
              </a:rPr>
              <a:t>2 öğrenci </a:t>
            </a:r>
            <a:r>
              <a:rPr lang="tr-TR" sz="2400" dirty="0"/>
              <a:t>( 1’i 8. sınıf- 1’i 7. sınıf) </a:t>
            </a:r>
            <a:endParaRPr lang="tr-TR" sz="2400" dirty="0"/>
          </a:p>
          <a:p>
            <a:r>
              <a:rPr lang="tr-TR" sz="2400" dirty="0"/>
              <a:t>Kazım </a:t>
            </a:r>
            <a:r>
              <a:rPr lang="tr-TR" sz="2400" dirty="0" err="1"/>
              <a:t>Şanöz</a:t>
            </a:r>
            <a:r>
              <a:rPr lang="tr-TR" sz="2400" dirty="0"/>
              <a:t> İlköğretim Okulu: </a:t>
            </a:r>
            <a:r>
              <a:rPr lang="tr-TR" sz="2400" b="1" dirty="0">
                <a:solidFill>
                  <a:srgbClr val="FF0000"/>
                </a:solidFill>
              </a:rPr>
              <a:t>4 Öğrenci </a:t>
            </a:r>
            <a:r>
              <a:rPr lang="tr-TR" sz="2400" dirty="0"/>
              <a:t>( 1’i 8. sınıf- 3’ü 7. sınıf)</a:t>
            </a:r>
            <a:endParaRPr lang="tr-TR" sz="2400" dirty="0"/>
          </a:p>
          <a:p>
            <a:r>
              <a:rPr lang="tr-TR" sz="2400" dirty="0"/>
              <a:t>Kamile Çömlekçi Ortaokulu: </a:t>
            </a:r>
            <a:r>
              <a:rPr lang="tr-TR" sz="2400" b="1" dirty="0">
                <a:solidFill>
                  <a:srgbClr val="FF0000"/>
                </a:solidFill>
              </a:rPr>
              <a:t>2 öğrenci </a:t>
            </a:r>
            <a:r>
              <a:rPr lang="tr-TR" sz="2400" dirty="0"/>
              <a:t>( 1’i 8. sınıf- 1’i 7. sınıf) </a:t>
            </a:r>
            <a:endParaRPr lang="tr-TR" sz="2400" dirty="0"/>
          </a:p>
          <a:p>
            <a:r>
              <a:rPr lang="tr-TR" sz="2400" dirty="0"/>
              <a:t>Başöğretmen Atatürk Ortaokulu: </a:t>
            </a:r>
            <a:r>
              <a:rPr lang="tr-TR" sz="2400" b="1" dirty="0">
                <a:solidFill>
                  <a:srgbClr val="FF0000"/>
                </a:solidFill>
              </a:rPr>
              <a:t>1 öğrenci </a:t>
            </a:r>
            <a:r>
              <a:rPr lang="tr-TR" sz="2400" dirty="0"/>
              <a:t>(8. sınıf)</a:t>
            </a:r>
            <a:endParaRPr lang="tr-TR" sz="2400" dirty="0"/>
          </a:p>
          <a:p>
            <a:r>
              <a:rPr lang="tr-TR" sz="2400" dirty="0"/>
              <a:t>Mevlana İmam Hatip Ortaokulu: </a:t>
            </a:r>
            <a:r>
              <a:rPr lang="tr-TR" sz="2400" b="1" dirty="0">
                <a:solidFill>
                  <a:srgbClr val="FF0000"/>
                </a:solidFill>
              </a:rPr>
              <a:t>1 öğrenci </a:t>
            </a:r>
            <a:r>
              <a:rPr lang="tr-TR" sz="2400" dirty="0"/>
              <a:t>(8. sınıf)</a:t>
            </a:r>
            <a:endParaRPr lang="tr-TR" sz="2400" dirty="0"/>
          </a:p>
          <a:p>
            <a:r>
              <a:rPr lang="tr-TR" sz="2400" dirty="0"/>
              <a:t>Nebi Güney İmam Hatip Okulu: </a:t>
            </a:r>
            <a:r>
              <a:rPr lang="tr-TR" sz="2400" b="1" dirty="0">
                <a:solidFill>
                  <a:srgbClr val="FF0000"/>
                </a:solidFill>
              </a:rPr>
              <a:t>1 öğrenci </a:t>
            </a:r>
            <a:r>
              <a:rPr lang="tr-TR" sz="2400" dirty="0"/>
              <a:t>(7. sınıf)</a:t>
            </a:r>
            <a:endParaRPr lang="tr-TR" sz="2400" dirty="0"/>
          </a:p>
          <a:p>
            <a:endParaRPr lang="tr-TR" sz="2400" dirty="0"/>
          </a:p>
          <a:p>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16763"/>
          </a:xfrm>
        </p:spPr>
        <p:txBody>
          <a:bodyPr/>
          <a:lstStyle/>
          <a:p>
            <a:r>
              <a:rPr lang="tr-TR" b="1" dirty="0"/>
              <a:t>VELİ KOMPOZİSYONU</a:t>
            </a:r>
            <a:endParaRPr lang="tr-TR" b="1" dirty="0"/>
          </a:p>
        </p:txBody>
      </p:sp>
      <p:sp>
        <p:nvSpPr>
          <p:cNvPr id="3" name="İçerik Yer Tutucusu 2"/>
          <p:cNvSpPr>
            <a:spLocks noGrp="1"/>
          </p:cNvSpPr>
          <p:nvPr>
            <p:ph idx="1"/>
          </p:nvPr>
        </p:nvSpPr>
        <p:spPr>
          <a:xfrm>
            <a:off x="1510145" y="1440873"/>
            <a:ext cx="9994467" cy="4627418"/>
          </a:xfrm>
        </p:spPr>
        <p:txBody>
          <a:bodyPr>
            <a:normAutofit/>
          </a:bodyPr>
          <a:lstStyle/>
          <a:p>
            <a:r>
              <a:rPr lang="tr-TR" sz="2400" b="1" dirty="0">
                <a:solidFill>
                  <a:srgbClr val="FF0000"/>
                </a:solidFill>
              </a:rPr>
              <a:t>Veli:</a:t>
            </a:r>
            <a:r>
              <a:rPr lang="tr-TR" sz="2400" dirty="0"/>
              <a:t> Proje boyunca öğrenciden sorumlu olacak bir kadın aile büyüğü veya yakını olarak kabul edilmiştir. </a:t>
            </a:r>
            <a:endParaRPr lang="tr-TR" sz="2400" dirty="0"/>
          </a:p>
          <a:p>
            <a:r>
              <a:rPr lang="tr-TR" sz="2400" dirty="0"/>
              <a:t>Projeye katılacak velilerin yakınlık derecesi: </a:t>
            </a:r>
            <a:endParaRPr lang="tr-TR" sz="2400" dirty="0"/>
          </a:p>
          <a:p>
            <a:pPr lvl="1"/>
            <a:r>
              <a:rPr lang="tr-TR" sz="2400" dirty="0"/>
              <a:t>15’i anne</a:t>
            </a:r>
            <a:endParaRPr lang="tr-TR" sz="2400" dirty="0"/>
          </a:p>
          <a:p>
            <a:pPr lvl="1"/>
            <a:r>
              <a:rPr lang="tr-TR" sz="2400" dirty="0"/>
              <a:t>1’i hala (iki kardeş için)</a:t>
            </a:r>
            <a:endParaRPr lang="tr-TR" sz="2400" dirty="0"/>
          </a:p>
          <a:p>
            <a:pPr lvl="1"/>
            <a:r>
              <a:rPr lang="tr-TR" sz="2400" dirty="0"/>
              <a:t>1’i babaanne</a:t>
            </a:r>
            <a:endParaRPr lang="tr-TR" sz="2400" dirty="0"/>
          </a:p>
          <a:p>
            <a:pPr lvl="1"/>
            <a:r>
              <a:rPr lang="tr-TR" sz="2400" dirty="0"/>
              <a:t>1’i abla </a:t>
            </a:r>
            <a:endParaRPr lang="tr-TR" sz="2400" dirty="0"/>
          </a:p>
          <a:p>
            <a:pPr lvl="1"/>
            <a:r>
              <a:rPr lang="tr-TR" sz="2400" dirty="0"/>
              <a:t>1’i teyze </a:t>
            </a:r>
            <a:endParaRPr lang="tr-TR" sz="2400"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11629</Words>
  <Application>WPS Presentation</Application>
  <PresentationFormat>Geniş ekran</PresentationFormat>
  <Paragraphs>162</Paragraphs>
  <Slides>20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Arial</vt:lpstr>
      <vt:lpstr>SimSun</vt:lpstr>
      <vt:lpstr>Wingdings</vt:lpstr>
      <vt:lpstr>Wingdings 3</vt:lpstr>
      <vt:lpstr>Arial</vt:lpstr>
      <vt:lpstr>Century Gothic</vt:lpstr>
      <vt:lpstr>Microsoft YaHei</vt:lpstr>
      <vt:lpstr>Arial Unicode MS</vt:lpstr>
      <vt:lpstr>Calibri</vt:lpstr>
      <vt:lpstr>Duman</vt:lpstr>
      <vt:lpstr>  BiNA ROY   VELİ GÜÇLENDİRME VE  ÖĞRENCİ KOÇLUĞU PROJESİ  TANITIM VE ORYANTASYON TOPLANTISI 14 EKİM 2017 </vt:lpstr>
      <vt:lpstr>BİNA ROY KİMDİR?</vt:lpstr>
      <vt:lpstr>BPRID PROJELERİNİ KİM FİNANSE ETMEKTEDİR?</vt:lpstr>
      <vt:lpstr>PROJENİN AMACI</vt:lpstr>
      <vt:lpstr>PROJE ÖZETİ</vt:lpstr>
      <vt:lpstr>PROJE ORTAKLARI</vt:lpstr>
      <vt:lpstr>ÖĞRENCİ SEÇİM SÜRECİ</vt:lpstr>
      <vt:lpstr>ÖĞRENCİ KOMPOZİSYONU</vt:lpstr>
      <vt:lpstr>VELİ KOMPOZİSYONU</vt:lpstr>
      <vt:lpstr>PROJENİN TOPLU ETKİNLİKLERİ  1</vt:lpstr>
      <vt:lpstr>PROJENİN TOPLU ETKİNLİKLERİ  2</vt:lpstr>
      <vt:lpstr>PROJENİN TOPLU ETKİNLİKLERİ  3</vt:lpstr>
      <vt:lpstr>PROJENİN TOPLU ETKİNLİKLERİ  4</vt:lpstr>
      <vt:lpstr>PROJENİN TOPLU ETKİNLİKLERİ  5</vt:lpstr>
      <vt:lpstr>PROJENİN TOPLU ETKİNLİKLERİ  6</vt:lpstr>
      <vt:lpstr>İZLEME TOPLANTILARI</vt:lpstr>
      <vt:lpstr>PROJENİN SÜRDÜRÜLEBİLİRLİĞİ</vt:lpstr>
      <vt:lpstr>PROJE EKİBİNİN ÇALIŞMA ŞEKLİ</vt:lpstr>
      <vt:lpstr>PROJE EKİBİNİN ÇALIŞMA İLKELERİ</vt:lpstr>
      <vt:lpstr>PowerPoint 演示文稿</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BINA ROY   VELİ GÜÇLENDİRME VE ÖĞRENCİ KOÇLUĞU PROJESİ TANITIM VE ORYANTASYON TOPLANTISI 14 EKİM 2017</dc:title>
  <dc:creator>USER</dc:creator>
  <cp:lastModifiedBy>tukd antalya</cp:lastModifiedBy>
  <cp:revision>36</cp:revision>
  <dcterms:created xsi:type="dcterms:W3CDTF">2017-10-12T19:54:00Z</dcterms:created>
  <dcterms:modified xsi:type="dcterms:W3CDTF">2024-08-26T14:55:47Z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687F34FEF05B4B92A3338B0112ECDBC6_13</vt:lpwstr>
  </property>
  <property fmtid="{D5CDD505-2E9C-101B-9397-08002B2CF9AE}" pid="3" name="KSOProductBuildVer">
    <vt:lpwstr>1033-12.2.0.17562</vt:lpwstr>
  </property>
</Properties>
</file>