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64"/>
  </p:notesMasterIdLst>
  <p:sldIdLst>
    <p:sldId id="256" r:id="rId3"/>
    <p:sldId id="257" r:id="rId4"/>
    <p:sldId id="283" r:id="rId5"/>
    <p:sldId id="285" r:id="rId6"/>
    <p:sldId id="268" r:id="rId7"/>
    <p:sldId id="269" r:id="rId8"/>
    <p:sldId id="294" r:id="rId9"/>
    <p:sldId id="270" r:id="rId10"/>
    <p:sldId id="288" r:id="rId11"/>
    <p:sldId id="289" r:id="rId12"/>
    <p:sldId id="287" r:id="rId13"/>
    <p:sldId id="313" r:id="rId14"/>
    <p:sldId id="433" r:id="rId15"/>
    <p:sldId id="327" r:id="rId16"/>
    <p:sldId id="364" r:id="rId17"/>
    <p:sldId id="376" r:id="rId18"/>
    <p:sldId id="365" r:id="rId19"/>
    <p:sldId id="434" r:id="rId20"/>
    <p:sldId id="328" r:id="rId21"/>
    <p:sldId id="333" r:id="rId22"/>
    <p:sldId id="334" r:id="rId23"/>
    <p:sldId id="335" r:id="rId24"/>
    <p:sldId id="336" r:id="rId25"/>
    <p:sldId id="435" r:id="rId26"/>
    <p:sldId id="302" r:id="rId27"/>
    <p:sldId id="337" r:id="rId28"/>
    <p:sldId id="338" r:id="rId29"/>
    <p:sldId id="339" r:id="rId30"/>
    <p:sldId id="409" r:id="rId31"/>
    <p:sldId id="410" r:id="rId32"/>
    <p:sldId id="436" r:id="rId33"/>
    <p:sldId id="352" r:id="rId34"/>
    <p:sldId id="303" r:id="rId35"/>
    <p:sldId id="340" r:id="rId36"/>
    <p:sldId id="341" r:id="rId37"/>
    <p:sldId id="437" r:id="rId38"/>
    <p:sldId id="368" r:id="rId39"/>
    <p:sldId id="329" r:id="rId40"/>
    <p:sldId id="366" r:id="rId41"/>
    <p:sldId id="367" r:id="rId42"/>
    <p:sldId id="369" r:id="rId43"/>
    <p:sldId id="370" r:id="rId44"/>
    <p:sldId id="438" r:id="rId45"/>
    <p:sldId id="330" r:id="rId46"/>
    <p:sldId id="442" r:id="rId47"/>
    <p:sldId id="443" r:id="rId48"/>
    <p:sldId id="444" r:id="rId49"/>
    <p:sldId id="374" r:id="rId50"/>
    <p:sldId id="375" r:id="rId51"/>
    <p:sldId id="439" r:id="rId52"/>
    <p:sldId id="440" r:id="rId53"/>
    <p:sldId id="441" r:id="rId54"/>
    <p:sldId id="331" r:id="rId55"/>
    <p:sldId id="342" r:id="rId56"/>
    <p:sldId id="343" r:id="rId57"/>
    <p:sldId id="344" r:id="rId58"/>
    <p:sldId id="345" r:id="rId59"/>
    <p:sldId id="445" r:id="rId60"/>
    <p:sldId id="446" r:id="rId61"/>
    <p:sldId id="447" r:id="rId62"/>
    <p:sldId id="332"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806" autoAdjust="0"/>
  </p:normalViewPr>
  <p:slideViewPr>
    <p:cSldViewPr snapToGrid="0" showGuides="1">
      <p:cViewPr varScale="1">
        <p:scale>
          <a:sx n="72" d="100"/>
          <a:sy n="72" d="100"/>
        </p:scale>
        <p:origin x="6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7" Type="http://schemas.openxmlformats.org/officeDocument/2006/relationships/tableStyles" Target="tableStyles.xml"/><Relationship Id="rId66" Type="http://schemas.openxmlformats.org/officeDocument/2006/relationships/viewProps" Target="viewProps.xml"/><Relationship Id="rId65" Type="http://schemas.openxmlformats.org/officeDocument/2006/relationships/presProps" Target="presProps.xml"/><Relationship Id="rId64" Type="http://schemas.openxmlformats.org/officeDocument/2006/relationships/notesMaster" Target="notesMasters/notesMaster1.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a:t>Click to edit Master title style</a:t>
            </a:r>
            <a:endParaRPr lang="en-US" altLang="zh-CN" noProof="0"/>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a:t>Click to edit Master subtitle style</a:t>
            </a:r>
            <a:endParaRPr lang="en-US" altLang="zh-CN" noProof="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4481754-7964-45A6-B1D8-9C2F0C744D6D}" type="datetime1">
              <a:rPr lang="en-US" smtClean="0"/>
            </a:fld>
            <a:endParaRPr lang="en-US" dirty="0"/>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dirty="0"/>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32B452F4-ED42-4AED-8C43-AFE2B82B9BAE}"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00AC0060-D9A7-4959-82C8-3474D0A0084B}"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6A8388D-D906-4DEC-88E9-669E341221F1}"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Text Placeholder 2"/>
          <p:cNvSpPr>
            <a:spLocks noGrp="1"/>
          </p:cNvSpPr>
          <p:nvPr>
            <p:ph type="body"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0780D2A-482C-4681-9E67-244E8A2FDC42}"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464EE38-68A9-4D8A-A4AE-752E883F3D04}"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766ECDB-628A-4A40-A955-EFFF069CA489}"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50A3E840-C00F-49B7-B562-A2A970AB0EA5}"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7530FDE6-F4CD-4B0C-AA67-1B26A7B687CD}" type="datetime1">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00470F8-2217-4A41-B55E-6E4151BDBAB5}" type="datetime1">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F565E-59FF-4F0E-B4EC-62F129B5D438}" type="datetime1">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E16FBF6-51BE-4D77-A40D-F7C462C17BCD}"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3BF5B934-9E45-427C-8075-74716040AA6A}"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4"/>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35AE6DE-96F9-4D66-A862-04C720C8DF1F}" type="datetime1">
              <a:rPr lang="en-US" smtClean="0"/>
            </a:fld>
            <a:endParaRPr lang="en-US" dirty="0"/>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dirty="0"/>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59921" y="2876445"/>
            <a:ext cx="11472153" cy="2820301"/>
          </a:xfrm>
        </p:spPr>
        <p:txBody>
          <a:bodyPr/>
          <a:lstStyle/>
          <a:p>
            <a:pPr algn="ctr"/>
            <a:r>
              <a:rPr lang="tr-TR" sz="4000" b="1" dirty="0"/>
              <a:t>ÇOCUK HAKLARI VE REFAHI SEMPOZYUMU</a:t>
            </a:r>
            <a:br>
              <a:rPr lang="tr-TR" b="1" dirty="0"/>
            </a:br>
            <a:br>
              <a:rPr lang="tr-TR" b="1"/>
            </a:br>
            <a:r>
              <a:rPr lang="tr-TR" sz="2800" b="1"/>
              <a:t>SONUÇ </a:t>
            </a:r>
            <a:r>
              <a:rPr lang="tr-TR" sz="2800" b="1" dirty="0"/>
              <a:t>BİLDİRGESİ </a:t>
            </a:r>
            <a:br>
              <a:rPr lang="tr-TR" b="1" dirty="0"/>
            </a:br>
            <a:r>
              <a:rPr lang="tr-TR" sz="2400" b="1" dirty="0"/>
              <a:t>25-26 NİSAN 2024</a:t>
            </a:r>
            <a:endParaRPr lang="tr-TR" sz="2400" b="1" dirty="0"/>
          </a:p>
        </p:txBody>
      </p:sp>
      <p:sp>
        <p:nvSpPr>
          <p:cNvPr id="3" name="Alt Başlık 2"/>
          <p:cNvSpPr>
            <a:spLocks noGrp="1"/>
          </p:cNvSpPr>
          <p:nvPr>
            <p:ph type="subTitle" idx="1"/>
          </p:nvPr>
        </p:nvSpPr>
        <p:spPr>
          <a:xfrm>
            <a:off x="1036001" y="6028660"/>
            <a:ext cx="10119995" cy="829340"/>
          </a:xfrm>
        </p:spPr>
        <p:txBody>
          <a:bodyPr>
            <a:noAutofit/>
          </a:bodyPr>
          <a:lstStyle/>
          <a:p>
            <a:pPr algn="ctr"/>
            <a:r>
              <a:rPr lang="tr-TR" sz="2000" b="1" dirty="0"/>
              <a:t>AKDENİZ ÜNİVERSİTESİ </a:t>
            </a:r>
            <a:endParaRPr lang="tr-TR" sz="2000" b="1" dirty="0"/>
          </a:p>
          <a:p>
            <a:pPr algn="ctr"/>
            <a:r>
              <a:rPr lang="tr-TR" sz="2000" b="1" dirty="0"/>
              <a:t>ATATÜRK KONFERANS SALONU</a:t>
            </a:r>
            <a:endParaRPr lang="tr-TR" sz="2000" b="1" dirty="0"/>
          </a:p>
        </p:txBody>
      </p:sp>
      <p:pic>
        <p:nvPicPr>
          <p:cNvPr id="5" name="Resim 3"/>
          <p:cNvPicPr>
            <a:picLocks noChangeAspect="1"/>
          </p:cNvPicPr>
          <p:nvPr/>
        </p:nvPicPr>
        <p:blipFill>
          <a:blip r:embed="rId1"/>
          <a:stretch>
            <a:fillRect/>
          </a:stretch>
        </p:blipFill>
        <p:spPr>
          <a:xfrm>
            <a:off x="10046561" y="446597"/>
            <a:ext cx="1533525" cy="1530985"/>
          </a:xfrm>
          <a:prstGeom prst="rect">
            <a:avLst/>
          </a:prstGeom>
        </p:spPr>
      </p:pic>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914" y="433262"/>
            <a:ext cx="1544320" cy="1544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7925" y="341370"/>
            <a:ext cx="9236149" cy="842645"/>
          </a:xfrm>
        </p:spPr>
        <p:txBody>
          <a:bodyPr/>
          <a:lstStyle/>
          <a:p>
            <a:r>
              <a:rPr lang="tr-TR" altLang="en-US" b="1" dirty="0"/>
              <a:t>SEMPOZYUMUN BEKLENEN ÇIKTILARI</a:t>
            </a:r>
            <a:endParaRPr lang="tr-TR" altLang="en-US" b="1" dirty="0"/>
          </a:p>
        </p:txBody>
      </p:sp>
      <p:sp>
        <p:nvSpPr>
          <p:cNvPr id="3" name="Content Placeholder 2"/>
          <p:cNvSpPr>
            <a:spLocks noGrp="1"/>
          </p:cNvSpPr>
          <p:nvPr>
            <p:ph idx="1"/>
          </p:nvPr>
        </p:nvSpPr>
        <p:spPr>
          <a:xfrm>
            <a:off x="692963" y="2049780"/>
            <a:ext cx="10806072" cy="3925718"/>
          </a:xfrm>
        </p:spPr>
        <p:txBody>
          <a:bodyPr/>
          <a:lstStyle/>
          <a:p>
            <a:pPr marL="0" indent="0" algn="just">
              <a:buNone/>
            </a:pPr>
            <a:r>
              <a:rPr lang="tr-TR" altLang="en-US" sz="2800" dirty="0"/>
              <a:t>1- Sempozyum Sonuç Bildirgesi </a:t>
            </a:r>
            <a:endParaRPr lang="tr-TR" altLang="en-US" sz="2800" dirty="0"/>
          </a:p>
          <a:p>
            <a:pPr marL="0" indent="0" algn="just">
              <a:buNone/>
            </a:pPr>
            <a:r>
              <a:rPr lang="tr-TR" altLang="en-US" sz="2800" dirty="0"/>
              <a:t>2- Kamuoyunda çocuklara yönelik tehditlerle ilgili daha güçlü bir farkındalık</a:t>
            </a:r>
            <a:endParaRPr lang="tr-TR" altLang="en-US" sz="2800" dirty="0"/>
          </a:p>
          <a:p>
            <a:pPr marL="0" indent="0" algn="just">
              <a:buNone/>
            </a:pPr>
            <a:r>
              <a:rPr lang="tr-TR" altLang="en-US" sz="2800" dirty="0"/>
              <a:t>3- Akademisyenlerle sivil toplumun bilgi ve deneyim paylaşımına dayanan yeni proje fikirleri </a:t>
            </a:r>
            <a:endParaRPr lang="tr-TR" altLang="en-US" sz="2800" dirty="0"/>
          </a:p>
          <a:p>
            <a:pPr marL="0" indent="0" algn="just">
              <a:buNone/>
            </a:pPr>
            <a:r>
              <a:rPr lang="tr-TR" altLang="en-US" sz="2800" dirty="0"/>
              <a:t>4- Okul Çağı Çocukları için Gıda Okuryazarlığı Projesi</a:t>
            </a:r>
            <a:endParaRPr lang="tr-TR" altLang="en-US" sz="2800" dirty="0"/>
          </a:p>
          <a:p>
            <a:pPr marL="0" indent="0" algn="just">
              <a:buNone/>
            </a:pPr>
            <a:r>
              <a:rPr lang="tr-TR" altLang="en-US" sz="2800" dirty="0"/>
              <a:t>5- Akdeniz Üniversitesi Çocuk Çalışmaları Araştırma ve Uygulama Merkezi kurulması yönünde güçlü bir niyet </a:t>
            </a:r>
            <a:endParaRPr lang="tr-TR" altLang="en-US" sz="28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5952"/>
            <a:ext cx="10972800" cy="582613"/>
          </a:xfrm>
        </p:spPr>
        <p:txBody>
          <a:bodyPr/>
          <a:lstStyle/>
          <a:p>
            <a:pPr algn="ctr"/>
            <a:r>
              <a:rPr lang="tr-TR" altLang="en-US" b="1" u="sng" dirty="0"/>
              <a:t>TEŞEKKÜRLERİMİZ</a:t>
            </a:r>
            <a:endParaRPr lang="tr-TR" altLang="en-US" b="1" u="sng" dirty="0"/>
          </a:p>
        </p:txBody>
      </p:sp>
      <p:sp>
        <p:nvSpPr>
          <p:cNvPr id="3" name="Content Placeholder 2"/>
          <p:cNvSpPr>
            <a:spLocks noGrp="1"/>
          </p:cNvSpPr>
          <p:nvPr>
            <p:ph idx="1"/>
          </p:nvPr>
        </p:nvSpPr>
        <p:spPr>
          <a:xfrm>
            <a:off x="684028" y="1181045"/>
            <a:ext cx="10972800" cy="5354637"/>
          </a:xfrm>
        </p:spPr>
        <p:txBody>
          <a:bodyPr/>
          <a:lstStyle/>
          <a:p>
            <a:pPr marL="0" indent="0" algn="ctr">
              <a:buNone/>
            </a:pPr>
            <a:r>
              <a:rPr lang="tr-TR" altLang="en-US" sz="2400" dirty="0"/>
              <a:t>Rektörümüze </a:t>
            </a:r>
            <a:endParaRPr lang="tr-TR" altLang="en-US" sz="2400" dirty="0"/>
          </a:p>
          <a:p>
            <a:pPr marL="0" indent="0" algn="ctr">
              <a:buNone/>
            </a:pPr>
            <a:r>
              <a:rPr lang="tr-TR" altLang="en-US" sz="2400" dirty="0"/>
              <a:t>Proje Grubumuza</a:t>
            </a:r>
            <a:endParaRPr lang="tr-TR" altLang="en-US" sz="2400" dirty="0"/>
          </a:p>
          <a:p>
            <a:pPr marL="0" indent="0" algn="ctr">
              <a:buNone/>
            </a:pPr>
            <a:r>
              <a:rPr lang="tr-TR" altLang="en-US" sz="2400" dirty="0"/>
              <a:t>Sempozyum Bilim Kurulumuza</a:t>
            </a:r>
            <a:endParaRPr lang="tr-TR" altLang="en-US" sz="2400" dirty="0"/>
          </a:p>
          <a:p>
            <a:pPr marL="0" indent="0" algn="ctr">
              <a:buNone/>
            </a:pPr>
            <a:r>
              <a:rPr lang="tr-TR" altLang="en-US" sz="2400" dirty="0"/>
              <a:t>Sempozyum Düzenleme Kurulumuza</a:t>
            </a:r>
            <a:endParaRPr lang="tr-TR" altLang="en-US" sz="2400" dirty="0"/>
          </a:p>
          <a:p>
            <a:pPr marL="0" indent="0" algn="ctr">
              <a:buNone/>
            </a:pPr>
            <a:r>
              <a:rPr lang="tr-TR" altLang="en-US" sz="2400" dirty="0"/>
              <a:t>Oturum Başkanlarımıza</a:t>
            </a:r>
            <a:endParaRPr lang="tr-TR" altLang="en-US" sz="2400" dirty="0"/>
          </a:p>
          <a:p>
            <a:pPr marL="0" indent="0" algn="ctr">
              <a:buNone/>
            </a:pPr>
            <a:r>
              <a:rPr lang="tr-TR" altLang="en-US" sz="2400" dirty="0"/>
              <a:t>Sempozyuma bildiri sunan araştırmacılarımıza</a:t>
            </a:r>
            <a:endParaRPr lang="tr-TR" altLang="en-US" sz="2400" dirty="0"/>
          </a:p>
          <a:p>
            <a:pPr marL="0" indent="0" algn="ctr">
              <a:buNone/>
            </a:pPr>
            <a:r>
              <a:rPr lang="tr-TR" altLang="en-US" sz="2400" dirty="0"/>
              <a:t>Rektörlük Birimlerimize</a:t>
            </a:r>
            <a:endParaRPr lang="tr-TR" altLang="en-US" sz="2400" dirty="0"/>
          </a:p>
          <a:p>
            <a:pPr marL="0" indent="0" algn="ctr">
              <a:buNone/>
            </a:pPr>
            <a:r>
              <a:rPr lang="tr-TR" altLang="en-US" sz="2400" dirty="0"/>
              <a:t>Antalya İl Sağlık Müdürüne</a:t>
            </a:r>
            <a:endParaRPr lang="tr-TR" altLang="en-US" sz="2400" dirty="0"/>
          </a:p>
          <a:p>
            <a:pPr marL="0" indent="0" algn="ctr">
              <a:buNone/>
            </a:pPr>
            <a:r>
              <a:rPr lang="tr-TR" altLang="en-US" sz="2400" dirty="0"/>
              <a:t>Antalya’nın Kadın Kooperatiflerine</a:t>
            </a:r>
            <a:endParaRPr lang="tr-TR" altLang="en-US" sz="2400" dirty="0"/>
          </a:p>
          <a:p>
            <a:pPr marL="0" indent="0" algn="ctr">
              <a:buNone/>
            </a:pPr>
            <a:r>
              <a:rPr lang="tr-TR" altLang="en-US" sz="2400" dirty="0"/>
              <a:t>Akdeniz Üniversitesi Yaşam Boyu Öğrenme Topluluğuna</a:t>
            </a:r>
            <a:endParaRPr lang="tr-TR" altLang="en-US" sz="2400" dirty="0"/>
          </a:p>
          <a:p>
            <a:pPr marL="0" indent="0" algn="ctr">
              <a:buNone/>
            </a:pPr>
            <a:r>
              <a:rPr lang="tr-TR" altLang="en-US" sz="2400" dirty="0"/>
              <a:t>Akdeniz Üniversitesi Çevre ve İklim Değişikliği Topluluğuna</a:t>
            </a:r>
            <a:endParaRPr lang="tr-TR" altLang="en-US" sz="2400" dirty="0"/>
          </a:p>
          <a:p>
            <a:pPr marL="0" indent="0" algn="ctr">
              <a:buNone/>
            </a:pPr>
            <a:r>
              <a:rPr lang="tr-TR" altLang="en-US" sz="2400" dirty="0"/>
              <a:t>Basınımızın değerli temsilcilerine </a:t>
            </a:r>
            <a:endParaRPr lang="tr-TR" altLang="en-US" sz="2400" dirty="0"/>
          </a:p>
          <a:p>
            <a:endParaRPr lang="tr-TR" altLang="en-US" dirty="0"/>
          </a:p>
          <a:p>
            <a:endParaRPr lang="tr-TR" altLang="en-US"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1840" y="2320290"/>
            <a:ext cx="11038205" cy="2658745"/>
          </a:xfrm>
        </p:spPr>
        <p:txBody>
          <a:bodyPr/>
          <a:lstStyle/>
          <a:p>
            <a:pPr algn="ctr"/>
            <a:br>
              <a:rPr lang="tr-TR" sz="3200" b="1" dirty="0">
                <a:sym typeface="+mn-ea"/>
              </a:rPr>
            </a:br>
            <a:r>
              <a:rPr lang="tr-TR" sz="3600" b="1" dirty="0">
                <a:sym typeface="+mn-ea"/>
              </a:rPr>
              <a:t>ÇOCUK HAKLARI VE REFAHI SEMPOZYUMU</a:t>
            </a:r>
            <a:br>
              <a:rPr lang="tr-TR" sz="3200" b="1" dirty="0">
                <a:sym typeface="+mn-ea"/>
              </a:rPr>
            </a:br>
            <a:br>
              <a:rPr lang="tr-TR" sz="2400" b="1" dirty="0">
                <a:sym typeface="+mn-ea"/>
              </a:rPr>
            </a:br>
            <a:r>
              <a:rPr lang="tr-TR" sz="3600" b="1" dirty="0">
                <a:sym typeface="+mn-ea"/>
              </a:rPr>
              <a:t> SONUÇ BİLDİRGESİ ÖZETLERİ</a:t>
            </a:r>
            <a:br>
              <a:rPr lang="tr-TR" sz="3600" b="1" dirty="0">
                <a:sym typeface="+mn-ea"/>
              </a:rPr>
            </a:br>
            <a:br>
              <a:rPr lang="tr-TR" sz="3600" b="1" dirty="0">
                <a:sym typeface="+mn-ea"/>
              </a:rPr>
            </a:br>
            <a:endParaRPr lang="tr-TR" altLang="en-US" sz="2400" dirty="0">
              <a:sym typeface="+mn-ea"/>
            </a:endParaRPr>
          </a:p>
        </p:txBody>
      </p:sp>
      <p:pic>
        <p:nvPicPr>
          <p:cNvPr id="7" name="Picture 6"/>
          <p:cNvPicPr/>
          <p:nvPr/>
        </p:nvPicPr>
        <p:blipFill>
          <a:blip r:embed="rId1"/>
          <a:srcRect l="8861" t="10304" r="9278" b="9861"/>
          <a:stretch>
            <a:fillRect/>
          </a:stretch>
        </p:blipFill>
        <p:spPr>
          <a:xfrm>
            <a:off x="963295" y="418722"/>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829165" y="384175"/>
            <a:ext cx="1399540" cy="1226185"/>
          </a:xfrm>
          <a:prstGeom prst="rect">
            <a:avLst/>
          </a:prstGeom>
        </p:spPr>
      </p:pic>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91500">
              <a:srgbClr val="5EFF5E"/>
            </a:gs>
            <a:gs pos="10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3035" y="385907"/>
            <a:ext cx="10972800" cy="582613"/>
          </a:xfrm>
        </p:spPr>
        <p:txBody>
          <a:bodyPr/>
          <a:lstStyle/>
          <a:p>
            <a:pPr algn="ctr"/>
            <a:r>
              <a:rPr lang="tr-TR" altLang="en-US" sz="3200" b="1" dirty="0">
                <a:sym typeface="+mn-ea"/>
              </a:rPr>
              <a:t>BİRİNCİ OTURUM: </a:t>
            </a:r>
            <a:br>
              <a:rPr lang="tr-TR" altLang="en-US" sz="3200" b="1" dirty="0">
                <a:sym typeface="+mn-ea"/>
              </a:rPr>
            </a:br>
            <a:r>
              <a:rPr lang="tr-TR" altLang="en-US" sz="3200" b="1" dirty="0">
                <a:sym typeface="+mn-ea"/>
              </a:rPr>
              <a:t>ÇOCUK YOKSULLUĞU VE ÇOCUK İŞÇİLİĞİ</a:t>
            </a:r>
            <a:endParaRPr lang="en-US" sz="3200" dirty="0"/>
          </a:p>
        </p:txBody>
      </p:sp>
      <p:graphicFrame>
        <p:nvGraphicFramePr>
          <p:cNvPr id="5" name="İçerik Yer Tutucusu 4"/>
          <p:cNvGraphicFramePr>
            <a:graphicFrameLocks noGrp="1"/>
          </p:cNvGraphicFramePr>
          <p:nvPr>
            <p:ph idx="1"/>
          </p:nvPr>
        </p:nvGraphicFramePr>
        <p:xfrm>
          <a:off x="933220" y="1463200"/>
          <a:ext cx="10191980" cy="5231539"/>
        </p:xfrm>
        <a:graphic>
          <a:graphicData uri="http://schemas.openxmlformats.org/drawingml/2006/table">
            <a:tbl>
              <a:tblPr firstRow="1" firstCol="1" lastRow="1" lastCol="1" bandRow="1" bandCol="1"/>
              <a:tblGrid>
                <a:gridCol w="4810645"/>
                <a:gridCol w="5381335"/>
              </a:tblGrid>
              <a:tr h="610861">
                <a:tc gridSpan="2">
                  <a:txBody>
                    <a:bodyPr/>
                    <a:lstStyle/>
                    <a:p>
                      <a:pPr marL="174625">
                        <a:spcBef>
                          <a:spcPts val="1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4126230" marR="2882900" indent="-1800225" algn="ctr">
                        <a:lnSpc>
                          <a:spcPts val="125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BİRİNCİ OTURUM: ÇOCUK YOKSULLUĞU VE ÇOCUK İŞÇİLİĞİ</a:t>
                      </a:r>
                      <a:r>
                        <a:rPr lang="tr-TR" sz="1200" b="1" spc="-260" dirty="0">
                          <a:effectLst/>
                          <a:latin typeface="Arial" panose="020B0604020202020204" pitchFamily="34" charset="0"/>
                          <a:ea typeface="Times New Roman" panose="02020603050405020304"/>
                          <a:cs typeface="Arial" panose="020B0604020202020204" pitchFamily="34" charset="0"/>
                        </a:rPr>
                        <a:t>  </a:t>
                      </a:r>
                      <a:endParaRPr lang="tr-TR" sz="1200" b="1" spc="-260" dirty="0">
                        <a:effectLst/>
                        <a:latin typeface="Arial" panose="020B0604020202020204" pitchFamily="34" charset="0"/>
                        <a:ea typeface="Times New Roman" panose="02020603050405020304"/>
                        <a:cs typeface="Arial" panose="020B0604020202020204" pitchFamily="34" charset="0"/>
                      </a:endParaRPr>
                    </a:p>
                    <a:p>
                      <a:pPr marL="4126230" marR="2882900" indent="-1800225" algn="ctr">
                        <a:lnSpc>
                          <a:spcPts val="125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11.00-12.30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cPr/>
                </a:tc>
              </a:tr>
              <a:tr h="263516">
                <a:tc gridSpan="2">
                  <a:txBody>
                    <a:bodyPr/>
                    <a:lstStyle/>
                    <a:p>
                      <a:pPr marL="67945">
                        <a:spcBef>
                          <a:spcPts val="59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Oturum</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Başkanı:</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Gökhan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AKYÜZ</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İktisadi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İdari</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Dekanı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203352">
                <a:tc>
                  <a:txBody>
                    <a:bodyPr/>
                    <a:lstStyle/>
                    <a:p>
                      <a:pPr marL="67945">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Konuşmacılar</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Konu</a:t>
                      </a:r>
                      <a:r>
                        <a:rPr lang="tr-TR" sz="1200" b="1" spc="-25">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Başlıkları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280">
                <a:tc>
                  <a:txBody>
                    <a:bodyPr/>
                    <a:lstStyle/>
                    <a:p>
                      <a:pPr marL="67945">
                        <a:lnSpc>
                          <a:spcPts val="124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Firdevs</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Özlem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TAŞ</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Mehmet</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ZANBAK</a:t>
                      </a:r>
                      <a:r>
                        <a:rPr lang="tr-TR" sz="1200" baseline="30000" dirty="0">
                          <a:effectLst/>
                          <a:latin typeface="Arial" panose="020B0604020202020204" pitchFamily="34" charset="0"/>
                          <a:ea typeface="Times New Roman" panose="02020603050405020304"/>
                          <a:cs typeface="Arial" panose="020B0604020202020204" pitchFamily="34" charset="0"/>
                        </a:rPr>
                        <a:t>2</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Sosyal</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Enstitüsü</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Doktora</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Öğrencisi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marR="0" lvl="0" indent="0" algn="l" defTabSz="914400" rtl="0" eaLnBrk="1" fontAlgn="auto" latinLnBrk="0" hangingPunct="1">
                        <a:lnSpc>
                          <a:spcPts val="1075"/>
                        </a:lnSpc>
                        <a:spcBef>
                          <a:spcPts val="0"/>
                        </a:spcBef>
                        <a:spcAft>
                          <a:spcPts val="0"/>
                        </a:spcAft>
                        <a:buClrTx/>
                        <a:buSzTx/>
                        <a:buFontTx/>
                        <a:buNone/>
                        <a:defRPr/>
                      </a:pPr>
                      <a:r>
                        <a:rPr lang="tr-TR" sz="1200"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İktisadi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İdari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Türkiye’de</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Çocuk</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Yoksulluğu</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425">
                <a:tc>
                  <a:txBody>
                    <a:bodyPr/>
                    <a:lstStyle/>
                    <a:p>
                      <a:pPr marL="67945">
                        <a:lnSpc>
                          <a:spcPts val="125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Mehmet</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ZANBAK</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Selim</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ÇAĞATAY</a:t>
                      </a:r>
                      <a:r>
                        <a:rPr lang="tr-TR" sz="1200" baseline="30000" dirty="0">
                          <a:effectLst/>
                          <a:latin typeface="Arial" panose="020B0604020202020204" pitchFamily="34" charset="0"/>
                          <a:ea typeface="Times New Roman" panose="02020603050405020304"/>
                          <a:cs typeface="Arial" panose="020B0604020202020204" pitchFamily="34" charset="0"/>
                        </a:rPr>
                        <a:t>1</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65"/>
                        </a:lnSpc>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İktisadi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İdari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Çocuk</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Sayısına</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Göre</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Farklılaşan</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Hanelerin</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Çok</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Boyutlu</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Yoksulluğu</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218">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Mehtap</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TÜRKAY</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Tıp</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Türkiye’de</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Tüm</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Boyutlarıyla</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Çocuk</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İşçiliği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311">
                <a:tc>
                  <a:txBody>
                    <a:bodyPr/>
                    <a:lstStyle/>
                    <a:p>
                      <a:pPr marL="67945" marR="0" lvl="0" indent="0" algn="l" defTabSz="914400" rtl="0" eaLnBrk="1" fontAlgn="auto" latinLnBrk="0" hangingPunct="1">
                        <a:lnSpc>
                          <a:spcPts val="1255"/>
                        </a:lnSpc>
                        <a:spcBef>
                          <a:spcPts val="0"/>
                        </a:spcBef>
                        <a:spcAft>
                          <a:spcPts val="0"/>
                        </a:spcAft>
                        <a:buClrTx/>
                        <a:buSzTx/>
                        <a:buFontTx/>
                        <a:buNone/>
                        <a:defRPr/>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İlkay</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KUTLAR</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Aziz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KAMÇI</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Ilgın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Yücel</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KANDEMİR</a:t>
                      </a:r>
                      <a:r>
                        <a:rPr lang="tr-TR" sz="1200" u="none" baseline="30000" dirty="0">
                          <a:effectLst/>
                          <a:latin typeface="Arial" panose="020B0604020202020204" pitchFamily="34" charset="0"/>
                          <a:ea typeface="Times New Roman" panose="02020603050405020304"/>
                          <a:cs typeface="Arial" panose="020B0604020202020204" pitchFamily="34" charset="0"/>
                        </a:rPr>
                        <a:t>3</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spcBef>
                          <a:spcPts val="5"/>
                        </a:spcBef>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Ziraat</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p>
                      <a:pPr marL="195580" marR="0" lvl="0" indent="0" algn="l" defTabSz="914400" rtl="0" eaLnBrk="1" fontAlgn="auto" latinLnBrk="0" hangingPunct="1">
                        <a:lnSpc>
                          <a:spcPts val="1145"/>
                        </a:lnSpc>
                        <a:spcBef>
                          <a:spcPts val="0"/>
                        </a:spcBef>
                        <a:spcAft>
                          <a:spcPts val="0"/>
                        </a:spcAft>
                        <a:buClrTx/>
                        <a:buSzTx/>
                        <a:buFontTx/>
                        <a:buNone/>
                        <a:defRPr/>
                      </a:pPr>
                      <a:r>
                        <a:rPr lang="tr-TR" sz="1200"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Elmalı</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İlçe</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Tarım</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Orman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Müdürlüğü-Antalya</a:t>
                      </a:r>
                      <a:endParaRPr lang="tr-TR" sz="1200" dirty="0">
                        <a:effectLst/>
                        <a:latin typeface="Arial" panose="020B0604020202020204" pitchFamily="34" charset="0"/>
                        <a:ea typeface="Times New Roman" panose="02020603050405020304"/>
                        <a:cs typeface="Arial" panose="020B0604020202020204" pitchFamily="34" charset="0"/>
                      </a:endParaRPr>
                    </a:p>
                    <a:p>
                      <a:pPr marL="195580" marR="0" lvl="0" indent="0" algn="l" defTabSz="914400" rtl="0" eaLnBrk="1" fontAlgn="auto" latinLnBrk="0" hangingPunct="1">
                        <a:lnSpc>
                          <a:spcPts val="1145"/>
                        </a:lnSpc>
                        <a:spcBef>
                          <a:spcPts val="0"/>
                        </a:spcBef>
                        <a:spcAft>
                          <a:spcPts val="0"/>
                        </a:spcAft>
                        <a:buClrTx/>
                        <a:buSzTx/>
                        <a:buFontTx/>
                        <a:buNone/>
                        <a:defRPr/>
                      </a:pPr>
                      <a:r>
                        <a:rPr lang="tr-TR" sz="1200" u="none" baseline="30000" dirty="0">
                          <a:effectLst/>
                          <a:latin typeface="Arial" panose="020B0604020202020204" pitchFamily="34" charset="0"/>
                          <a:ea typeface="Times New Roman" panose="02020603050405020304"/>
                          <a:cs typeface="Arial" panose="020B0604020202020204" pitchFamily="34" charset="0"/>
                        </a:rPr>
                        <a:t>3</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Büyükşehir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Belediyesi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Sosyal</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Hizmetler</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Dairesi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Başkanlığı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Mevsimlik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Tarım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İşçisi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Çocukların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Sorunları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2042">
                <a:tc>
                  <a:txBody>
                    <a:bodyPr/>
                    <a:lstStyle/>
                    <a:p>
                      <a:pPr marL="67945">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Derya</a:t>
                      </a:r>
                      <a:r>
                        <a:rPr lang="tr-TR" sz="1200" spc="10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ALKAN</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8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7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8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Fazilet</a:t>
                      </a:r>
                      <a:r>
                        <a:rPr lang="tr-TR" sz="1200" spc="9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BARCIN</a:t>
                      </a:r>
                      <a:r>
                        <a:rPr lang="tr-TR" sz="1200" spc="1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KARA</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95" dirty="0">
                          <a:effectLst/>
                          <a:latin typeface="Arial" panose="020B0604020202020204" pitchFamily="34" charset="0"/>
                          <a:ea typeface="Times New Roman" panose="02020603050405020304"/>
                          <a:cs typeface="Arial" panose="020B0604020202020204" pitchFamily="34" charset="0"/>
                        </a:rPr>
                        <a:t> </a:t>
                      </a:r>
                      <a:endParaRPr lang="tr-TR" sz="1200" spc="95" dirty="0">
                        <a:effectLst/>
                        <a:latin typeface="Arial" panose="020B0604020202020204" pitchFamily="34" charset="0"/>
                        <a:ea typeface="Times New Roman" panose="02020603050405020304"/>
                        <a:cs typeface="Arial" panose="020B0604020202020204" pitchFamily="34" charset="0"/>
                      </a:endParaRPr>
                    </a:p>
                    <a:p>
                      <a:pPr marL="67945">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Arş.</a:t>
                      </a:r>
                      <a:r>
                        <a:rPr lang="tr-TR" sz="1200" spc="9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85" dirty="0">
                          <a:effectLst/>
                          <a:latin typeface="Arial" panose="020B0604020202020204" pitchFamily="34" charset="0"/>
                          <a:ea typeface="Times New Roman" panose="02020603050405020304"/>
                          <a:cs typeface="Arial" panose="020B0604020202020204" pitchFamily="34" charset="0"/>
                        </a:rPr>
                        <a:t> </a:t>
                      </a:r>
                      <a:r>
                        <a:rPr lang="tr-TR" sz="1200" dirty="0" err="1">
                          <a:effectLst/>
                          <a:latin typeface="Arial" panose="020B0604020202020204" pitchFamily="34" charset="0"/>
                          <a:ea typeface="Times New Roman" panose="02020603050405020304"/>
                          <a:cs typeface="Arial" panose="020B0604020202020204" pitchFamily="34" charset="0"/>
                        </a:rPr>
                        <a:t>Melikegül</a:t>
                      </a:r>
                      <a:r>
                        <a:rPr lang="tr-TR" sz="1200" dirty="0">
                          <a:effectLst/>
                          <a:latin typeface="Arial" panose="020B0604020202020204" pitchFamily="34" charset="0"/>
                          <a:ea typeface="Times New Roman" panose="02020603050405020304"/>
                          <a:cs typeface="Arial" panose="020B0604020202020204" pitchFamily="34" charset="0"/>
                        </a:rPr>
                        <a:t> BEDİR</a:t>
                      </a:r>
                      <a:r>
                        <a:rPr lang="tr-TR" sz="1200" u="none" baseline="30000" dirty="0">
                          <a:effectLst/>
                          <a:latin typeface="Arial" panose="020B0604020202020204" pitchFamily="34" charset="0"/>
                          <a:ea typeface="Times New Roman" panose="02020603050405020304"/>
                          <a:cs typeface="Arial" panose="020B0604020202020204" pitchFamily="34" charset="0"/>
                        </a:rPr>
                        <a:t>3</a:t>
                      </a:r>
                      <a:endParaRPr lang="tr-TR" sz="1200" dirty="0">
                        <a:effectLst/>
                        <a:latin typeface="Arial" panose="020B0604020202020204" pitchFamily="34" charset="0"/>
                        <a:ea typeface="Times New Roman" panose="02020603050405020304"/>
                        <a:cs typeface="Arial" panose="020B0604020202020204" pitchFamily="34" charset="0"/>
                      </a:endParaRPr>
                    </a:p>
                    <a:p>
                      <a:pPr marL="180975" marR="0" indent="0" algn="l" defTabSz="914400" rtl="0" eaLnBrk="1" fontAlgn="auto" latinLnBrk="0" hangingPunct="1">
                        <a:lnSpc>
                          <a:spcPts val="1260"/>
                        </a:lnSpc>
                        <a:spcBef>
                          <a:spcPts val="0"/>
                        </a:spcBef>
                        <a:spcAft>
                          <a:spcPts val="0"/>
                        </a:spcAft>
                        <a:buClrTx/>
                        <a:buSzTx/>
                        <a:buFontTx/>
                        <a:buNone/>
                        <a:defRPr/>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 Üniversitesi Eğitim Bilimleri Enstitüsü Doktora Öğrencisi</a:t>
                      </a:r>
                      <a:r>
                        <a:rPr lang="tr-TR" sz="1200" spc="5" dirty="0">
                          <a:effectLst/>
                          <a:latin typeface="Arial" panose="020B0604020202020204" pitchFamily="34" charset="0"/>
                          <a:ea typeface="Times New Roman" panose="02020603050405020304"/>
                          <a:cs typeface="Arial" panose="020B0604020202020204" pitchFamily="34" charset="0"/>
                        </a:rPr>
                        <a:t> </a:t>
                      </a:r>
                      <a:endParaRPr lang="tr-TR" sz="1200" spc="5" dirty="0">
                        <a:effectLst/>
                        <a:latin typeface="Arial" panose="020B0604020202020204" pitchFamily="34" charset="0"/>
                        <a:ea typeface="Times New Roman" panose="02020603050405020304"/>
                        <a:cs typeface="Arial" panose="020B0604020202020204" pitchFamily="34" charset="0"/>
                      </a:endParaRPr>
                    </a:p>
                    <a:p>
                      <a:pPr marL="180975" marR="0" lvl="0" indent="0" algn="l" defTabSz="914400" rtl="0" eaLnBrk="1" fontAlgn="auto" latinLnBrk="0" hangingPunct="1">
                        <a:lnSpc>
                          <a:spcPts val="1260"/>
                        </a:lnSpc>
                        <a:spcBef>
                          <a:spcPts val="0"/>
                        </a:spcBef>
                        <a:spcAft>
                          <a:spcPts val="0"/>
                        </a:spcAft>
                        <a:buClrTx/>
                        <a:buSzTx/>
                        <a:buFontTx/>
                        <a:buNone/>
                        <a:defRPr/>
                      </a:pPr>
                      <a:r>
                        <a:rPr lang="tr-TR" sz="1200"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Serik</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Gülsün-Süleyman</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err="1">
                          <a:effectLst/>
                          <a:latin typeface="Arial" panose="020B0604020202020204" pitchFamily="34" charset="0"/>
                          <a:ea typeface="Times New Roman" panose="02020603050405020304"/>
                          <a:cs typeface="Arial" panose="020B0604020202020204" pitchFamily="34" charset="0"/>
                        </a:rPr>
                        <a:t>Süral</a:t>
                      </a:r>
                      <a:r>
                        <a:rPr lang="tr-TR" sz="1200" spc="-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Meslek</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Yüksekokulu</a:t>
                      </a:r>
                      <a:r>
                        <a:rPr lang="tr-TR" sz="1200" spc="-235" dirty="0">
                          <a:effectLst/>
                          <a:latin typeface="Arial" panose="020B0604020202020204" pitchFamily="34" charset="0"/>
                          <a:ea typeface="Times New Roman" panose="02020603050405020304"/>
                          <a:cs typeface="Arial" panose="020B0604020202020204" pitchFamily="34" charset="0"/>
                        </a:rPr>
                        <a:t> </a:t>
                      </a:r>
                      <a:endParaRPr lang="tr-TR" sz="1200" spc="-235" dirty="0">
                        <a:effectLst/>
                        <a:latin typeface="Arial" panose="020B0604020202020204" pitchFamily="34" charset="0"/>
                        <a:ea typeface="Times New Roman" panose="02020603050405020304"/>
                        <a:cs typeface="Arial" panose="020B0604020202020204" pitchFamily="34" charset="0"/>
                      </a:endParaRPr>
                    </a:p>
                    <a:p>
                      <a:pPr marL="180975" marR="0" lvl="0" indent="0" algn="l" defTabSz="914400" rtl="0" eaLnBrk="1" fontAlgn="auto" latinLnBrk="0" hangingPunct="1">
                        <a:lnSpc>
                          <a:spcPts val="1260"/>
                        </a:lnSpc>
                        <a:spcBef>
                          <a:spcPts val="0"/>
                        </a:spcBef>
                        <a:spcAft>
                          <a:spcPts val="0"/>
                        </a:spcAft>
                        <a:buClrTx/>
                        <a:buSzTx/>
                        <a:buFontTx/>
                        <a:buNone/>
                        <a:defRPr/>
                      </a:pPr>
                      <a:r>
                        <a:rPr lang="tr-TR" sz="1200" u="none" baseline="30000" dirty="0">
                          <a:effectLst/>
                          <a:latin typeface="Arial" panose="020B0604020202020204" pitchFamily="34" charset="0"/>
                          <a:ea typeface="Times New Roman" panose="02020603050405020304"/>
                          <a:cs typeface="Arial" panose="020B0604020202020204" pitchFamily="34" charset="0"/>
                        </a:rPr>
                        <a:t>3</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Mevsimlik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Tarım</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İşçisi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Aile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Çocukların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İşçiliğine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Yönelik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Algıları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957">
                <a:tc>
                  <a:txBody>
                    <a:bodyPr/>
                    <a:lstStyle/>
                    <a:p>
                      <a:pPr marL="67945">
                        <a:lnSpc>
                          <a:spcPts val="1250"/>
                        </a:lnSpc>
                        <a:spcAft>
                          <a:spcPts val="0"/>
                        </a:spcAft>
                      </a:pPr>
                      <a:r>
                        <a:rPr lang="tr-TR" sz="1200" dirty="0" err="1">
                          <a:effectLst/>
                          <a:latin typeface="Arial" panose="020B0604020202020204" pitchFamily="34" charset="0"/>
                          <a:ea typeface="Times New Roman" panose="02020603050405020304"/>
                          <a:cs typeface="Arial" panose="020B0604020202020204" pitchFamily="34" charset="0"/>
                        </a:rPr>
                        <a:t>Öğr</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Duygu</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ALTUNTAŞ</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Emine</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EFE</a:t>
                      </a:r>
                      <a:r>
                        <a:rPr lang="tr-TR" sz="1200" baseline="30000" dirty="0">
                          <a:effectLst/>
                          <a:latin typeface="Arial" panose="020B0604020202020204" pitchFamily="34" charset="0"/>
                          <a:ea typeface="Times New Roman" panose="02020603050405020304"/>
                          <a:cs typeface="Arial" panose="020B0604020202020204" pitchFamily="34" charset="0"/>
                        </a:rPr>
                        <a:t>1</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65"/>
                        </a:lnSpc>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Türkiye’de</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İşçiliğiyle</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İlgili</a:t>
                      </a:r>
                      <a:r>
                        <a:rPr lang="tr-TR" sz="1200" spc="2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Sağlık</a:t>
                      </a:r>
                      <a:r>
                        <a:rPr lang="tr-TR" sz="1200" spc="2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Alanında</a:t>
                      </a:r>
                      <a:r>
                        <a:rPr lang="tr-TR" sz="1200" spc="2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Yapılan</a:t>
                      </a:r>
                      <a:r>
                        <a:rPr lang="tr-TR" sz="1200" spc="2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Lisansüstü</a:t>
                      </a:r>
                      <a:r>
                        <a:rPr lang="tr-TR" sz="1200" spc="2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Tezlerin</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İncelenmesi: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Sistematik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Derleme</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062">
                <a:tc>
                  <a:txBody>
                    <a:bodyPr/>
                    <a:lstStyle/>
                    <a:p>
                      <a:pPr marL="174625" marR="0" indent="0" algn="l" defTabSz="914400" rtl="0" eaLnBrk="1" fontAlgn="auto" latinLnBrk="0" hangingPunct="1">
                        <a:lnSpc>
                          <a:spcPts val="1165"/>
                        </a:lnSpc>
                        <a:spcBef>
                          <a:spcPts val="0"/>
                        </a:spcBef>
                        <a:spcAft>
                          <a:spcPts val="0"/>
                        </a:spcAft>
                        <a:buClrTx/>
                        <a:buSzTx/>
                        <a:buFontTx/>
                        <a:buNone/>
                        <a:defRPr/>
                      </a:pPr>
                      <a:r>
                        <a:rPr lang="tr-TR" sz="1200" b="1" dirty="0">
                          <a:effectLst/>
                          <a:latin typeface="Arial" panose="020B0604020202020204" pitchFamily="34" charset="0"/>
                          <a:ea typeface="Times New Roman" panose="02020603050405020304"/>
                          <a:cs typeface="Arial" panose="020B0604020202020204" pitchFamily="34" charset="0"/>
                        </a:rPr>
                        <a:t>Poster</a:t>
                      </a:r>
                      <a:r>
                        <a:rPr lang="tr-TR" sz="1200" b="1" spc="-2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Bildiriler</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957">
                <a:tc>
                  <a:txBody>
                    <a:bodyPr/>
                    <a:lstStyle/>
                    <a:p>
                      <a:pPr marL="6477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Esra</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IRAK</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Sağlık</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Enstitüsü</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YL</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Öğrencisi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Gözüyle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Yoksulluk</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1066800" y="30241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br>
              <a:rPr kumimoji="0" lang="tr-TR" altLang="tr-TR" sz="1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tr-TR" altLang="en-US" sz="3200" b="1" dirty="0"/>
              <a:t>BİRİNCİ OTURUM SONUÇ BİLDİRGESİ-1</a:t>
            </a:r>
            <a:endParaRPr lang="tr-TR" altLang="en-US" sz="3200" b="1" dirty="0"/>
          </a:p>
        </p:txBody>
      </p:sp>
      <p:sp>
        <p:nvSpPr>
          <p:cNvPr id="8" name="Content Placeholder 7"/>
          <p:cNvSpPr>
            <a:spLocks noGrp="1"/>
          </p:cNvSpPr>
          <p:nvPr>
            <p:ph idx="1"/>
          </p:nvPr>
        </p:nvSpPr>
        <p:spPr>
          <a:xfrm>
            <a:off x="609600" y="772795"/>
            <a:ext cx="10972800" cy="5354955"/>
          </a:xfrm>
        </p:spPr>
        <p:txBody>
          <a:bodyPr/>
          <a:lstStyle/>
          <a:p>
            <a:pPr marL="0" indent="0" algn="just">
              <a:buNone/>
            </a:pPr>
            <a:r>
              <a:rPr lang="tr-TR" altLang="en-US" sz="2000" b="1" dirty="0"/>
              <a:t>ÇOCUK YOKSULLUĞU</a:t>
            </a:r>
            <a:endParaRPr lang="en-US" sz="2000" dirty="0"/>
          </a:p>
          <a:p>
            <a:pPr algn="just">
              <a:buFont typeface="Wingdings" panose="05000000000000000000" charset="0"/>
              <a:buChar char="v"/>
            </a:pPr>
            <a:r>
              <a:rPr lang="en-US" sz="2000" dirty="0" err="1"/>
              <a:t>Parasal</a:t>
            </a:r>
            <a:r>
              <a:rPr lang="en-US" sz="2000" dirty="0"/>
              <a:t> </a:t>
            </a:r>
            <a:r>
              <a:rPr lang="en-US" sz="2000" dirty="0" err="1"/>
              <a:t>göstergeler</a:t>
            </a:r>
            <a:r>
              <a:rPr lang="en-US" sz="2000" dirty="0"/>
              <a:t> </a:t>
            </a:r>
            <a:r>
              <a:rPr lang="en-US" sz="2000" dirty="0" err="1"/>
              <a:t>ile</a:t>
            </a:r>
            <a:r>
              <a:rPr lang="en-US" sz="2000" dirty="0"/>
              <a:t> </a:t>
            </a:r>
            <a:r>
              <a:rPr lang="en-US" sz="2000" dirty="0" err="1"/>
              <a:t>yapılan</a:t>
            </a:r>
            <a:r>
              <a:rPr lang="en-US" sz="2000" dirty="0"/>
              <a:t> </a:t>
            </a:r>
            <a:r>
              <a:rPr lang="en-US" sz="2000" dirty="0" err="1"/>
              <a:t>ölçüm</a:t>
            </a:r>
            <a:r>
              <a:rPr lang="en-US" sz="2000" dirty="0"/>
              <a:t> </a:t>
            </a:r>
            <a:r>
              <a:rPr lang="en-US" sz="2000" dirty="0" err="1"/>
              <a:t>yöntemi</a:t>
            </a:r>
            <a:r>
              <a:rPr lang="en-US" sz="2000" dirty="0"/>
              <a:t> </a:t>
            </a:r>
            <a:r>
              <a:rPr lang="en-US" sz="2000" dirty="0" err="1"/>
              <a:t>ve</a:t>
            </a:r>
            <a:r>
              <a:rPr lang="en-US" sz="2000" dirty="0"/>
              <a:t> </a:t>
            </a:r>
            <a:r>
              <a:rPr lang="en-US" sz="2000" dirty="0" err="1"/>
              <a:t>Türkiye</a:t>
            </a:r>
            <a:r>
              <a:rPr lang="en-US" sz="2000" dirty="0"/>
              <a:t> </a:t>
            </a:r>
            <a:r>
              <a:rPr lang="en-US" sz="2000" dirty="0" err="1"/>
              <a:t>İstatistik</a:t>
            </a:r>
            <a:r>
              <a:rPr lang="en-US" sz="2000" dirty="0"/>
              <a:t> </a:t>
            </a:r>
            <a:r>
              <a:rPr lang="en-US" sz="2000" dirty="0" err="1"/>
              <a:t>Kurumunun</a:t>
            </a:r>
            <a:r>
              <a:rPr lang="en-US" sz="2000" dirty="0"/>
              <a:t> (TÜİK) 2023 </a:t>
            </a:r>
            <a:r>
              <a:rPr lang="en-US" sz="2000" dirty="0" err="1"/>
              <a:t>yılı</a:t>
            </a:r>
            <a:r>
              <a:rPr lang="en-US" sz="2000" dirty="0"/>
              <a:t> </a:t>
            </a:r>
            <a:r>
              <a:rPr lang="en-US" sz="2000" dirty="0" err="1"/>
              <a:t>yoksulluk</a:t>
            </a:r>
            <a:r>
              <a:rPr lang="en-US" sz="2000" dirty="0"/>
              <a:t> </a:t>
            </a:r>
            <a:r>
              <a:rPr lang="en-US" sz="2000" dirty="0" err="1"/>
              <a:t>verilerine</a:t>
            </a:r>
            <a:r>
              <a:rPr lang="en-US" sz="2000" dirty="0"/>
              <a:t> </a:t>
            </a:r>
            <a:r>
              <a:rPr lang="en-US" sz="2000" dirty="0" err="1"/>
              <a:t>göre</a:t>
            </a:r>
            <a:r>
              <a:rPr lang="en-US" sz="2000" dirty="0"/>
              <a:t> </a:t>
            </a:r>
            <a:r>
              <a:rPr lang="en-US" sz="2000" dirty="0" err="1"/>
              <a:t>Türkiye’deki</a:t>
            </a:r>
            <a:r>
              <a:rPr lang="en-US" sz="2000" dirty="0"/>
              <a:t> </a:t>
            </a:r>
            <a:r>
              <a:rPr lang="en-US" sz="2000" dirty="0" err="1"/>
              <a:t>yoksul</a:t>
            </a:r>
            <a:r>
              <a:rPr lang="en-US" sz="2000" dirty="0"/>
              <a:t> </a:t>
            </a:r>
            <a:r>
              <a:rPr lang="en-US" sz="2000" dirty="0" err="1"/>
              <a:t>çocuk</a:t>
            </a:r>
            <a:r>
              <a:rPr lang="en-US" sz="2000" dirty="0"/>
              <a:t> </a:t>
            </a:r>
            <a:r>
              <a:rPr lang="en-US" sz="2000" dirty="0" err="1"/>
              <a:t>oranı</a:t>
            </a:r>
            <a:r>
              <a:rPr lang="en-US" sz="2000" dirty="0"/>
              <a:t> %31,3’tür. </a:t>
            </a:r>
            <a:r>
              <a:rPr lang="en-US" sz="2000" dirty="0" err="1"/>
              <a:t>Söz</a:t>
            </a:r>
            <a:r>
              <a:rPr lang="en-US" sz="2000" dirty="0"/>
              <a:t> </a:t>
            </a:r>
            <a:r>
              <a:rPr lang="en-US" sz="2000" dirty="0" err="1"/>
              <a:t>konusu</a:t>
            </a:r>
            <a:r>
              <a:rPr lang="en-US" sz="2000" dirty="0"/>
              <a:t> </a:t>
            </a:r>
            <a:r>
              <a:rPr lang="en-US" sz="2000" dirty="0" err="1"/>
              <a:t>bulgu</a:t>
            </a:r>
            <a:r>
              <a:rPr lang="en-US" sz="2000" dirty="0"/>
              <a:t> </a:t>
            </a:r>
            <a:r>
              <a:rPr lang="en-US" sz="2000" dirty="0" err="1"/>
              <a:t>Türkiye’de</a:t>
            </a:r>
            <a:r>
              <a:rPr lang="en-US" sz="2000" dirty="0"/>
              <a:t> her 3 </a:t>
            </a:r>
            <a:r>
              <a:rPr lang="en-US" sz="2000" dirty="0" err="1"/>
              <a:t>çocuktan</a:t>
            </a:r>
            <a:r>
              <a:rPr lang="en-US" sz="2000" dirty="0"/>
              <a:t> 1’inin </a:t>
            </a:r>
            <a:r>
              <a:rPr lang="en-US" sz="2000" dirty="0" err="1"/>
              <a:t>yoksulluk</a:t>
            </a:r>
            <a:r>
              <a:rPr lang="en-US" sz="2000" dirty="0"/>
              <a:t> </a:t>
            </a:r>
            <a:r>
              <a:rPr lang="en-US" sz="2000" dirty="0" err="1"/>
              <a:t>içinde</a:t>
            </a:r>
            <a:r>
              <a:rPr lang="en-US" sz="2000" dirty="0"/>
              <a:t> </a:t>
            </a:r>
            <a:r>
              <a:rPr lang="en-US" sz="2000" dirty="0" err="1"/>
              <a:t>yaşadığını</a:t>
            </a:r>
            <a:r>
              <a:rPr lang="en-US" sz="2000" dirty="0"/>
              <a:t> </a:t>
            </a:r>
            <a:r>
              <a:rPr lang="en-US" sz="2000" dirty="0" err="1"/>
              <a:t>ifade</a:t>
            </a:r>
            <a:r>
              <a:rPr lang="en-US" sz="2000" dirty="0"/>
              <a:t> </a:t>
            </a:r>
            <a:r>
              <a:rPr lang="en-US" sz="2000" dirty="0" err="1"/>
              <a:t>etmektedir</a:t>
            </a:r>
            <a:r>
              <a:rPr lang="en-US" sz="2000" dirty="0"/>
              <a:t>.</a:t>
            </a:r>
            <a:endParaRPr lang="en-US" sz="2000" dirty="0"/>
          </a:p>
          <a:p>
            <a:pPr algn="just">
              <a:buFont typeface="Wingdings" panose="05000000000000000000" charset="0"/>
              <a:buChar char="v"/>
            </a:pPr>
            <a:r>
              <a:rPr lang="en-US" sz="2000" dirty="0" err="1"/>
              <a:t>Çocuk</a:t>
            </a:r>
            <a:r>
              <a:rPr lang="en-US" sz="2000" dirty="0"/>
              <a:t> </a:t>
            </a:r>
            <a:r>
              <a:rPr lang="en-US" sz="2000" dirty="0" err="1"/>
              <a:t>yoksulluğunu</a:t>
            </a:r>
            <a:r>
              <a:rPr lang="en-US" sz="2000" dirty="0"/>
              <a:t> </a:t>
            </a:r>
            <a:r>
              <a:rPr lang="en-US" sz="2000" dirty="0" err="1"/>
              <a:t>ortadan</a:t>
            </a:r>
            <a:r>
              <a:rPr lang="en-US" sz="2000" dirty="0"/>
              <a:t> </a:t>
            </a:r>
            <a:r>
              <a:rPr lang="en-US" sz="2000" dirty="0" err="1"/>
              <a:t>kaldırmaya</a:t>
            </a:r>
            <a:r>
              <a:rPr lang="en-US" sz="2000" dirty="0"/>
              <a:t> </a:t>
            </a:r>
            <a:r>
              <a:rPr lang="en-US" sz="2000" dirty="0" err="1"/>
              <a:t>yönelik</a:t>
            </a:r>
            <a:r>
              <a:rPr lang="en-US" sz="2000" dirty="0"/>
              <a:t> </a:t>
            </a:r>
            <a:r>
              <a:rPr lang="tr-TR" altLang="en-US" sz="2000" dirty="0"/>
              <a:t>etkili</a:t>
            </a:r>
            <a:r>
              <a:rPr lang="en-US" sz="2000" dirty="0"/>
              <a:t> </a:t>
            </a:r>
            <a:r>
              <a:rPr lang="en-US" sz="2000" dirty="0" err="1"/>
              <a:t>politikalar</a:t>
            </a:r>
            <a:r>
              <a:rPr lang="tr-TR" altLang="en-US" sz="2000" dirty="0"/>
              <a:t> olarak,</a:t>
            </a:r>
            <a:r>
              <a:rPr lang="en-US" sz="2000" dirty="0"/>
              <a:t> </a:t>
            </a:r>
            <a:r>
              <a:rPr lang="en-US" sz="2000" dirty="0" err="1"/>
              <a:t>erken</a:t>
            </a:r>
            <a:r>
              <a:rPr lang="en-US" sz="2000" dirty="0"/>
              <a:t> </a:t>
            </a:r>
            <a:r>
              <a:rPr lang="en-US" sz="2000" dirty="0" err="1"/>
              <a:t>çocukluk</a:t>
            </a:r>
            <a:r>
              <a:rPr lang="en-US" sz="2000" dirty="0"/>
              <a:t> </a:t>
            </a:r>
            <a:r>
              <a:rPr lang="en-US" sz="2000" dirty="0" err="1"/>
              <a:t>ve</a:t>
            </a:r>
            <a:r>
              <a:rPr lang="en-US" sz="2000" dirty="0"/>
              <a:t> </a:t>
            </a:r>
            <a:r>
              <a:rPr lang="en-US" sz="2000" dirty="0" err="1"/>
              <a:t>ebeveynlerin</a:t>
            </a:r>
            <a:r>
              <a:rPr lang="en-US" sz="2000" dirty="0"/>
              <a:t> </a:t>
            </a:r>
            <a:r>
              <a:rPr lang="en-US" sz="2000" dirty="0" err="1"/>
              <a:t>eğitim</a:t>
            </a:r>
            <a:r>
              <a:rPr lang="en-US" sz="2000" dirty="0"/>
              <a:t> </a:t>
            </a:r>
            <a:r>
              <a:rPr lang="en-US" sz="2000" dirty="0" err="1"/>
              <a:t>düzeyinin</a:t>
            </a:r>
            <a:r>
              <a:rPr lang="en-US" sz="2000" dirty="0"/>
              <a:t> </a:t>
            </a:r>
            <a:r>
              <a:rPr lang="en-US" sz="2000" dirty="0" err="1"/>
              <a:t>artırılması</a:t>
            </a:r>
            <a:r>
              <a:rPr lang="en-US" sz="2000" dirty="0"/>
              <a:t>, </a:t>
            </a:r>
            <a:r>
              <a:rPr lang="en-US" sz="2000" dirty="0" err="1"/>
              <a:t>hanehalkı</a:t>
            </a:r>
            <a:r>
              <a:rPr lang="en-US" sz="2000" dirty="0"/>
              <a:t> </a:t>
            </a:r>
            <a:r>
              <a:rPr lang="en-US" sz="2000" dirty="0" err="1"/>
              <a:t>gelirinin</a:t>
            </a:r>
            <a:r>
              <a:rPr lang="en-US" sz="2000" dirty="0"/>
              <a:t> </a:t>
            </a:r>
            <a:r>
              <a:rPr lang="en-US" sz="2000" dirty="0" err="1"/>
              <a:t>iyileştirilmesi</a:t>
            </a:r>
            <a:r>
              <a:rPr lang="en-US" sz="2000" dirty="0"/>
              <a:t>, </a:t>
            </a:r>
            <a:r>
              <a:rPr lang="en-US" sz="2000" dirty="0" err="1"/>
              <a:t>konut</a:t>
            </a:r>
            <a:r>
              <a:rPr lang="en-US" sz="2000" dirty="0"/>
              <a:t> </a:t>
            </a:r>
            <a:r>
              <a:rPr lang="en-US" sz="2000" dirty="0" err="1"/>
              <a:t>içi</a:t>
            </a:r>
            <a:r>
              <a:rPr lang="en-US" sz="2000" dirty="0"/>
              <a:t> </a:t>
            </a:r>
            <a:r>
              <a:rPr lang="en-US" sz="2000" dirty="0" err="1"/>
              <a:t>yoksunlukların</a:t>
            </a:r>
            <a:r>
              <a:rPr lang="en-US" sz="2000" dirty="0"/>
              <a:t> </a:t>
            </a:r>
            <a:r>
              <a:rPr lang="en-US" sz="2000" dirty="0" err="1"/>
              <a:t>giderilmesi</a:t>
            </a:r>
            <a:r>
              <a:rPr lang="en-US" sz="2000" dirty="0"/>
              <a:t>, </a:t>
            </a:r>
            <a:r>
              <a:rPr lang="en-US" sz="2000" dirty="0" err="1"/>
              <a:t>yaşanılan</a:t>
            </a:r>
            <a:r>
              <a:rPr lang="en-US" sz="2000" dirty="0"/>
              <a:t> </a:t>
            </a:r>
            <a:r>
              <a:rPr lang="en-US" sz="2000" dirty="0" err="1"/>
              <a:t>konutun</a:t>
            </a:r>
            <a:r>
              <a:rPr lang="en-US" sz="2000" dirty="0"/>
              <a:t> </a:t>
            </a:r>
            <a:r>
              <a:rPr lang="en-US" sz="2000" dirty="0" err="1"/>
              <a:t>mülkiyet</a:t>
            </a:r>
            <a:r>
              <a:rPr lang="en-US" sz="2000" dirty="0"/>
              <a:t> </a:t>
            </a:r>
            <a:r>
              <a:rPr lang="en-US" sz="2000" dirty="0" err="1"/>
              <a:t>durumunun</a:t>
            </a:r>
            <a:r>
              <a:rPr lang="en-US" sz="2000" dirty="0"/>
              <a:t> </a:t>
            </a:r>
            <a:r>
              <a:rPr lang="en-US" sz="2000" dirty="0" err="1"/>
              <a:t>ve</a:t>
            </a:r>
            <a:r>
              <a:rPr lang="en-US" sz="2000" dirty="0"/>
              <a:t> </a:t>
            </a:r>
            <a:r>
              <a:rPr lang="en-US" sz="2000" dirty="0" err="1"/>
              <a:t>hanehalkı</a:t>
            </a:r>
            <a:r>
              <a:rPr lang="en-US" sz="2000" dirty="0"/>
              <a:t> </a:t>
            </a:r>
            <a:r>
              <a:rPr lang="en-US" sz="2000" dirty="0" err="1"/>
              <a:t>büyüklüğünün</a:t>
            </a:r>
            <a:r>
              <a:rPr lang="en-US" sz="2000" dirty="0"/>
              <a:t> </a:t>
            </a:r>
            <a:r>
              <a:rPr lang="en-US" sz="2000" dirty="0" err="1"/>
              <a:t>göz</a:t>
            </a:r>
            <a:r>
              <a:rPr lang="en-US" sz="2000" dirty="0"/>
              <a:t> </a:t>
            </a:r>
            <a:r>
              <a:rPr lang="en-US" sz="2000" dirty="0" err="1"/>
              <a:t>önünde</a:t>
            </a:r>
            <a:r>
              <a:rPr lang="en-US" sz="2000" dirty="0"/>
              <a:t> </a:t>
            </a:r>
            <a:r>
              <a:rPr lang="en-US" sz="2000" dirty="0" err="1"/>
              <a:t>bulundurulması</a:t>
            </a:r>
            <a:r>
              <a:rPr lang="en-US" sz="2000" dirty="0"/>
              <a:t>, </a:t>
            </a:r>
            <a:r>
              <a:rPr lang="en-US" sz="2000" dirty="0" err="1"/>
              <a:t>kadın</a:t>
            </a:r>
            <a:r>
              <a:rPr lang="en-US" sz="2000" dirty="0"/>
              <a:t> (</a:t>
            </a:r>
            <a:r>
              <a:rPr lang="en-US" sz="2000" dirty="0" err="1"/>
              <a:t>anne</a:t>
            </a:r>
            <a:r>
              <a:rPr lang="en-US" sz="2000" dirty="0"/>
              <a:t>) </a:t>
            </a:r>
            <a:r>
              <a:rPr lang="en-US" sz="2000" dirty="0" err="1"/>
              <a:t>istihdam</a:t>
            </a:r>
            <a:r>
              <a:rPr lang="en-US" sz="2000" dirty="0"/>
              <a:t> </a:t>
            </a:r>
            <a:r>
              <a:rPr lang="en-US" sz="2000" dirty="0" err="1"/>
              <a:t>oranının</a:t>
            </a:r>
            <a:r>
              <a:rPr lang="en-US" sz="2000" dirty="0"/>
              <a:t> </a:t>
            </a:r>
            <a:r>
              <a:rPr lang="en-US" sz="2000" dirty="0" err="1"/>
              <a:t>artırılması</a:t>
            </a:r>
            <a:r>
              <a:rPr lang="en-US" sz="2000" dirty="0"/>
              <a:t> </a:t>
            </a:r>
            <a:r>
              <a:rPr lang="en-US" sz="2000" dirty="0" err="1"/>
              <a:t>ve</a:t>
            </a:r>
            <a:r>
              <a:rPr lang="en-US" sz="2000" dirty="0"/>
              <a:t> </a:t>
            </a:r>
            <a:r>
              <a:rPr lang="en-US" sz="2000" dirty="0" err="1"/>
              <a:t>çocuklara</a:t>
            </a:r>
            <a:r>
              <a:rPr lang="en-US" sz="2000" dirty="0"/>
              <a:t> </a:t>
            </a:r>
            <a:r>
              <a:rPr lang="en-US" sz="2000" dirty="0" err="1"/>
              <a:t>yönelik</a:t>
            </a:r>
            <a:r>
              <a:rPr lang="en-US" sz="2000" dirty="0"/>
              <a:t> </a:t>
            </a:r>
            <a:r>
              <a:rPr lang="en-US" sz="2000" dirty="0" err="1"/>
              <a:t>sosyal</a:t>
            </a:r>
            <a:r>
              <a:rPr lang="en-US" sz="2000" dirty="0"/>
              <a:t> </a:t>
            </a:r>
            <a:r>
              <a:rPr lang="en-US" sz="2000" dirty="0" err="1"/>
              <a:t>transferlerin</a:t>
            </a:r>
            <a:r>
              <a:rPr lang="en-US" sz="2000" dirty="0"/>
              <a:t> (</a:t>
            </a:r>
            <a:r>
              <a:rPr lang="en-US" sz="2000" dirty="0" err="1"/>
              <a:t>ücretsiz</a:t>
            </a:r>
            <a:r>
              <a:rPr lang="en-US" sz="2000" dirty="0"/>
              <a:t> </a:t>
            </a:r>
            <a:r>
              <a:rPr lang="en-US" sz="2000" dirty="0" err="1"/>
              <a:t>okul</a:t>
            </a:r>
            <a:r>
              <a:rPr lang="en-US" sz="2000" dirty="0"/>
              <a:t> </a:t>
            </a:r>
            <a:r>
              <a:rPr lang="en-US" sz="2000" dirty="0" err="1"/>
              <a:t>yemeği</a:t>
            </a:r>
            <a:r>
              <a:rPr lang="en-US" sz="2000" dirty="0"/>
              <a:t> </a:t>
            </a:r>
            <a:r>
              <a:rPr lang="en-US" sz="2000" dirty="0" err="1"/>
              <a:t>gibi</a:t>
            </a:r>
            <a:r>
              <a:rPr lang="en-US" sz="2000" dirty="0"/>
              <a:t>) </a:t>
            </a:r>
            <a:r>
              <a:rPr lang="en-US" sz="2000" dirty="0" err="1"/>
              <a:t>öncelikli</a:t>
            </a:r>
            <a:r>
              <a:rPr lang="en-US" sz="2000" dirty="0"/>
              <a:t> hale </a:t>
            </a:r>
            <a:r>
              <a:rPr lang="en-US" sz="2000" dirty="0" err="1"/>
              <a:t>getirilmesi</a:t>
            </a:r>
            <a:r>
              <a:rPr lang="en-US" sz="2000" dirty="0"/>
              <a:t> </a:t>
            </a:r>
            <a:r>
              <a:rPr lang="en-US" sz="2000" dirty="0" err="1"/>
              <a:t>önerilebilir</a:t>
            </a:r>
            <a:r>
              <a:rPr lang="en-US" sz="2000" dirty="0"/>
              <a:t>.</a:t>
            </a:r>
            <a:endParaRPr lang="en-US" sz="2000" dirty="0"/>
          </a:p>
          <a:p>
            <a:pPr algn="just">
              <a:buFont typeface="Wingdings" panose="05000000000000000000" charset="0"/>
              <a:buChar char="v"/>
            </a:pPr>
            <a:r>
              <a:rPr lang="en-US" sz="2000" dirty="0" err="1"/>
              <a:t>Sosyal</a:t>
            </a:r>
            <a:r>
              <a:rPr lang="en-US" sz="2000" dirty="0"/>
              <a:t> </a:t>
            </a:r>
            <a:r>
              <a:rPr lang="en-US" sz="2000" dirty="0" err="1"/>
              <a:t>göstergelerin</a:t>
            </a:r>
            <a:r>
              <a:rPr lang="en-US" sz="2000" dirty="0"/>
              <a:t> de </a:t>
            </a:r>
            <a:r>
              <a:rPr lang="en-US" sz="2000" dirty="0" err="1"/>
              <a:t>dahil</a:t>
            </a:r>
            <a:r>
              <a:rPr lang="en-US" sz="2000" dirty="0"/>
              <a:t> </a:t>
            </a:r>
            <a:r>
              <a:rPr lang="en-US" sz="2000" dirty="0" err="1"/>
              <a:t>edildiği</a:t>
            </a:r>
            <a:r>
              <a:rPr lang="en-US" sz="2000" dirty="0"/>
              <a:t> </a:t>
            </a:r>
            <a:r>
              <a:rPr lang="en-US" sz="2000" dirty="0" err="1"/>
              <a:t>bir</a:t>
            </a:r>
            <a:r>
              <a:rPr lang="en-US" sz="2000" dirty="0"/>
              <a:t> </a:t>
            </a:r>
            <a:r>
              <a:rPr lang="en-US" sz="2000" dirty="0" err="1"/>
              <a:t>yöntem</a:t>
            </a:r>
            <a:r>
              <a:rPr lang="en-US" sz="2000" dirty="0"/>
              <a:t> </a:t>
            </a:r>
            <a:r>
              <a:rPr lang="en-US" sz="2000" dirty="0" err="1"/>
              <a:t>olan</a:t>
            </a:r>
            <a:r>
              <a:rPr lang="en-US" sz="2000" dirty="0"/>
              <a:t> </a:t>
            </a:r>
            <a:r>
              <a:rPr lang="en-US" sz="2000" dirty="0" err="1"/>
              <a:t>çok</a:t>
            </a:r>
            <a:r>
              <a:rPr lang="en-US" sz="2000" dirty="0"/>
              <a:t> </a:t>
            </a:r>
            <a:r>
              <a:rPr lang="en-US" sz="2000" dirty="0" err="1"/>
              <a:t>boyutlu</a:t>
            </a:r>
            <a:r>
              <a:rPr lang="en-US" sz="2000" dirty="0"/>
              <a:t> </a:t>
            </a:r>
            <a:r>
              <a:rPr lang="en-US" sz="2000" dirty="0" err="1"/>
              <a:t>yoksulluk</a:t>
            </a:r>
            <a:r>
              <a:rPr lang="en-US" sz="2000" dirty="0"/>
              <a:t> </a:t>
            </a:r>
            <a:r>
              <a:rPr lang="en-US" sz="2000" dirty="0" err="1"/>
              <a:t>ölçüm</a:t>
            </a:r>
            <a:r>
              <a:rPr lang="en-US" sz="2000" dirty="0"/>
              <a:t> </a:t>
            </a:r>
            <a:r>
              <a:rPr lang="en-US" sz="2000" dirty="0" err="1"/>
              <a:t>yöntemi</a:t>
            </a:r>
            <a:r>
              <a:rPr lang="en-US" sz="2000" dirty="0"/>
              <a:t> </a:t>
            </a:r>
            <a:r>
              <a:rPr lang="en-US" sz="2000" dirty="0" err="1"/>
              <a:t>göz</a:t>
            </a:r>
            <a:r>
              <a:rPr lang="en-US" sz="2000" dirty="0"/>
              <a:t> </a:t>
            </a:r>
            <a:r>
              <a:rPr lang="en-US" sz="2000" dirty="0" err="1"/>
              <a:t>önünde</a:t>
            </a:r>
            <a:r>
              <a:rPr lang="en-US" sz="2000" dirty="0"/>
              <a:t> </a:t>
            </a:r>
            <a:r>
              <a:rPr lang="en-US" sz="2000" dirty="0" err="1"/>
              <a:t>bulundurulduğunda</a:t>
            </a:r>
            <a:r>
              <a:rPr lang="en-US" sz="2000" dirty="0"/>
              <a:t>, </a:t>
            </a:r>
            <a:r>
              <a:rPr lang="en-US" sz="2000" dirty="0" err="1"/>
              <a:t>TÜİK’in</a:t>
            </a:r>
            <a:r>
              <a:rPr lang="en-US" sz="2000" dirty="0"/>
              <a:t> 2017 </a:t>
            </a:r>
            <a:r>
              <a:rPr lang="en-US" sz="2000" dirty="0" err="1"/>
              <a:t>yılı</a:t>
            </a:r>
            <a:r>
              <a:rPr lang="en-US" sz="2000" dirty="0"/>
              <a:t> </a:t>
            </a:r>
            <a:r>
              <a:rPr lang="en-US" sz="2000" dirty="0" err="1"/>
              <a:t>verileri</a:t>
            </a:r>
            <a:r>
              <a:rPr lang="en-US" sz="2000" dirty="0"/>
              <a:t> </a:t>
            </a:r>
            <a:r>
              <a:rPr lang="en-US" sz="2000" dirty="0" err="1"/>
              <a:t>hanedeki</a:t>
            </a:r>
            <a:r>
              <a:rPr lang="en-US" sz="2000" dirty="0"/>
              <a:t> </a:t>
            </a:r>
            <a:r>
              <a:rPr lang="en-US" sz="2000" dirty="0" err="1"/>
              <a:t>çocuk</a:t>
            </a:r>
            <a:r>
              <a:rPr lang="en-US" sz="2000" dirty="0"/>
              <a:t> </a:t>
            </a:r>
            <a:r>
              <a:rPr lang="en-US" sz="2000" dirty="0" err="1"/>
              <a:t>sayısının</a:t>
            </a:r>
            <a:r>
              <a:rPr lang="en-US" sz="2000" dirty="0"/>
              <a:t> </a:t>
            </a:r>
            <a:r>
              <a:rPr lang="en-US" sz="2000" dirty="0" err="1"/>
              <a:t>artması</a:t>
            </a:r>
            <a:r>
              <a:rPr lang="en-US" sz="2000" dirty="0"/>
              <a:t> </a:t>
            </a:r>
            <a:r>
              <a:rPr lang="en-US" sz="2000" dirty="0" err="1"/>
              <a:t>durumunda</a:t>
            </a:r>
            <a:r>
              <a:rPr lang="en-US" sz="2000" dirty="0"/>
              <a:t> </a:t>
            </a:r>
            <a:r>
              <a:rPr lang="en-US" sz="2000" dirty="0" err="1"/>
              <a:t>hanenin</a:t>
            </a:r>
            <a:r>
              <a:rPr lang="en-US" sz="2000" dirty="0"/>
              <a:t> </a:t>
            </a:r>
            <a:r>
              <a:rPr lang="en-US" sz="2000" dirty="0" err="1"/>
              <a:t>yoksulluk</a:t>
            </a:r>
            <a:r>
              <a:rPr lang="en-US" sz="2000" dirty="0"/>
              <a:t> </a:t>
            </a:r>
            <a:r>
              <a:rPr lang="en-US" sz="2000" dirty="0" err="1"/>
              <a:t>şiddetinin</a:t>
            </a:r>
            <a:r>
              <a:rPr lang="en-US" sz="2000" dirty="0"/>
              <a:t> </a:t>
            </a:r>
            <a:r>
              <a:rPr lang="en-US" sz="2000" dirty="0" err="1"/>
              <a:t>arttığına</a:t>
            </a:r>
            <a:r>
              <a:rPr lang="en-US" sz="2000" dirty="0"/>
              <a:t> </a:t>
            </a:r>
            <a:r>
              <a:rPr lang="en-US" sz="2000" dirty="0" err="1"/>
              <a:t>işaret</a:t>
            </a:r>
            <a:r>
              <a:rPr lang="en-US" sz="2000" dirty="0"/>
              <a:t> </a:t>
            </a:r>
            <a:r>
              <a:rPr lang="en-US" sz="2000" dirty="0" err="1"/>
              <a:t>etmektedir</a:t>
            </a:r>
            <a:r>
              <a:rPr lang="en-US" sz="2000" dirty="0"/>
              <a:t>. </a:t>
            </a:r>
            <a:r>
              <a:rPr lang="en-US" sz="2000" dirty="0" err="1"/>
              <a:t>Bunun</a:t>
            </a:r>
            <a:r>
              <a:rPr lang="en-US" sz="2000" dirty="0"/>
              <a:t> </a:t>
            </a:r>
            <a:r>
              <a:rPr lang="en-US" sz="2000" dirty="0" err="1"/>
              <a:t>yanında</a:t>
            </a:r>
            <a:r>
              <a:rPr lang="en-US" sz="2000" dirty="0"/>
              <a:t> </a:t>
            </a:r>
            <a:r>
              <a:rPr lang="en-US" sz="2000" dirty="0" err="1"/>
              <a:t>Türkiye’nin</a:t>
            </a:r>
            <a:r>
              <a:rPr lang="en-US" sz="2000" dirty="0"/>
              <a:t> </a:t>
            </a:r>
            <a:r>
              <a:rPr lang="en-US" sz="2000" dirty="0" err="1"/>
              <a:t>batısından</a:t>
            </a:r>
            <a:r>
              <a:rPr lang="en-US" sz="2000" dirty="0"/>
              <a:t> </a:t>
            </a:r>
            <a:r>
              <a:rPr lang="en-US" sz="2000" dirty="0" err="1"/>
              <a:t>doğusuna</a:t>
            </a:r>
            <a:r>
              <a:rPr lang="en-US" sz="2000" dirty="0"/>
              <a:t> </a:t>
            </a:r>
            <a:r>
              <a:rPr lang="en-US" sz="2000" dirty="0" err="1"/>
              <a:t>doğru</a:t>
            </a:r>
            <a:r>
              <a:rPr lang="en-US" sz="2000" dirty="0"/>
              <a:t> </a:t>
            </a:r>
            <a:r>
              <a:rPr lang="en-US" sz="2000" dirty="0" err="1"/>
              <a:t>gittikçe</a:t>
            </a:r>
            <a:r>
              <a:rPr lang="en-US" sz="2000" dirty="0"/>
              <a:t> </a:t>
            </a:r>
            <a:r>
              <a:rPr lang="en-US" sz="2000" dirty="0" err="1"/>
              <a:t>çocuk</a:t>
            </a:r>
            <a:r>
              <a:rPr lang="en-US" sz="2000" dirty="0"/>
              <a:t> </a:t>
            </a:r>
            <a:r>
              <a:rPr lang="en-US" sz="2000" dirty="0" err="1"/>
              <a:t>sayısındaki</a:t>
            </a:r>
            <a:r>
              <a:rPr lang="en-US" sz="2000" dirty="0"/>
              <a:t> </a:t>
            </a:r>
            <a:r>
              <a:rPr lang="en-US" sz="2000" dirty="0" err="1"/>
              <a:t>artışla</a:t>
            </a:r>
            <a:r>
              <a:rPr lang="en-US" sz="2000" dirty="0"/>
              <a:t> </a:t>
            </a:r>
            <a:r>
              <a:rPr lang="en-US" sz="2000" dirty="0" err="1"/>
              <a:t>birlikte</a:t>
            </a:r>
            <a:r>
              <a:rPr lang="en-US" sz="2000" dirty="0"/>
              <a:t> </a:t>
            </a:r>
            <a:r>
              <a:rPr lang="en-US" sz="2000" dirty="0" err="1"/>
              <a:t>çok</a:t>
            </a:r>
            <a:r>
              <a:rPr lang="en-US" sz="2000" dirty="0"/>
              <a:t> </a:t>
            </a:r>
            <a:r>
              <a:rPr lang="en-US" sz="2000" dirty="0" err="1"/>
              <a:t>boyutlu</a:t>
            </a:r>
            <a:r>
              <a:rPr lang="en-US" sz="2000" dirty="0"/>
              <a:t> </a:t>
            </a:r>
            <a:r>
              <a:rPr lang="en-US" sz="2000" dirty="0" err="1"/>
              <a:t>yoksulluk</a:t>
            </a:r>
            <a:r>
              <a:rPr lang="en-US" sz="2000" dirty="0"/>
              <a:t> da </a:t>
            </a:r>
            <a:r>
              <a:rPr lang="en-US" sz="2000" dirty="0" err="1"/>
              <a:t>olumsuz</a:t>
            </a:r>
            <a:r>
              <a:rPr lang="en-US" sz="2000" dirty="0"/>
              <a:t> </a:t>
            </a:r>
            <a:r>
              <a:rPr lang="en-US" sz="2000" dirty="0" err="1"/>
              <a:t>yönde</a:t>
            </a:r>
            <a:r>
              <a:rPr lang="en-US" sz="2000" dirty="0"/>
              <a:t> </a:t>
            </a:r>
            <a:r>
              <a:rPr lang="en-US" sz="2000" dirty="0" err="1"/>
              <a:t>seyir</a:t>
            </a:r>
            <a:r>
              <a:rPr lang="en-US" sz="2000" dirty="0"/>
              <a:t> </a:t>
            </a:r>
            <a:r>
              <a:rPr lang="en-US" sz="2000" dirty="0" err="1"/>
              <a:t>izlemektedir</a:t>
            </a:r>
            <a:r>
              <a:rPr lang="en-US" sz="2000" dirty="0"/>
              <a:t>.</a:t>
            </a:r>
            <a:endParaRPr lang="en-US" sz="2000" dirty="0"/>
          </a:p>
          <a:p>
            <a:pPr algn="just">
              <a:buFont typeface="Wingdings" panose="05000000000000000000" charset="0"/>
              <a:buChar char="v"/>
            </a:pPr>
            <a:r>
              <a:rPr lang="en-US" sz="2000" dirty="0" err="1"/>
              <a:t>Dolayısıyla</a:t>
            </a:r>
            <a:r>
              <a:rPr lang="en-US" sz="2000" dirty="0"/>
              <a:t> </a:t>
            </a:r>
            <a:r>
              <a:rPr lang="en-US" sz="2000" dirty="0" err="1"/>
              <a:t>Türkiye’de</a:t>
            </a:r>
            <a:r>
              <a:rPr lang="en-US" sz="2000" dirty="0"/>
              <a:t> </a:t>
            </a:r>
            <a:r>
              <a:rPr lang="en-US" sz="2000" dirty="0" err="1"/>
              <a:t>mevcut</a:t>
            </a:r>
            <a:r>
              <a:rPr lang="en-US" sz="2000" dirty="0"/>
              <a:t> </a:t>
            </a:r>
            <a:r>
              <a:rPr lang="en-US" sz="2000" dirty="0" err="1"/>
              <a:t>koşullarda</a:t>
            </a:r>
            <a:r>
              <a:rPr lang="en-US" sz="2000" dirty="0"/>
              <a:t> </a:t>
            </a:r>
            <a:r>
              <a:rPr lang="en-US" sz="2000" dirty="0" err="1"/>
              <a:t>gençlerin</a:t>
            </a:r>
            <a:r>
              <a:rPr lang="en-US" sz="2000" dirty="0"/>
              <a:t> </a:t>
            </a:r>
            <a:r>
              <a:rPr lang="en-US" sz="2000" dirty="0" err="1"/>
              <a:t>eğitim</a:t>
            </a:r>
            <a:r>
              <a:rPr lang="en-US" sz="2000" dirty="0"/>
              <a:t> </a:t>
            </a:r>
            <a:r>
              <a:rPr lang="en-US" sz="2000" dirty="0" err="1"/>
              <a:t>almalarına</a:t>
            </a:r>
            <a:r>
              <a:rPr lang="en-US" sz="2000" dirty="0"/>
              <a:t> </a:t>
            </a:r>
            <a:r>
              <a:rPr lang="en-US" sz="2000" dirty="0" err="1"/>
              <a:t>ve</a:t>
            </a:r>
            <a:r>
              <a:rPr lang="en-US" sz="2000" dirty="0"/>
              <a:t> </a:t>
            </a:r>
            <a:r>
              <a:rPr lang="en-US" sz="2000" dirty="0" err="1"/>
              <a:t>daha</a:t>
            </a:r>
            <a:r>
              <a:rPr lang="en-US" sz="2000" dirty="0"/>
              <a:t> </a:t>
            </a:r>
            <a:r>
              <a:rPr lang="en-US" sz="2000" dirty="0" err="1"/>
              <a:t>fazla</a:t>
            </a:r>
            <a:r>
              <a:rPr lang="en-US" sz="2000" dirty="0"/>
              <a:t> </a:t>
            </a:r>
            <a:r>
              <a:rPr lang="en-US" sz="2000" dirty="0" err="1"/>
              <a:t>istihdam</a:t>
            </a:r>
            <a:r>
              <a:rPr lang="en-US" sz="2000" dirty="0"/>
              <a:t> </a:t>
            </a:r>
            <a:r>
              <a:rPr lang="en-US" sz="2000" dirty="0" err="1"/>
              <a:t>edilmelerine</a:t>
            </a:r>
            <a:r>
              <a:rPr lang="en-US" sz="2000" dirty="0"/>
              <a:t> </a:t>
            </a:r>
            <a:r>
              <a:rPr lang="en-US" sz="2000" dirty="0" err="1"/>
              <a:t>yönelik</a:t>
            </a:r>
            <a:r>
              <a:rPr lang="en-US" sz="2000" dirty="0"/>
              <a:t> </a:t>
            </a:r>
            <a:r>
              <a:rPr lang="tr-TR" altLang="en-US" sz="2000" dirty="0"/>
              <a:t>kapsamlı </a:t>
            </a:r>
            <a:r>
              <a:rPr lang="en-US" sz="2000" dirty="0" err="1"/>
              <a:t>iyileştirmeler</a:t>
            </a:r>
            <a:r>
              <a:rPr lang="en-US" sz="2000" dirty="0"/>
              <a:t> </a:t>
            </a:r>
            <a:r>
              <a:rPr lang="en-US" sz="2000" dirty="0" err="1"/>
              <a:t>yapılmadan</a:t>
            </a:r>
            <a:r>
              <a:rPr lang="tr-TR" altLang="en-US" sz="2000" dirty="0"/>
              <a:t>,</a:t>
            </a:r>
            <a:r>
              <a:rPr lang="en-US" sz="2000" dirty="0"/>
              <a:t> </a:t>
            </a:r>
            <a:r>
              <a:rPr lang="en-US" sz="2000" dirty="0" err="1"/>
              <a:t>hanedeki</a:t>
            </a:r>
            <a:r>
              <a:rPr lang="en-US" sz="2000" dirty="0"/>
              <a:t> </a:t>
            </a:r>
            <a:r>
              <a:rPr lang="en-US" sz="2000" dirty="0" err="1"/>
              <a:t>çocuk</a:t>
            </a:r>
            <a:r>
              <a:rPr lang="en-US" sz="2000" dirty="0"/>
              <a:t> </a:t>
            </a:r>
            <a:r>
              <a:rPr lang="en-US" sz="2000" dirty="0" err="1"/>
              <a:t>sayısının</a:t>
            </a:r>
            <a:r>
              <a:rPr lang="en-US" sz="2000" dirty="0"/>
              <a:t> </a:t>
            </a:r>
            <a:r>
              <a:rPr lang="en-US" sz="2000" dirty="0" err="1"/>
              <a:t>artışının</a:t>
            </a:r>
            <a:r>
              <a:rPr lang="en-US" sz="2000" dirty="0"/>
              <a:t>, </a:t>
            </a:r>
            <a:r>
              <a:rPr lang="en-US" sz="2000" dirty="0" err="1"/>
              <a:t>önümüzdeki</a:t>
            </a:r>
            <a:r>
              <a:rPr lang="en-US" sz="2000" dirty="0"/>
              <a:t> </a:t>
            </a:r>
            <a:r>
              <a:rPr lang="en-US" sz="2000" dirty="0" err="1"/>
              <a:t>dönemlerde</a:t>
            </a:r>
            <a:r>
              <a:rPr lang="en-US" sz="2000" dirty="0"/>
              <a:t> </a:t>
            </a:r>
            <a:r>
              <a:rPr lang="en-US" sz="2000" dirty="0" err="1"/>
              <a:t>hane</a:t>
            </a:r>
            <a:r>
              <a:rPr lang="en-US" sz="2000" dirty="0"/>
              <a:t> </a:t>
            </a:r>
            <a:r>
              <a:rPr lang="en-US" sz="2000" dirty="0" err="1"/>
              <a:t>refahına</a:t>
            </a:r>
            <a:r>
              <a:rPr lang="en-US" sz="2000" dirty="0"/>
              <a:t> </a:t>
            </a:r>
            <a:r>
              <a:rPr lang="en-US" sz="2000" dirty="0" err="1"/>
              <a:t>olumsuz</a:t>
            </a:r>
            <a:r>
              <a:rPr lang="en-US" sz="2000" dirty="0"/>
              <a:t> </a:t>
            </a:r>
            <a:r>
              <a:rPr lang="en-US" sz="2000" dirty="0" err="1"/>
              <a:t>yansıması</a:t>
            </a:r>
            <a:r>
              <a:rPr lang="en-US" sz="2000" dirty="0"/>
              <a:t> </a:t>
            </a:r>
            <a:r>
              <a:rPr lang="en-US" sz="2000" dirty="0" err="1"/>
              <a:t>beklenmektedir</a:t>
            </a:r>
            <a:r>
              <a:rPr lang="en-US" sz="2000" dirty="0"/>
              <a:t>.</a:t>
            </a:r>
            <a:endParaRPr lang="en-US" sz="2000" dirty="0"/>
          </a:p>
          <a:p>
            <a:pPr marL="0" indent="0" algn="just">
              <a:buNone/>
            </a:pPr>
            <a:endParaRPr lang="en-US" sz="2000" dirty="0"/>
          </a:p>
        </p:txBody>
      </p:sp>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tr-TR" altLang="en-US" sz="3200" b="1" dirty="0"/>
              <a:t>BİRİNCİ OTURUM SONUÇ BİLDİRGESİ-2</a:t>
            </a:r>
            <a:endParaRPr lang="tr-TR" altLang="en-US" sz="3200" b="1" dirty="0"/>
          </a:p>
        </p:txBody>
      </p:sp>
      <p:sp>
        <p:nvSpPr>
          <p:cNvPr id="8" name="Content Placeholder 7"/>
          <p:cNvSpPr>
            <a:spLocks noGrp="1"/>
          </p:cNvSpPr>
          <p:nvPr>
            <p:ph idx="1"/>
          </p:nvPr>
        </p:nvSpPr>
        <p:spPr>
          <a:xfrm>
            <a:off x="609599" y="848995"/>
            <a:ext cx="10972801" cy="5278755"/>
          </a:xfrm>
        </p:spPr>
        <p:txBody>
          <a:bodyPr/>
          <a:lstStyle/>
          <a:p>
            <a:pPr marL="0" indent="0" algn="just">
              <a:buNone/>
            </a:pPr>
            <a:r>
              <a:rPr lang="tr-TR" altLang="en-US" sz="2800" b="1" dirty="0">
                <a:sym typeface="+mn-ea"/>
              </a:rPr>
              <a:t>ÇOCUK İŞÇİLİĞİ</a:t>
            </a:r>
            <a:endParaRPr lang="en-US" sz="2800" b="1" dirty="0">
              <a:sym typeface="+mn-ea"/>
            </a:endParaRPr>
          </a:p>
          <a:p>
            <a:pPr algn="just">
              <a:buFont typeface="Wingdings" panose="05000000000000000000" charset="0"/>
              <a:buChar char="v"/>
            </a:pPr>
            <a:r>
              <a:rPr lang="en-US" sz="2000" dirty="0" err="1">
                <a:sym typeface="+mn-ea"/>
              </a:rPr>
              <a:t>Türkiye’de</a:t>
            </a:r>
            <a:r>
              <a:rPr lang="en-US" sz="2000" dirty="0">
                <a:sym typeface="+mn-ea"/>
              </a:rPr>
              <a:t> TÜİK </a:t>
            </a:r>
            <a:r>
              <a:rPr lang="en-US" sz="2000" dirty="0" err="1">
                <a:sym typeface="+mn-ea"/>
              </a:rPr>
              <a:t>Çocuk</a:t>
            </a:r>
            <a:r>
              <a:rPr lang="en-US" sz="2000" dirty="0">
                <a:sym typeface="+mn-ea"/>
              </a:rPr>
              <a:t> </a:t>
            </a:r>
            <a:r>
              <a:rPr lang="en-US" sz="2000" dirty="0" err="1">
                <a:sym typeface="+mn-ea"/>
              </a:rPr>
              <a:t>İşgücü</a:t>
            </a:r>
            <a:r>
              <a:rPr lang="en-US" sz="2000" dirty="0">
                <a:sym typeface="+mn-ea"/>
              </a:rPr>
              <a:t> </a:t>
            </a:r>
            <a:r>
              <a:rPr lang="en-US" sz="2000" dirty="0" err="1">
                <a:sym typeface="+mn-ea"/>
              </a:rPr>
              <a:t>Anketi</a:t>
            </a:r>
            <a:r>
              <a:rPr lang="en-US" sz="2000" dirty="0">
                <a:sym typeface="+mn-ea"/>
              </a:rPr>
              <a:t> (2019) </a:t>
            </a:r>
            <a:r>
              <a:rPr lang="en-US" sz="2000" dirty="0" err="1">
                <a:sym typeface="+mn-ea"/>
              </a:rPr>
              <a:t>sonuçlarına</a:t>
            </a:r>
            <a:r>
              <a:rPr lang="en-US" sz="2000" dirty="0">
                <a:sym typeface="+mn-ea"/>
              </a:rPr>
              <a:t> </a:t>
            </a:r>
            <a:r>
              <a:rPr lang="en-US" sz="2000" dirty="0" err="1">
                <a:sym typeface="+mn-ea"/>
              </a:rPr>
              <a:t>göre</a:t>
            </a:r>
            <a:r>
              <a:rPr lang="en-US" sz="2000" dirty="0">
                <a:sym typeface="+mn-ea"/>
              </a:rPr>
              <a:t> 32.000’i 5-11 </a:t>
            </a:r>
            <a:r>
              <a:rPr lang="en-US" sz="2000" dirty="0" err="1">
                <a:sym typeface="+mn-ea"/>
              </a:rPr>
              <a:t>yaş</a:t>
            </a:r>
            <a:r>
              <a:rPr lang="en-US" sz="2000" dirty="0">
                <a:sym typeface="+mn-ea"/>
              </a:rPr>
              <a:t> </a:t>
            </a:r>
            <a:r>
              <a:rPr lang="en-US" sz="2000" dirty="0" err="1">
                <a:sym typeface="+mn-ea"/>
              </a:rPr>
              <a:t>arası</a:t>
            </a:r>
            <a:r>
              <a:rPr lang="en-US" sz="2000" dirty="0">
                <a:sym typeface="+mn-ea"/>
              </a:rPr>
              <a:t> </a:t>
            </a:r>
            <a:r>
              <a:rPr lang="en-US" sz="2000" dirty="0" err="1">
                <a:sym typeface="+mn-ea"/>
              </a:rPr>
              <a:t>olmak</a:t>
            </a:r>
            <a:r>
              <a:rPr lang="en-US" sz="2000" dirty="0">
                <a:sym typeface="+mn-ea"/>
              </a:rPr>
              <a:t> </a:t>
            </a:r>
            <a:r>
              <a:rPr lang="en-US" sz="2000" dirty="0" err="1">
                <a:sym typeface="+mn-ea"/>
              </a:rPr>
              <a:t>üzere</a:t>
            </a:r>
            <a:r>
              <a:rPr lang="en-US" sz="2000" dirty="0">
                <a:sym typeface="+mn-ea"/>
              </a:rPr>
              <a:t> 700.000’den </a:t>
            </a:r>
            <a:r>
              <a:rPr lang="en-US" sz="2000" dirty="0" err="1">
                <a:sym typeface="+mn-ea"/>
              </a:rPr>
              <a:t>fazla</a:t>
            </a:r>
            <a:r>
              <a:rPr lang="en-US" sz="2000" dirty="0">
                <a:sym typeface="+mn-ea"/>
              </a:rPr>
              <a:t> </a:t>
            </a:r>
            <a:r>
              <a:rPr lang="en-US" sz="2000" dirty="0" err="1">
                <a:sym typeface="+mn-ea"/>
              </a:rPr>
              <a:t>çocuk</a:t>
            </a:r>
            <a:r>
              <a:rPr lang="en-US" sz="2000" dirty="0">
                <a:sym typeface="+mn-ea"/>
              </a:rPr>
              <a:t> </a:t>
            </a:r>
            <a:r>
              <a:rPr lang="en-US" sz="2000" dirty="0" err="1">
                <a:sym typeface="+mn-ea"/>
              </a:rPr>
              <a:t>ekonomik</a:t>
            </a:r>
            <a:r>
              <a:rPr lang="en-US" sz="2000" dirty="0">
                <a:sym typeface="+mn-ea"/>
              </a:rPr>
              <a:t> </a:t>
            </a:r>
            <a:r>
              <a:rPr lang="en-US" sz="2000" dirty="0" err="1">
                <a:sym typeface="+mn-ea"/>
              </a:rPr>
              <a:t>faaliyette</a:t>
            </a:r>
            <a:r>
              <a:rPr lang="en-US" sz="2000" dirty="0">
                <a:sym typeface="+mn-ea"/>
              </a:rPr>
              <a:t> </a:t>
            </a:r>
            <a:r>
              <a:rPr lang="en-US" sz="2000" dirty="0" err="1">
                <a:sym typeface="+mn-ea"/>
              </a:rPr>
              <a:t>bulunmaktadır</a:t>
            </a:r>
            <a:r>
              <a:rPr lang="en-US" sz="2000" dirty="0">
                <a:sym typeface="+mn-ea"/>
              </a:rPr>
              <a:t>. Bu </a:t>
            </a:r>
            <a:r>
              <a:rPr lang="en-US" sz="2000" dirty="0" err="1">
                <a:sym typeface="+mn-ea"/>
              </a:rPr>
              <a:t>çocukların</a:t>
            </a:r>
            <a:r>
              <a:rPr lang="en-US" sz="2000" dirty="0">
                <a:sym typeface="+mn-ea"/>
              </a:rPr>
              <a:t> %34,3’ü (247 bin) </a:t>
            </a:r>
            <a:r>
              <a:rPr lang="en-US" sz="2000" dirty="0" err="1">
                <a:sym typeface="+mn-ea"/>
              </a:rPr>
              <a:t>eğitimine</a:t>
            </a:r>
            <a:r>
              <a:rPr lang="en-US" sz="2000" dirty="0">
                <a:sym typeface="+mn-ea"/>
              </a:rPr>
              <a:t> </a:t>
            </a:r>
            <a:r>
              <a:rPr lang="en-US" sz="2000" dirty="0" err="1">
                <a:sym typeface="+mn-ea"/>
              </a:rPr>
              <a:t>devam</a:t>
            </a:r>
            <a:r>
              <a:rPr lang="en-US" sz="2000" dirty="0">
                <a:sym typeface="+mn-ea"/>
              </a:rPr>
              <a:t> </a:t>
            </a:r>
            <a:r>
              <a:rPr lang="en-US" sz="2000" dirty="0" err="1">
                <a:sym typeface="+mn-ea"/>
              </a:rPr>
              <a:t>etmemektedir</a:t>
            </a:r>
            <a:r>
              <a:rPr lang="en-US" sz="2000" dirty="0">
                <a:sym typeface="+mn-ea"/>
              </a:rPr>
              <a:t>. </a:t>
            </a:r>
            <a:endParaRPr lang="en-US" sz="2000" dirty="0">
              <a:sym typeface="+mn-ea"/>
            </a:endParaRPr>
          </a:p>
          <a:p>
            <a:pPr algn="just">
              <a:buFont typeface="Wingdings" panose="05000000000000000000" charset="0"/>
              <a:buChar char="v"/>
            </a:pPr>
            <a:r>
              <a:rPr lang="en-US" sz="2000" dirty="0">
                <a:sym typeface="+mn-ea"/>
              </a:rPr>
              <a:t>Bu </a:t>
            </a:r>
            <a:r>
              <a:rPr lang="en-US" sz="2000" dirty="0" err="1">
                <a:sym typeface="+mn-ea"/>
              </a:rPr>
              <a:t>sonuçlar</a:t>
            </a:r>
            <a:r>
              <a:rPr lang="en-US" sz="2000" dirty="0">
                <a:sym typeface="+mn-ea"/>
              </a:rPr>
              <a:t> COVID </a:t>
            </a:r>
            <a:r>
              <a:rPr lang="en-US" sz="2000" dirty="0" err="1">
                <a:sym typeface="+mn-ea"/>
              </a:rPr>
              <a:t>pandemisi</a:t>
            </a:r>
            <a:r>
              <a:rPr lang="en-US" sz="2000" dirty="0">
                <a:sym typeface="+mn-ea"/>
              </a:rPr>
              <a:t> </a:t>
            </a:r>
            <a:r>
              <a:rPr lang="en-US" sz="2000" dirty="0" err="1">
                <a:sym typeface="+mn-ea"/>
              </a:rPr>
              <a:t>öncesine</a:t>
            </a:r>
            <a:r>
              <a:rPr lang="en-US" sz="2000" dirty="0">
                <a:sym typeface="+mn-ea"/>
              </a:rPr>
              <a:t> </a:t>
            </a:r>
            <a:r>
              <a:rPr lang="en-US" sz="2000" dirty="0" err="1">
                <a:sym typeface="+mn-ea"/>
              </a:rPr>
              <a:t>aittir</a:t>
            </a:r>
            <a:r>
              <a:rPr lang="en-US" sz="2000" dirty="0">
                <a:sym typeface="+mn-ea"/>
              </a:rPr>
              <a:t> </a:t>
            </a:r>
            <a:r>
              <a:rPr lang="en-US" sz="2000" dirty="0" err="1">
                <a:sym typeface="+mn-ea"/>
              </a:rPr>
              <a:t>ve</a:t>
            </a:r>
            <a:r>
              <a:rPr lang="en-US" sz="2000" dirty="0">
                <a:sym typeface="+mn-ea"/>
              </a:rPr>
              <a:t> </a:t>
            </a:r>
            <a:r>
              <a:rPr lang="en-US" sz="2000" dirty="0" err="1">
                <a:sym typeface="+mn-ea"/>
              </a:rPr>
              <a:t>pandemi</a:t>
            </a:r>
            <a:r>
              <a:rPr lang="en-US" sz="2000" dirty="0">
                <a:sym typeface="+mn-ea"/>
              </a:rPr>
              <a:t> </a:t>
            </a:r>
            <a:r>
              <a:rPr lang="en-US" sz="2000" dirty="0" err="1">
                <a:sym typeface="+mn-ea"/>
              </a:rPr>
              <a:t>ve</a:t>
            </a:r>
            <a:r>
              <a:rPr lang="en-US" sz="2000" dirty="0">
                <a:sym typeface="+mn-ea"/>
              </a:rPr>
              <a:t> </a:t>
            </a:r>
            <a:r>
              <a:rPr lang="en-US" sz="2000" dirty="0" err="1">
                <a:sym typeface="+mn-ea"/>
              </a:rPr>
              <a:t>sonrasında</a:t>
            </a:r>
            <a:r>
              <a:rPr lang="en-US" sz="2000" dirty="0">
                <a:sym typeface="+mn-ea"/>
              </a:rPr>
              <a:t> </a:t>
            </a:r>
            <a:r>
              <a:rPr lang="en-US" sz="2000" dirty="0" err="1">
                <a:sym typeface="+mn-ea"/>
              </a:rPr>
              <a:t>yaşanan</a:t>
            </a:r>
            <a:r>
              <a:rPr lang="en-US" sz="2000" dirty="0">
                <a:sym typeface="+mn-ea"/>
              </a:rPr>
              <a:t> </a:t>
            </a:r>
            <a:r>
              <a:rPr lang="en-US" sz="2000" dirty="0" err="1">
                <a:sym typeface="+mn-ea"/>
              </a:rPr>
              <a:t>deprem</a:t>
            </a:r>
            <a:r>
              <a:rPr lang="en-US" sz="2000" dirty="0">
                <a:sym typeface="+mn-ea"/>
              </a:rPr>
              <a:t> </a:t>
            </a:r>
            <a:r>
              <a:rPr lang="en-US" sz="2000" dirty="0" err="1">
                <a:sym typeface="+mn-ea"/>
              </a:rPr>
              <a:t>nedeniyle</a:t>
            </a:r>
            <a:r>
              <a:rPr lang="en-US" sz="2000" dirty="0">
                <a:sym typeface="+mn-ea"/>
              </a:rPr>
              <a:t>, UNİCEF </a:t>
            </a:r>
            <a:r>
              <a:rPr lang="en-US" sz="2000" dirty="0" err="1">
                <a:sym typeface="+mn-ea"/>
              </a:rPr>
              <a:t>Türkiye’de</a:t>
            </a:r>
            <a:r>
              <a:rPr lang="en-US" sz="2000" dirty="0">
                <a:sym typeface="+mn-ea"/>
              </a:rPr>
              <a:t> </a:t>
            </a:r>
            <a:r>
              <a:rPr lang="en-US" sz="2000" dirty="0" err="1">
                <a:sym typeface="+mn-ea"/>
              </a:rPr>
              <a:t>çocuk</a:t>
            </a:r>
            <a:r>
              <a:rPr lang="en-US" sz="2000" dirty="0">
                <a:sym typeface="+mn-ea"/>
              </a:rPr>
              <a:t> </a:t>
            </a:r>
            <a:r>
              <a:rPr lang="en-US" sz="2000" dirty="0" err="1">
                <a:sym typeface="+mn-ea"/>
              </a:rPr>
              <a:t>işçiliğinin</a:t>
            </a:r>
            <a:r>
              <a:rPr lang="en-US" sz="2000" dirty="0">
                <a:sym typeface="+mn-ea"/>
              </a:rPr>
              <a:t> </a:t>
            </a:r>
            <a:r>
              <a:rPr lang="en-US" sz="2000" dirty="0" err="1">
                <a:sym typeface="+mn-ea"/>
              </a:rPr>
              <a:t>arttığı</a:t>
            </a:r>
            <a:r>
              <a:rPr lang="en-US" sz="2000" dirty="0">
                <a:sym typeface="+mn-ea"/>
              </a:rPr>
              <a:t> </a:t>
            </a:r>
            <a:r>
              <a:rPr lang="en-US" sz="2000" dirty="0" err="1">
                <a:sym typeface="+mn-ea"/>
              </a:rPr>
              <a:t>yönünde</a:t>
            </a:r>
            <a:r>
              <a:rPr lang="en-US" sz="2000" dirty="0">
                <a:sym typeface="+mn-ea"/>
              </a:rPr>
              <a:t> </a:t>
            </a:r>
            <a:r>
              <a:rPr lang="en-US" sz="2000" dirty="0" err="1">
                <a:sym typeface="+mn-ea"/>
              </a:rPr>
              <a:t>endişelerini</a:t>
            </a:r>
            <a:r>
              <a:rPr lang="en-US" sz="2000" dirty="0">
                <a:sym typeface="+mn-ea"/>
              </a:rPr>
              <a:t> </a:t>
            </a:r>
            <a:r>
              <a:rPr lang="en-US" sz="2000" dirty="0" err="1">
                <a:sym typeface="+mn-ea"/>
              </a:rPr>
              <a:t>dile</a:t>
            </a:r>
            <a:r>
              <a:rPr lang="en-US" sz="2000" dirty="0">
                <a:sym typeface="+mn-ea"/>
              </a:rPr>
              <a:t> </a:t>
            </a:r>
            <a:r>
              <a:rPr lang="en-US" sz="2000" dirty="0" err="1">
                <a:sym typeface="+mn-ea"/>
              </a:rPr>
              <a:t>getirmiştir</a:t>
            </a:r>
            <a:r>
              <a:rPr lang="en-US" sz="2000" dirty="0">
                <a:sym typeface="+mn-ea"/>
              </a:rPr>
              <a:t>. Son 10 </a:t>
            </a:r>
            <a:r>
              <a:rPr lang="en-US" sz="2000" dirty="0" err="1">
                <a:sym typeface="+mn-ea"/>
              </a:rPr>
              <a:t>yılda</a:t>
            </a:r>
            <a:r>
              <a:rPr lang="en-US" sz="2000" dirty="0">
                <a:sym typeface="+mn-ea"/>
              </a:rPr>
              <a:t> 671 </a:t>
            </a:r>
            <a:r>
              <a:rPr lang="en-US" sz="2000" dirty="0" err="1">
                <a:sym typeface="+mn-ea"/>
              </a:rPr>
              <a:t>çocuk</a:t>
            </a:r>
            <a:r>
              <a:rPr lang="en-US" sz="2000" dirty="0">
                <a:sym typeface="+mn-ea"/>
              </a:rPr>
              <a:t> </a:t>
            </a:r>
            <a:r>
              <a:rPr lang="en-US" sz="2000" dirty="0" err="1">
                <a:sym typeface="+mn-ea"/>
              </a:rPr>
              <a:t>işçi</a:t>
            </a:r>
            <a:r>
              <a:rPr lang="en-US" sz="2000" dirty="0">
                <a:sym typeface="+mn-ea"/>
              </a:rPr>
              <a:t> </a:t>
            </a:r>
            <a:r>
              <a:rPr lang="en-US" sz="2000" dirty="0" err="1">
                <a:sym typeface="+mn-ea"/>
              </a:rPr>
              <a:t>iş</a:t>
            </a:r>
            <a:r>
              <a:rPr lang="en-US" sz="2000" dirty="0">
                <a:sym typeface="+mn-ea"/>
              </a:rPr>
              <a:t> </a:t>
            </a:r>
            <a:r>
              <a:rPr lang="en-US" sz="2000" dirty="0" err="1">
                <a:sym typeface="+mn-ea"/>
              </a:rPr>
              <a:t>kazası</a:t>
            </a:r>
            <a:r>
              <a:rPr lang="en-US" sz="2000" dirty="0">
                <a:sym typeface="+mn-ea"/>
              </a:rPr>
              <a:t> </a:t>
            </a:r>
            <a:r>
              <a:rPr lang="en-US" sz="2000" dirty="0" err="1">
                <a:sym typeface="+mn-ea"/>
              </a:rPr>
              <a:t>nedeniyle</a:t>
            </a:r>
            <a:r>
              <a:rPr lang="en-US" sz="2000" dirty="0">
                <a:sym typeface="+mn-ea"/>
              </a:rPr>
              <a:t> </a:t>
            </a:r>
            <a:r>
              <a:rPr lang="en-US" sz="2000" dirty="0" err="1">
                <a:sym typeface="+mn-ea"/>
              </a:rPr>
              <a:t>kaybedilmiştir</a:t>
            </a:r>
            <a:r>
              <a:rPr lang="en-US" sz="2000" dirty="0">
                <a:sym typeface="+mn-ea"/>
              </a:rPr>
              <a:t>. </a:t>
            </a:r>
            <a:r>
              <a:rPr lang="en-US" sz="2000" dirty="0" err="1">
                <a:sym typeface="+mn-ea"/>
              </a:rPr>
              <a:t>Ölümlü</a:t>
            </a:r>
            <a:r>
              <a:rPr lang="en-US" sz="2000" dirty="0">
                <a:sym typeface="+mn-ea"/>
              </a:rPr>
              <a:t> </a:t>
            </a:r>
            <a:r>
              <a:rPr lang="en-US" sz="2000" dirty="0" err="1">
                <a:sym typeface="+mn-ea"/>
              </a:rPr>
              <a:t>kazalar</a:t>
            </a:r>
            <a:r>
              <a:rPr lang="en-US" sz="2000" dirty="0">
                <a:sym typeface="+mn-ea"/>
              </a:rPr>
              <a:t> </a:t>
            </a:r>
            <a:r>
              <a:rPr lang="en-US" sz="2000" dirty="0" err="1">
                <a:sym typeface="+mn-ea"/>
              </a:rPr>
              <a:t>en</a:t>
            </a:r>
            <a:r>
              <a:rPr lang="en-US" sz="2000" dirty="0">
                <a:sym typeface="+mn-ea"/>
              </a:rPr>
              <a:t> </a:t>
            </a:r>
            <a:r>
              <a:rPr lang="en-US" sz="2000" dirty="0" err="1">
                <a:sym typeface="+mn-ea"/>
              </a:rPr>
              <a:t>çok</a:t>
            </a:r>
            <a:r>
              <a:rPr lang="en-US" sz="2000" dirty="0">
                <a:sym typeface="+mn-ea"/>
              </a:rPr>
              <a:t> </a:t>
            </a:r>
            <a:r>
              <a:rPr lang="en-US" sz="2000" dirty="0" err="1">
                <a:sym typeface="+mn-ea"/>
              </a:rPr>
              <a:t>tarım</a:t>
            </a:r>
            <a:r>
              <a:rPr lang="en-US" sz="2000" dirty="0">
                <a:sym typeface="+mn-ea"/>
              </a:rPr>
              <a:t> </a:t>
            </a:r>
            <a:r>
              <a:rPr lang="en-US" sz="2000" dirty="0" err="1">
                <a:sym typeface="+mn-ea"/>
              </a:rPr>
              <a:t>ve</a:t>
            </a:r>
            <a:r>
              <a:rPr lang="en-US" sz="2000" dirty="0">
                <a:sym typeface="+mn-ea"/>
              </a:rPr>
              <a:t> </a:t>
            </a:r>
            <a:r>
              <a:rPr lang="en-US" sz="2000" dirty="0" err="1">
                <a:sym typeface="+mn-ea"/>
              </a:rPr>
              <a:t>orman</a:t>
            </a:r>
            <a:r>
              <a:rPr lang="en-US" sz="2000" dirty="0">
                <a:sym typeface="+mn-ea"/>
              </a:rPr>
              <a:t> </a:t>
            </a:r>
            <a:r>
              <a:rPr lang="en-US" sz="2000" dirty="0" err="1">
                <a:sym typeface="+mn-ea"/>
              </a:rPr>
              <a:t>iş</a:t>
            </a:r>
            <a:r>
              <a:rPr lang="en-US" sz="2000" dirty="0">
                <a:sym typeface="+mn-ea"/>
              </a:rPr>
              <a:t> </a:t>
            </a:r>
            <a:r>
              <a:rPr lang="en-US" sz="2000" dirty="0" err="1">
                <a:sym typeface="+mn-ea"/>
              </a:rPr>
              <a:t>kolunda</a:t>
            </a:r>
            <a:r>
              <a:rPr lang="en-US" sz="2000" dirty="0">
                <a:sym typeface="+mn-ea"/>
              </a:rPr>
              <a:t> </a:t>
            </a:r>
            <a:r>
              <a:rPr lang="en-US" sz="2000" dirty="0" err="1">
                <a:sym typeface="+mn-ea"/>
              </a:rPr>
              <a:t>gerçekleşmiştir</a:t>
            </a:r>
            <a:r>
              <a:rPr lang="en-US" sz="2000" dirty="0">
                <a:sym typeface="+mn-ea"/>
              </a:rPr>
              <a:t>. </a:t>
            </a:r>
            <a:endParaRPr lang="en-US" sz="2000" dirty="0"/>
          </a:p>
          <a:p>
            <a:pPr algn="just">
              <a:buFont typeface="Wingdings" panose="05000000000000000000" charset="0"/>
              <a:buChar char="v"/>
            </a:pPr>
            <a:r>
              <a:rPr lang="en-US" sz="2000" dirty="0" err="1">
                <a:sym typeface="+mn-ea"/>
              </a:rPr>
              <a:t>Yoksulluk</a:t>
            </a:r>
            <a:r>
              <a:rPr lang="en-US" sz="2000" dirty="0">
                <a:sym typeface="+mn-ea"/>
              </a:rPr>
              <a:t>, </a:t>
            </a:r>
            <a:r>
              <a:rPr lang="en-US" sz="2000" dirty="0" err="1">
                <a:sym typeface="+mn-ea"/>
              </a:rPr>
              <a:t>eğitim</a:t>
            </a:r>
            <a:r>
              <a:rPr lang="en-US" sz="2000" dirty="0">
                <a:sym typeface="+mn-ea"/>
              </a:rPr>
              <a:t> </a:t>
            </a:r>
            <a:r>
              <a:rPr lang="en-US" sz="2000" dirty="0" err="1">
                <a:sym typeface="+mn-ea"/>
              </a:rPr>
              <a:t>eksikliği</a:t>
            </a:r>
            <a:r>
              <a:rPr lang="en-US" sz="2000" dirty="0">
                <a:sym typeface="+mn-ea"/>
              </a:rPr>
              <a:t>, </a:t>
            </a:r>
            <a:r>
              <a:rPr lang="en-US" sz="2000" dirty="0" err="1">
                <a:sym typeface="+mn-ea"/>
              </a:rPr>
              <a:t>aile</a:t>
            </a:r>
            <a:r>
              <a:rPr lang="en-US" sz="2000" dirty="0">
                <a:sym typeface="+mn-ea"/>
              </a:rPr>
              <a:t> </a:t>
            </a:r>
            <a:r>
              <a:rPr lang="en-US" sz="2000" dirty="0" err="1">
                <a:sym typeface="+mn-ea"/>
              </a:rPr>
              <a:t>baskısı</a:t>
            </a:r>
            <a:r>
              <a:rPr lang="en-US" sz="2000" dirty="0">
                <a:sym typeface="+mn-ea"/>
              </a:rPr>
              <a:t>, </a:t>
            </a:r>
            <a:r>
              <a:rPr lang="en-US" sz="2000" dirty="0" err="1">
                <a:sym typeface="+mn-ea"/>
              </a:rPr>
              <a:t>göç</a:t>
            </a:r>
            <a:r>
              <a:rPr lang="en-US" sz="2000" dirty="0">
                <a:sym typeface="+mn-ea"/>
              </a:rPr>
              <a:t>, </a:t>
            </a:r>
            <a:r>
              <a:rPr lang="en-US" sz="2000" dirty="0" err="1">
                <a:sym typeface="+mn-ea"/>
              </a:rPr>
              <a:t>bölgedeki</a:t>
            </a:r>
            <a:r>
              <a:rPr lang="en-US" sz="2000" dirty="0">
                <a:sym typeface="+mn-ea"/>
              </a:rPr>
              <a:t> </a:t>
            </a:r>
            <a:r>
              <a:rPr lang="en-US" sz="2000" dirty="0" err="1">
                <a:sym typeface="+mn-ea"/>
              </a:rPr>
              <a:t>savaşlar</a:t>
            </a:r>
            <a:r>
              <a:rPr lang="en-US" sz="2000" dirty="0">
                <a:sym typeface="+mn-ea"/>
              </a:rPr>
              <a:t>, </a:t>
            </a:r>
            <a:r>
              <a:rPr lang="en-US" sz="2000" dirty="0" err="1">
                <a:sym typeface="+mn-ea"/>
              </a:rPr>
              <a:t>doğal</a:t>
            </a:r>
            <a:r>
              <a:rPr lang="en-US" sz="2000" dirty="0">
                <a:sym typeface="+mn-ea"/>
              </a:rPr>
              <a:t> </a:t>
            </a:r>
            <a:r>
              <a:rPr lang="en-US" sz="2000" dirty="0" err="1">
                <a:sym typeface="+mn-ea"/>
              </a:rPr>
              <a:t>afetler</a:t>
            </a:r>
            <a:r>
              <a:rPr lang="en-US" sz="2000" dirty="0">
                <a:sym typeface="+mn-ea"/>
              </a:rPr>
              <a:t> </a:t>
            </a:r>
            <a:r>
              <a:rPr lang="en-US" sz="2000" dirty="0" err="1">
                <a:sym typeface="+mn-ea"/>
              </a:rPr>
              <a:t>ve</a:t>
            </a:r>
            <a:r>
              <a:rPr lang="en-US" sz="2000" dirty="0">
                <a:sym typeface="+mn-ea"/>
              </a:rPr>
              <a:t> </a:t>
            </a:r>
            <a:r>
              <a:rPr lang="en-US" sz="2000" dirty="0" err="1">
                <a:sym typeface="+mn-ea"/>
              </a:rPr>
              <a:t>işgücü</a:t>
            </a:r>
            <a:r>
              <a:rPr lang="en-US" sz="2000" dirty="0">
                <a:sym typeface="+mn-ea"/>
              </a:rPr>
              <a:t> </a:t>
            </a:r>
            <a:r>
              <a:rPr lang="en-US" sz="2000" dirty="0" err="1">
                <a:sym typeface="+mn-ea"/>
              </a:rPr>
              <a:t>piyasasında</a:t>
            </a:r>
            <a:r>
              <a:rPr lang="en-US" sz="2000" dirty="0">
                <a:sym typeface="+mn-ea"/>
              </a:rPr>
              <a:t> </a:t>
            </a:r>
            <a:r>
              <a:rPr lang="en-US" sz="2000" dirty="0" err="1">
                <a:sym typeface="+mn-ea"/>
              </a:rPr>
              <a:t>özellikle</a:t>
            </a:r>
            <a:r>
              <a:rPr lang="en-US" sz="2000" dirty="0">
                <a:sym typeface="+mn-ea"/>
              </a:rPr>
              <a:t> </a:t>
            </a:r>
            <a:r>
              <a:rPr lang="en-US" sz="2000" dirty="0" err="1">
                <a:sym typeface="+mn-ea"/>
              </a:rPr>
              <a:t>KOBİ’lerdeki</a:t>
            </a:r>
            <a:r>
              <a:rPr lang="en-US" sz="2000" dirty="0">
                <a:sym typeface="+mn-ea"/>
              </a:rPr>
              <a:t> </a:t>
            </a:r>
            <a:r>
              <a:rPr lang="en-US" sz="2000" dirty="0" err="1">
                <a:sym typeface="+mn-ea"/>
              </a:rPr>
              <a:t>talep</a:t>
            </a:r>
            <a:r>
              <a:rPr lang="en-US" sz="2000" dirty="0">
                <a:sym typeface="+mn-ea"/>
              </a:rPr>
              <a:t> </a:t>
            </a:r>
            <a:r>
              <a:rPr lang="en-US" sz="2000" dirty="0" err="1">
                <a:sym typeface="+mn-ea"/>
              </a:rPr>
              <a:t>artışı</a:t>
            </a:r>
            <a:r>
              <a:rPr lang="en-US" sz="2000" dirty="0">
                <a:sym typeface="+mn-ea"/>
              </a:rPr>
              <a:t> </a:t>
            </a:r>
            <a:r>
              <a:rPr lang="en-US" sz="2000" dirty="0" err="1">
                <a:sym typeface="+mn-ea"/>
              </a:rPr>
              <a:t>gibi</a:t>
            </a:r>
            <a:r>
              <a:rPr lang="en-US" sz="2000" dirty="0">
                <a:sym typeface="+mn-ea"/>
              </a:rPr>
              <a:t> </a:t>
            </a:r>
            <a:r>
              <a:rPr lang="en-US" sz="2000" dirty="0" err="1">
                <a:sym typeface="+mn-ea"/>
              </a:rPr>
              <a:t>faktörler</a:t>
            </a:r>
            <a:r>
              <a:rPr lang="en-US" sz="2000" dirty="0">
                <a:sym typeface="+mn-ea"/>
              </a:rPr>
              <a:t> </a:t>
            </a:r>
            <a:r>
              <a:rPr lang="en-US" sz="2000" dirty="0" err="1">
                <a:sym typeface="+mn-ea"/>
              </a:rPr>
              <a:t>çocukları</a:t>
            </a:r>
            <a:r>
              <a:rPr lang="en-US" sz="2000" dirty="0">
                <a:sym typeface="+mn-ea"/>
              </a:rPr>
              <a:t> </a:t>
            </a:r>
            <a:r>
              <a:rPr lang="en-US" sz="2000" dirty="0" err="1">
                <a:sym typeface="+mn-ea"/>
              </a:rPr>
              <a:t>işgücüne</a:t>
            </a:r>
            <a:r>
              <a:rPr lang="en-US" sz="2000" dirty="0">
                <a:sym typeface="+mn-ea"/>
              </a:rPr>
              <a:t> </a:t>
            </a:r>
            <a:r>
              <a:rPr lang="en-US" sz="2000" dirty="0" err="1">
                <a:sym typeface="+mn-ea"/>
              </a:rPr>
              <a:t>katılmayı</a:t>
            </a:r>
            <a:r>
              <a:rPr lang="en-US" sz="2000" dirty="0">
                <a:sym typeface="+mn-ea"/>
              </a:rPr>
              <a:t> </a:t>
            </a:r>
            <a:r>
              <a:rPr lang="en-US" sz="2000" dirty="0" err="1">
                <a:sym typeface="+mn-ea"/>
              </a:rPr>
              <a:t>yönlendirmektedir</a:t>
            </a:r>
            <a:r>
              <a:rPr lang="en-US" sz="2000" dirty="0">
                <a:sym typeface="+mn-ea"/>
              </a:rPr>
              <a:t>. </a:t>
            </a:r>
            <a:r>
              <a:rPr lang="en-US" sz="2000" dirty="0" err="1">
                <a:sym typeface="+mn-ea"/>
              </a:rPr>
              <a:t>Çocuk</a:t>
            </a:r>
            <a:r>
              <a:rPr lang="en-US" sz="2000" dirty="0">
                <a:sym typeface="+mn-ea"/>
              </a:rPr>
              <a:t> </a:t>
            </a:r>
            <a:r>
              <a:rPr lang="en-US" sz="2000" dirty="0" err="1">
                <a:sym typeface="+mn-ea"/>
              </a:rPr>
              <a:t>işçiliği</a:t>
            </a:r>
            <a:r>
              <a:rPr lang="en-US" sz="2000" dirty="0">
                <a:sym typeface="+mn-ea"/>
              </a:rPr>
              <a:t> </a:t>
            </a:r>
            <a:r>
              <a:rPr lang="en-US" sz="2000" dirty="0" err="1">
                <a:sym typeface="+mn-ea"/>
              </a:rPr>
              <a:t>sosyal</a:t>
            </a:r>
            <a:r>
              <a:rPr lang="en-US" sz="2000" dirty="0">
                <a:sym typeface="+mn-ea"/>
              </a:rPr>
              <a:t>, </a:t>
            </a:r>
            <a:r>
              <a:rPr lang="en-US" sz="2000" dirty="0" err="1">
                <a:sym typeface="+mn-ea"/>
              </a:rPr>
              <a:t>ekonomik</a:t>
            </a:r>
            <a:r>
              <a:rPr lang="en-US" sz="2000" dirty="0">
                <a:sym typeface="+mn-ea"/>
              </a:rPr>
              <a:t>, </a:t>
            </a:r>
            <a:r>
              <a:rPr lang="en-US" sz="2000" dirty="0" err="1">
                <a:sym typeface="+mn-ea"/>
              </a:rPr>
              <a:t>kültürel</a:t>
            </a:r>
            <a:r>
              <a:rPr lang="en-US" sz="2000" dirty="0">
                <a:sym typeface="+mn-ea"/>
              </a:rPr>
              <a:t> </a:t>
            </a:r>
            <a:r>
              <a:rPr lang="en-US" sz="2000" dirty="0" err="1">
                <a:sym typeface="+mn-ea"/>
              </a:rPr>
              <a:t>ve</a:t>
            </a:r>
            <a:r>
              <a:rPr lang="en-US" sz="2000" dirty="0">
                <a:sym typeface="+mn-ea"/>
              </a:rPr>
              <a:t> </a:t>
            </a:r>
            <a:r>
              <a:rPr lang="en-US" sz="2000" dirty="0" err="1">
                <a:sym typeface="+mn-ea"/>
              </a:rPr>
              <a:t>sağlık</a:t>
            </a:r>
            <a:r>
              <a:rPr lang="en-US" sz="2000" dirty="0">
                <a:sym typeface="+mn-ea"/>
              </a:rPr>
              <a:t> </a:t>
            </a:r>
            <a:r>
              <a:rPr lang="en-US" sz="2000" dirty="0" err="1">
                <a:sym typeface="+mn-ea"/>
              </a:rPr>
              <a:t>boyutlarıyla</a:t>
            </a:r>
            <a:r>
              <a:rPr lang="en-US" sz="2000" dirty="0">
                <a:sym typeface="+mn-ea"/>
              </a:rPr>
              <a:t> </a:t>
            </a:r>
            <a:r>
              <a:rPr lang="en-US" sz="2000" dirty="0" err="1">
                <a:sym typeface="+mn-ea"/>
              </a:rPr>
              <a:t>ele</a:t>
            </a:r>
            <a:r>
              <a:rPr lang="en-US" sz="2000" dirty="0">
                <a:sym typeface="+mn-ea"/>
              </a:rPr>
              <a:t> </a:t>
            </a:r>
            <a:r>
              <a:rPr lang="en-US" sz="2000" dirty="0" err="1">
                <a:sym typeface="+mn-ea"/>
              </a:rPr>
              <a:t>alındığında</a:t>
            </a:r>
            <a:r>
              <a:rPr lang="en-US" sz="2000" dirty="0">
                <a:sym typeface="+mn-ea"/>
              </a:rPr>
              <a:t> </a:t>
            </a:r>
            <a:r>
              <a:rPr lang="en-US" sz="2000" dirty="0" err="1">
                <a:sym typeface="+mn-ea"/>
              </a:rPr>
              <a:t>ciddi</a:t>
            </a:r>
            <a:r>
              <a:rPr lang="en-US" sz="2000" dirty="0">
                <a:sym typeface="+mn-ea"/>
              </a:rPr>
              <a:t> </a:t>
            </a:r>
            <a:r>
              <a:rPr lang="en-US" sz="2000" dirty="0" err="1">
                <a:sym typeface="+mn-ea"/>
              </a:rPr>
              <a:t>ve</a:t>
            </a:r>
            <a:r>
              <a:rPr lang="en-US" sz="2000" dirty="0">
                <a:sym typeface="+mn-ea"/>
              </a:rPr>
              <a:t> </a:t>
            </a:r>
            <a:r>
              <a:rPr lang="en-US" sz="2000" dirty="0" err="1">
                <a:sym typeface="+mn-ea"/>
              </a:rPr>
              <a:t>karmaşık</a:t>
            </a:r>
            <a:r>
              <a:rPr lang="en-US" sz="2000" dirty="0">
                <a:sym typeface="+mn-ea"/>
              </a:rPr>
              <a:t> </a:t>
            </a:r>
            <a:r>
              <a:rPr lang="en-US" sz="2000" dirty="0" err="1">
                <a:sym typeface="+mn-ea"/>
              </a:rPr>
              <a:t>bir</a:t>
            </a:r>
            <a:r>
              <a:rPr lang="en-US" sz="2000" dirty="0">
                <a:sym typeface="+mn-ea"/>
              </a:rPr>
              <a:t> </a:t>
            </a:r>
            <a:r>
              <a:rPr lang="en-US" sz="2000" dirty="0" err="1">
                <a:sym typeface="+mn-ea"/>
              </a:rPr>
              <a:t>sorunla</a:t>
            </a:r>
            <a:r>
              <a:rPr lang="en-US" sz="2000" dirty="0">
                <a:sym typeface="+mn-ea"/>
              </a:rPr>
              <a:t> </a:t>
            </a:r>
            <a:r>
              <a:rPr lang="en-US" sz="2000" dirty="0" err="1">
                <a:sym typeface="+mn-ea"/>
              </a:rPr>
              <a:t>karşılaşılmaktadır</a:t>
            </a:r>
            <a:r>
              <a:rPr lang="en-US" sz="2000" dirty="0">
                <a:sym typeface="+mn-ea"/>
              </a:rPr>
              <a:t>. </a:t>
            </a:r>
            <a:endParaRPr lang="en-US" sz="2000" dirty="0">
              <a:sym typeface="+mn-ea"/>
            </a:endParaRPr>
          </a:p>
          <a:p>
            <a:pPr algn="just">
              <a:buFont typeface="Wingdings" panose="05000000000000000000" charset="0"/>
              <a:buChar char="v"/>
            </a:pPr>
            <a:r>
              <a:rPr lang="en-US" sz="2000" dirty="0" err="1">
                <a:sym typeface="+mn-ea"/>
              </a:rPr>
              <a:t>Türkiye’nin</a:t>
            </a:r>
            <a:r>
              <a:rPr lang="en-US" sz="2000" dirty="0">
                <a:sym typeface="+mn-ea"/>
              </a:rPr>
              <a:t> </a:t>
            </a:r>
            <a:r>
              <a:rPr lang="en-US" sz="2000" dirty="0" err="1">
                <a:sym typeface="+mn-ea"/>
              </a:rPr>
              <a:t>çocuk</a:t>
            </a:r>
            <a:r>
              <a:rPr lang="en-US" sz="2000" dirty="0">
                <a:sym typeface="+mn-ea"/>
              </a:rPr>
              <a:t> </a:t>
            </a:r>
            <a:r>
              <a:rPr lang="en-US" sz="2000" dirty="0" err="1">
                <a:sym typeface="+mn-ea"/>
              </a:rPr>
              <a:t>işçiliğini</a:t>
            </a:r>
            <a:r>
              <a:rPr lang="en-US" sz="2000" dirty="0">
                <a:sym typeface="+mn-ea"/>
              </a:rPr>
              <a:t> </a:t>
            </a:r>
            <a:r>
              <a:rPr lang="en-US" sz="2000" dirty="0" err="1">
                <a:sym typeface="+mn-ea"/>
              </a:rPr>
              <a:t>bitirme</a:t>
            </a:r>
            <a:r>
              <a:rPr lang="en-US" sz="2000" dirty="0">
                <a:sym typeface="+mn-ea"/>
              </a:rPr>
              <a:t> </a:t>
            </a:r>
            <a:r>
              <a:rPr lang="en-US" sz="2000" dirty="0" err="1">
                <a:sym typeface="+mn-ea"/>
              </a:rPr>
              <a:t>yönündeki</a:t>
            </a:r>
            <a:r>
              <a:rPr lang="en-US" sz="2000" dirty="0">
                <a:sym typeface="+mn-ea"/>
              </a:rPr>
              <a:t> </a:t>
            </a:r>
            <a:r>
              <a:rPr lang="en-US" sz="2000" dirty="0" err="1">
                <a:sym typeface="+mn-ea"/>
              </a:rPr>
              <a:t>yasal</a:t>
            </a:r>
            <a:r>
              <a:rPr lang="en-US" sz="2000" dirty="0">
                <a:sym typeface="+mn-ea"/>
              </a:rPr>
              <a:t> </a:t>
            </a:r>
            <a:r>
              <a:rPr lang="en-US" sz="2000" dirty="0" err="1">
                <a:sym typeface="+mn-ea"/>
              </a:rPr>
              <a:t>mevzuatında</a:t>
            </a:r>
            <a:r>
              <a:rPr lang="en-US" sz="2000" dirty="0">
                <a:sym typeface="+mn-ea"/>
              </a:rPr>
              <a:t> </a:t>
            </a:r>
            <a:r>
              <a:rPr lang="en-US" sz="2000" dirty="0" err="1">
                <a:sym typeface="+mn-ea"/>
              </a:rPr>
              <a:t>bir</a:t>
            </a:r>
            <a:r>
              <a:rPr lang="en-US" sz="2000" dirty="0">
                <a:sym typeface="+mn-ea"/>
              </a:rPr>
              <a:t> </a:t>
            </a:r>
            <a:r>
              <a:rPr lang="en-US" sz="2000" dirty="0" err="1">
                <a:sym typeface="+mn-ea"/>
              </a:rPr>
              <a:t>sorun</a:t>
            </a:r>
            <a:r>
              <a:rPr lang="en-US" sz="2000" dirty="0">
                <a:sym typeface="+mn-ea"/>
              </a:rPr>
              <a:t> </a:t>
            </a:r>
            <a:r>
              <a:rPr lang="en-US" sz="2000" dirty="0" err="1">
                <a:sym typeface="+mn-ea"/>
              </a:rPr>
              <a:t>yoktur</a:t>
            </a:r>
            <a:r>
              <a:rPr lang="en-US" sz="2000" dirty="0">
                <a:sym typeface="+mn-ea"/>
              </a:rPr>
              <a:t>. </a:t>
            </a:r>
            <a:r>
              <a:rPr lang="en-US" sz="2000" dirty="0" err="1">
                <a:sym typeface="+mn-ea"/>
              </a:rPr>
              <a:t>Ancak</a:t>
            </a:r>
            <a:r>
              <a:rPr lang="en-US" sz="2000" dirty="0">
                <a:sym typeface="+mn-ea"/>
              </a:rPr>
              <a:t> </a:t>
            </a:r>
            <a:r>
              <a:rPr lang="en-US" sz="2000" dirty="0" err="1">
                <a:sym typeface="+mn-ea"/>
              </a:rPr>
              <a:t>mevcut</a:t>
            </a:r>
            <a:r>
              <a:rPr lang="en-US" sz="2000" dirty="0">
                <a:sym typeface="+mn-ea"/>
              </a:rPr>
              <a:t> </a:t>
            </a:r>
            <a:r>
              <a:rPr lang="en-US" sz="2000" dirty="0" err="1">
                <a:sym typeface="+mn-ea"/>
              </a:rPr>
              <a:t>yasaların</a:t>
            </a:r>
            <a:r>
              <a:rPr lang="en-US" sz="2000" dirty="0">
                <a:sym typeface="+mn-ea"/>
              </a:rPr>
              <a:t> </a:t>
            </a:r>
            <a:r>
              <a:rPr lang="en-US" sz="2000" dirty="0" err="1">
                <a:sym typeface="+mn-ea"/>
              </a:rPr>
              <a:t>etkin</a:t>
            </a:r>
            <a:r>
              <a:rPr lang="en-US" sz="2000" dirty="0">
                <a:sym typeface="+mn-ea"/>
              </a:rPr>
              <a:t> </a:t>
            </a:r>
            <a:r>
              <a:rPr lang="en-US" sz="2000" dirty="0" err="1">
                <a:sym typeface="+mn-ea"/>
              </a:rPr>
              <a:t>bir</a:t>
            </a:r>
            <a:r>
              <a:rPr lang="en-US" sz="2000" dirty="0">
                <a:sym typeface="+mn-ea"/>
              </a:rPr>
              <a:t> </a:t>
            </a:r>
            <a:r>
              <a:rPr lang="en-US" sz="2000" dirty="0" err="1">
                <a:sym typeface="+mn-ea"/>
              </a:rPr>
              <a:t>şekilde</a:t>
            </a:r>
            <a:r>
              <a:rPr lang="en-US" sz="2000" dirty="0">
                <a:sym typeface="+mn-ea"/>
              </a:rPr>
              <a:t> </a:t>
            </a:r>
            <a:r>
              <a:rPr lang="en-US" sz="2000" dirty="0" err="1">
                <a:sym typeface="+mn-ea"/>
              </a:rPr>
              <a:t>uygulanmasında</a:t>
            </a:r>
            <a:r>
              <a:rPr lang="en-US" sz="2000" dirty="0">
                <a:sym typeface="+mn-ea"/>
              </a:rPr>
              <a:t> </a:t>
            </a:r>
            <a:r>
              <a:rPr lang="en-US" sz="2000" dirty="0" err="1">
                <a:sym typeface="+mn-ea"/>
              </a:rPr>
              <a:t>ve</a:t>
            </a:r>
            <a:r>
              <a:rPr lang="en-US" sz="2000" dirty="0">
                <a:sym typeface="+mn-ea"/>
              </a:rPr>
              <a:t> </a:t>
            </a:r>
            <a:r>
              <a:rPr lang="en-US" sz="2000" dirty="0" err="1">
                <a:sym typeface="+mn-ea"/>
              </a:rPr>
              <a:t>denetlenmesinde</a:t>
            </a:r>
            <a:r>
              <a:rPr lang="en-US" sz="2000" dirty="0">
                <a:sym typeface="+mn-ea"/>
              </a:rPr>
              <a:t> </a:t>
            </a:r>
            <a:r>
              <a:rPr lang="en-US" sz="2000" dirty="0" err="1">
                <a:sym typeface="+mn-ea"/>
              </a:rPr>
              <a:t>sorunlar</a:t>
            </a:r>
            <a:r>
              <a:rPr lang="en-US" sz="2000" dirty="0">
                <a:sym typeface="+mn-ea"/>
              </a:rPr>
              <a:t> </a:t>
            </a:r>
            <a:r>
              <a:rPr lang="en-US" sz="2000" dirty="0" err="1">
                <a:sym typeface="+mn-ea"/>
              </a:rPr>
              <a:t>vardır</a:t>
            </a:r>
            <a:r>
              <a:rPr lang="en-US" sz="2000" dirty="0">
                <a:sym typeface="+mn-ea"/>
              </a:rPr>
              <a:t>. </a:t>
            </a:r>
            <a:r>
              <a:rPr lang="en-US" sz="2000" dirty="0" err="1">
                <a:sym typeface="+mn-ea"/>
              </a:rPr>
              <a:t>Ayrıca</a:t>
            </a:r>
            <a:r>
              <a:rPr lang="en-US" sz="2000" dirty="0">
                <a:sym typeface="+mn-ea"/>
              </a:rPr>
              <a:t> “</a:t>
            </a:r>
            <a:r>
              <a:rPr lang="en-US" sz="2000" dirty="0" err="1">
                <a:sym typeface="+mn-ea"/>
              </a:rPr>
              <a:t>mesleki</a:t>
            </a:r>
            <a:r>
              <a:rPr lang="en-US" sz="2000" dirty="0">
                <a:sym typeface="+mn-ea"/>
              </a:rPr>
              <a:t> </a:t>
            </a:r>
            <a:r>
              <a:rPr lang="en-US" sz="2000" dirty="0" err="1">
                <a:sym typeface="+mn-ea"/>
              </a:rPr>
              <a:t>eğitim</a:t>
            </a:r>
            <a:r>
              <a:rPr lang="en-US" sz="2000" dirty="0">
                <a:sym typeface="+mn-ea"/>
              </a:rPr>
              <a:t> </a:t>
            </a:r>
            <a:r>
              <a:rPr lang="en-US" sz="2000" dirty="0" err="1">
                <a:sym typeface="+mn-ea"/>
              </a:rPr>
              <a:t>merkezleri</a:t>
            </a:r>
            <a:r>
              <a:rPr lang="en-US" sz="2000" dirty="0">
                <a:sym typeface="+mn-ea"/>
              </a:rPr>
              <a:t>” </a:t>
            </a:r>
            <a:r>
              <a:rPr lang="en-US" sz="2000" dirty="0" err="1">
                <a:sym typeface="+mn-ea"/>
              </a:rPr>
              <a:t>staj</a:t>
            </a:r>
            <a:r>
              <a:rPr lang="en-US" sz="2000" dirty="0">
                <a:sym typeface="+mn-ea"/>
              </a:rPr>
              <a:t> </a:t>
            </a:r>
            <a:r>
              <a:rPr lang="en-US" sz="2000" dirty="0" err="1">
                <a:sym typeface="+mn-ea"/>
              </a:rPr>
              <a:t>eğitimi</a:t>
            </a:r>
            <a:r>
              <a:rPr lang="en-US" sz="2000" dirty="0">
                <a:sym typeface="+mn-ea"/>
              </a:rPr>
              <a:t> </a:t>
            </a:r>
            <a:r>
              <a:rPr lang="en-US" sz="2000" dirty="0" err="1">
                <a:sym typeface="+mn-ea"/>
              </a:rPr>
              <a:t>adı</a:t>
            </a:r>
            <a:r>
              <a:rPr lang="en-US" sz="2000" dirty="0">
                <a:sym typeface="+mn-ea"/>
              </a:rPr>
              <a:t> </a:t>
            </a:r>
            <a:r>
              <a:rPr lang="en-US" sz="2000" dirty="0" err="1">
                <a:sym typeface="+mn-ea"/>
              </a:rPr>
              <a:t>altında</a:t>
            </a:r>
            <a:r>
              <a:rPr lang="en-US" sz="2000" dirty="0">
                <a:sym typeface="+mn-ea"/>
              </a:rPr>
              <a:t> 15-18 </a:t>
            </a:r>
            <a:r>
              <a:rPr lang="en-US" sz="2000" dirty="0" err="1">
                <a:sym typeface="+mn-ea"/>
              </a:rPr>
              <a:t>yaş</a:t>
            </a:r>
            <a:r>
              <a:rPr lang="en-US" sz="2000" dirty="0">
                <a:sym typeface="+mn-ea"/>
              </a:rPr>
              <a:t> </a:t>
            </a:r>
            <a:r>
              <a:rPr lang="en-US" sz="2000" dirty="0" err="1">
                <a:sym typeface="+mn-ea"/>
              </a:rPr>
              <a:t>arasındaki</a:t>
            </a:r>
            <a:r>
              <a:rPr lang="en-US" sz="2000" dirty="0">
                <a:sym typeface="+mn-ea"/>
              </a:rPr>
              <a:t> </a:t>
            </a:r>
            <a:r>
              <a:rPr lang="en-US" sz="2000" dirty="0" err="1">
                <a:sym typeface="+mn-ea"/>
              </a:rPr>
              <a:t>çocukların</a:t>
            </a:r>
            <a:r>
              <a:rPr lang="en-US" sz="2000" dirty="0">
                <a:sym typeface="+mn-ea"/>
              </a:rPr>
              <a:t> </a:t>
            </a:r>
            <a:r>
              <a:rPr lang="en-US" sz="2000" dirty="0" err="1">
                <a:sym typeface="+mn-ea"/>
              </a:rPr>
              <a:t>tehlikeli</a:t>
            </a:r>
            <a:r>
              <a:rPr lang="en-US" sz="2000" dirty="0">
                <a:sym typeface="+mn-ea"/>
              </a:rPr>
              <a:t> </a:t>
            </a:r>
            <a:r>
              <a:rPr lang="en-US" sz="2000" dirty="0" err="1">
                <a:sym typeface="+mn-ea"/>
              </a:rPr>
              <a:t>işletmelerde</a:t>
            </a:r>
            <a:r>
              <a:rPr lang="en-US" sz="2000" dirty="0">
                <a:sym typeface="+mn-ea"/>
              </a:rPr>
              <a:t> </a:t>
            </a:r>
            <a:r>
              <a:rPr lang="en-US" sz="2000" dirty="0" err="1">
                <a:sym typeface="+mn-ea"/>
              </a:rPr>
              <a:t>çalışmalarına</a:t>
            </a:r>
            <a:r>
              <a:rPr lang="en-US" sz="2000" dirty="0">
                <a:sym typeface="+mn-ea"/>
              </a:rPr>
              <a:t> </a:t>
            </a:r>
            <a:r>
              <a:rPr lang="en-US" sz="2000" dirty="0" err="1">
                <a:sym typeface="+mn-ea"/>
              </a:rPr>
              <a:t>olanak</a:t>
            </a:r>
            <a:r>
              <a:rPr lang="en-US" sz="2000" dirty="0">
                <a:sym typeface="+mn-ea"/>
              </a:rPr>
              <a:t> </a:t>
            </a:r>
            <a:r>
              <a:rPr lang="en-US" sz="2000" dirty="0" err="1">
                <a:sym typeface="+mn-ea"/>
              </a:rPr>
              <a:t>tanı</a:t>
            </a:r>
            <a:r>
              <a:rPr lang="tr-TR" altLang="en-US" sz="2000" dirty="0">
                <a:sym typeface="+mn-ea"/>
              </a:rPr>
              <a:t>n</a:t>
            </a:r>
            <a:r>
              <a:rPr lang="en-US" sz="2000" dirty="0" err="1">
                <a:sym typeface="+mn-ea"/>
              </a:rPr>
              <a:t>ması</a:t>
            </a:r>
            <a:r>
              <a:rPr lang="en-US" sz="2000" dirty="0">
                <a:sym typeface="+mn-ea"/>
              </a:rPr>
              <a:t> </a:t>
            </a:r>
            <a:r>
              <a:rPr lang="en-US" sz="2000" dirty="0" err="1">
                <a:sym typeface="+mn-ea"/>
              </a:rPr>
              <a:t>çocuk</a:t>
            </a:r>
            <a:r>
              <a:rPr lang="en-US" sz="2000" dirty="0">
                <a:sym typeface="+mn-ea"/>
              </a:rPr>
              <a:t> </a:t>
            </a:r>
            <a:r>
              <a:rPr lang="en-US" sz="2000" dirty="0" err="1">
                <a:sym typeface="+mn-ea"/>
              </a:rPr>
              <a:t>işçiliğinin</a:t>
            </a:r>
            <a:r>
              <a:rPr lang="en-US" sz="2000" dirty="0">
                <a:sym typeface="+mn-ea"/>
              </a:rPr>
              <a:t> </a:t>
            </a:r>
            <a:r>
              <a:rPr lang="en-US" sz="2000" dirty="0" err="1">
                <a:sym typeface="+mn-ea"/>
              </a:rPr>
              <a:t>sonlandırılması</a:t>
            </a:r>
            <a:r>
              <a:rPr lang="en-US" sz="2000" dirty="0">
                <a:sym typeface="+mn-ea"/>
              </a:rPr>
              <a:t> </a:t>
            </a:r>
            <a:r>
              <a:rPr lang="en-US" sz="2000" dirty="0" err="1">
                <a:sym typeface="+mn-ea"/>
              </a:rPr>
              <a:t>yönünde</a:t>
            </a:r>
            <a:r>
              <a:rPr lang="en-US" sz="2000" dirty="0">
                <a:sym typeface="+mn-ea"/>
              </a:rPr>
              <a:t> </a:t>
            </a:r>
            <a:r>
              <a:rPr lang="en-US" sz="2000" dirty="0" err="1">
                <a:sym typeface="+mn-ea"/>
              </a:rPr>
              <a:t>en</a:t>
            </a:r>
            <a:r>
              <a:rPr lang="en-US" sz="2000" dirty="0">
                <a:sym typeface="+mn-ea"/>
              </a:rPr>
              <a:t> </a:t>
            </a:r>
            <a:r>
              <a:rPr lang="en-US" sz="2000" dirty="0" err="1">
                <a:sym typeface="+mn-ea"/>
              </a:rPr>
              <a:t>büyük</a:t>
            </a:r>
            <a:r>
              <a:rPr lang="en-US" sz="2000" dirty="0">
                <a:sym typeface="+mn-ea"/>
              </a:rPr>
              <a:t> </a:t>
            </a:r>
            <a:r>
              <a:rPr lang="en-US" sz="2000" dirty="0" err="1">
                <a:sym typeface="+mn-ea"/>
              </a:rPr>
              <a:t>engel</a:t>
            </a:r>
            <a:r>
              <a:rPr lang="en-US" sz="2000" dirty="0">
                <a:sym typeface="+mn-ea"/>
              </a:rPr>
              <a:t> </a:t>
            </a:r>
            <a:r>
              <a:rPr lang="en-US" sz="2000" dirty="0" err="1">
                <a:sym typeface="+mn-ea"/>
              </a:rPr>
              <a:t>oluşturmaktadır</a:t>
            </a:r>
            <a:r>
              <a:rPr lang="en-US" sz="2000" dirty="0">
                <a:sym typeface="+mn-ea"/>
              </a:rPr>
              <a:t>. </a:t>
            </a:r>
            <a:endParaRPr lang="en-US" sz="2000" dirty="0"/>
          </a:p>
          <a:p>
            <a:pPr marL="0" indent="0" algn="just">
              <a:buFont typeface="Wingdings" panose="05000000000000000000" charset="0"/>
              <a:buNone/>
            </a:pPr>
            <a:endParaRPr lang="en-US" sz="2000" dirty="0"/>
          </a:p>
        </p:txBody>
      </p:sp>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BİRİNCİ OTURUM SONUÇ BİLDİRGESİ-3</a:t>
            </a:r>
            <a:endParaRPr lang="en-US" sz="3200" dirty="0"/>
          </a:p>
        </p:txBody>
      </p:sp>
      <p:sp>
        <p:nvSpPr>
          <p:cNvPr id="3" name="Content Placeholder 2"/>
          <p:cNvSpPr>
            <a:spLocks noGrp="1"/>
          </p:cNvSpPr>
          <p:nvPr>
            <p:ph idx="1"/>
          </p:nvPr>
        </p:nvSpPr>
        <p:spPr>
          <a:xfrm>
            <a:off x="220831" y="1061234"/>
            <a:ext cx="11750337" cy="5271135"/>
          </a:xfrm>
        </p:spPr>
        <p:txBody>
          <a:bodyPr/>
          <a:lstStyle/>
          <a:p>
            <a:pPr marL="0" indent="0">
              <a:buNone/>
            </a:pPr>
            <a:r>
              <a:rPr lang="tr-TR" altLang="en-US" sz="2000" b="1" dirty="0"/>
              <a:t>MEVSİMLİK TARIM İŞÇİSİ ÇOCUKLARIN SORUNLARI</a:t>
            </a:r>
            <a:endParaRPr lang="en-US" sz="2000" b="1" dirty="0"/>
          </a:p>
          <a:p>
            <a:pPr algn="just">
              <a:buFont typeface="Wingdings" panose="05000000000000000000" charset="0"/>
              <a:buChar char="v"/>
            </a:pPr>
            <a:r>
              <a:rPr lang="en-US" sz="1700" dirty="0" err="1"/>
              <a:t>Mevsimlik</a:t>
            </a:r>
            <a:r>
              <a:rPr lang="en-US" sz="1700" dirty="0"/>
              <a:t> </a:t>
            </a:r>
            <a:r>
              <a:rPr lang="en-US" sz="1700" dirty="0" err="1"/>
              <a:t>tarım</a:t>
            </a:r>
            <a:r>
              <a:rPr lang="en-US" sz="1700" dirty="0"/>
              <a:t> </a:t>
            </a:r>
            <a:r>
              <a:rPr lang="en-US" sz="1700" dirty="0" err="1"/>
              <a:t>işçisi</a:t>
            </a:r>
            <a:r>
              <a:rPr lang="en-US" sz="1700" dirty="0"/>
              <a:t> </a:t>
            </a:r>
            <a:r>
              <a:rPr lang="en-US" sz="1700" dirty="0" err="1"/>
              <a:t>çocuklar</a:t>
            </a:r>
            <a:r>
              <a:rPr lang="en-US" sz="1700" dirty="0"/>
              <a:t> </a:t>
            </a:r>
            <a:r>
              <a:rPr lang="en-US" sz="1700" dirty="0" err="1"/>
              <a:t>ve</a:t>
            </a:r>
            <a:r>
              <a:rPr lang="en-US" sz="1700" dirty="0"/>
              <a:t> </a:t>
            </a:r>
            <a:r>
              <a:rPr lang="en-US" sz="1700" dirty="0" err="1"/>
              <a:t>aileleri</a:t>
            </a:r>
            <a:r>
              <a:rPr lang="en-US" sz="1700" dirty="0"/>
              <a:t> </a:t>
            </a:r>
            <a:r>
              <a:rPr lang="en-US" sz="1700" dirty="0" err="1"/>
              <a:t>yaşadıkları</a:t>
            </a:r>
            <a:r>
              <a:rPr lang="en-US" sz="1700" dirty="0"/>
              <a:t> </a:t>
            </a:r>
            <a:r>
              <a:rPr lang="en-US" sz="1700" dirty="0" err="1"/>
              <a:t>yerden</a:t>
            </a:r>
            <a:r>
              <a:rPr lang="en-US" sz="1700" dirty="0"/>
              <a:t> </a:t>
            </a:r>
            <a:r>
              <a:rPr lang="en-US" sz="1700" dirty="0" err="1"/>
              <a:t>uzakta</a:t>
            </a:r>
            <a:r>
              <a:rPr lang="en-US" sz="1700" dirty="0"/>
              <a:t> </a:t>
            </a:r>
            <a:r>
              <a:rPr lang="en-US" sz="1700" dirty="0" err="1"/>
              <a:t>aylarca</a:t>
            </a:r>
            <a:r>
              <a:rPr lang="en-US" sz="1700" dirty="0"/>
              <a:t> </a:t>
            </a:r>
            <a:r>
              <a:rPr lang="en-US" sz="1700" dirty="0" err="1"/>
              <a:t>oldukça</a:t>
            </a:r>
            <a:r>
              <a:rPr lang="en-US" sz="1700" dirty="0"/>
              <a:t> </a:t>
            </a:r>
            <a:r>
              <a:rPr lang="en-US" sz="1700" dirty="0" err="1"/>
              <a:t>zor</a:t>
            </a:r>
            <a:r>
              <a:rPr lang="en-US" sz="1700" dirty="0"/>
              <a:t> </a:t>
            </a:r>
            <a:r>
              <a:rPr lang="en-US" sz="1700" dirty="0" err="1"/>
              <a:t>şartlarda</a:t>
            </a:r>
            <a:r>
              <a:rPr lang="en-US" sz="1700" dirty="0"/>
              <a:t> </a:t>
            </a:r>
            <a:r>
              <a:rPr lang="en-US" sz="1700" dirty="0" err="1"/>
              <a:t>hayatlarını</a:t>
            </a:r>
            <a:r>
              <a:rPr lang="en-US" sz="1700" dirty="0"/>
              <a:t> </a:t>
            </a:r>
            <a:r>
              <a:rPr lang="en-US" sz="1700" dirty="0" err="1"/>
              <a:t>devam</a:t>
            </a:r>
            <a:r>
              <a:rPr lang="en-US" sz="1700" dirty="0"/>
              <a:t> </a:t>
            </a:r>
            <a:r>
              <a:rPr lang="en-US" sz="1700" dirty="0" err="1"/>
              <a:t>ettirmeye</a:t>
            </a:r>
            <a:r>
              <a:rPr lang="en-US" sz="1700" dirty="0"/>
              <a:t> </a:t>
            </a:r>
            <a:r>
              <a:rPr lang="en-US" sz="1700" dirty="0" err="1"/>
              <a:t>çalışmaktadırlar</a:t>
            </a:r>
            <a:r>
              <a:rPr lang="en-US" sz="1700" dirty="0"/>
              <a:t>. </a:t>
            </a:r>
            <a:r>
              <a:rPr lang="en-US" sz="1700" dirty="0" err="1"/>
              <a:t>Özellikle</a:t>
            </a:r>
            <a:r>
              <a:rPr lang="en-US" sz="1700" dirty="0"/>
              <a:t> </a:t>
            </a:r>
            <a:r>
              <a:rPr lang="en-US" sz="1700" dirty="0" err="1"/>
              <a:t>çocukların</a:t>
            </a:r>
            <a:r>
              <a:rPr lang="en-US" sz="1700" dirty="0"/>
              <a:t> </a:t>
            </a:r>
            <a:r>
              <a:rPr lang="en-US" sz="1700" dirty="0" err="1"/>
              <a:t>yetersiz</a:t>
            </a:r>
            <a:r>
              <a:rPr lang="en-US" sz="1700" dirty="0"/>
              <a:t> </a:t>
            </a:r>
            <a:r>
              <a:rPr lang="en-US" sz="1700" dirty="0" err="1"/>
              <a:t>ve</a:t>
            </a:r>
            <a:r>
              <a:rPr lang="en-US" sz="1700" dirty="0"/>
              <a:t> </a:t>
            </a:r>
            <a:r>
              <a:rPr lang="en-US" sz="1700" dirty="0" err="1"/>
              <a:t>dengesiz</a:t>
            </a:r>
            <a:r>
              <a:rPr lang="en-US" sz="1700" dirty="0"/>
              <a:t> </a:t>
            </a:r>
            <a:r>
              <a:rPr lang="en-US" sz="1700" dirty="0" err="1"/>
              <a:t>beslenmesi</a:t>
            </a:r>
            <a:r>
              <a:rPr lang="en-US" sz="1700" dirty="0"/>
              <a:t>, </a:t>
            </a:r>
            <a:r>
              <a:rPr lang="en-US" sz="1700" dirty="0" err="1"/>
              <a:t>barınma</a:t>
            </a:r>
            <a:r>
              <a:rPr lang="en-US" sz="1700" dirty="0"/>
              <a:t> </a:t>
            </a:r>
            <a:r>
              <a:rPr lang="en-US" sz="1700" dirty="0" err="1"/>
              <a:t>koşullarının</a:t>
            </a:r>
            <a:r>
              <a:rPr lang="en-US" sz="1700" dirty="0"/>
              <a:t> </a:t>
            </a:r>
            <a:r>
              <a:rPr lang="en-US" sz="1700" dirty="0" err="1"/>
              <a:t>hijyenik</a:t>
            </a:r>
            <a:r>
              <a:rPr lang="en-US" sz="1700" dirty="0"/>
              <a:t> </a:t>
            </a:r>
            <a:r>
              <a:rPr lang="en-US" sz="1700" dirty="0" err="1"/>
              <a:t>olmaması</a:t>
            </a:r>
            <a:r>
              <a:rPr lang="en-US" sz="1700" dirty="0"/>
              <a:t>, </a:t>
            </a:r>
            <a:r>
              <a:rPr lang="en-US" sz="1700" dirty="0" err="1"/>
              <a:t>eğitimden</a:t>
            </a:r>
            <a:r>
              <a:rPr lang="en-US" sz="1700" dirty="0"/>
              <a:t> </a:t>
            </a:r>
            <a:r>
              <a:rPr lang="en-US" sz="1700" dirty="0" err="1"/>
              <a:t>mahrum</a:t>
            </a:r>
            <a:r>
              <a:rPr lang="en-US" sz="1700" dirty="0"/>
              <a:t> </a:t>
            </a:r>
            <a:r>
              <a:rPr lang="en-US" sz="1700" dirty="0" err="1"/>
              <a:t>kalma</a:t>
            </a:r>
            <a:r>
              <a:rPr lang="en-US" sz="1700" dirty="0"/>
              <a:t>, </a:t>
            </a:r>
            <a:r>
              <a:rPr lang="en-US" sz="1700" dirty="0" err="1"/>
              <a:t>sosyal</a:t>
            </a:r>
            <a:r>
              <a:rPr lang="en-US" sz="1700" dirty="0"/>
              <a:t> </a:t>
            </a:r>
            <a:r>
              <a:rPr lang="en-US" sz="1700" dirty="0" err="1"/>
              <a:t>ve</a:t>
            </a:r>
            <a:r>
              <a:rPr lang="en-US" sz="1700" dirty="0"/>
              <a:t> </a:t>
            </a:r>
            <a:r>
              <a:rPr lang="en-US" sz="1700" dirty="0" err="1"/>
              <a:t>kültürel</a:t>
            </a:r>
            <a:r>
              <a:rPr lang="en-US" sz="1700" dirty="0"/>
              <a:t> </a:t>
            </a:r>
            <a:r>
              <a:rPr lang="en-US" sz="1700" dirty="0" err="1"/>
              <a:t>aktivitelere</a:t>
            </a:r>
            <a:r>
              <a:rPr lang="en-US" sz="1700" dirty="0"/>
              <a:t> </a:t>
            </a:r>
            <a:r>
              <a:rPr lang="en-US" sz="1700" dirty="0" err="1"/>
              <a:t>ulaşamama</a:t>
            </a:r>
            <a:r>
              <a:rPr lang="en-US" sz="1700" dirty="0"/>
              <a:t> </a:t>
            </a:r>
            <a:r>
              <a:rPr lang="en-US" sz="1700" dirty="0" err="1"/>
              <a:t>gibi</a:t>
            </a:r>
            <a:r>
              <a:rPr lang="en-US" sz="1700" dirty="0"/>
              <a:t> </a:t>
            </a:r>
            <a:r>
              <a:rPr lang="en-US" sz="1700" dirty="0" err="1"/>
              <a:t>birçok</a:t>
            </a:r>
            <a:r>
              <a:rPr lang="en-US" sz="1700" dirty="0"/>
              <a:t> </a:t>
            </a:r>
            <a:r>
              <a:rPr lang="en-US" sz="1700" dirty="0" err="1"/>
              <a:t>sorunları</a:t>
            </a:r>
            <a:r>
              <a:rPr lang="en-US" sz="1700" dirty="0"/>
              <a:t> </a:t>
            </a:r>
            <a:r>
              <a:rPr lang="en-US" sz="1700" dirty="0" err="1"/>
              <a:t>bulunmaktadır</a:t>
            </a:r>
            <a:r>
              <a:rPr lang="en-US" sz="1700" dirty="0"/>
              <a:t>.</a:t>
            </a:r>
            <a:endParaRPr lang="en-US" sz="1700" dirty="0"/>
          </a:p>
          <a:p>
            <a:pPr algn="just">
              <a:buFont typeface="Wingdings" panose="05000000000000000000" charset="0"/>
              <a:buChar char="v"/>
            </a:pPr>
            <a:r>
              <a:rPr lang="en-US" sz="1700" dirty="0" err="1"/>
              <a:t>Mevsimlik</a:t>
            </a:r>
            <a:r>
              <a:rPr lang="en-US" sz="1700" dirty="0"/>
              <a:t> </a:t>
            </a:r>
            <a:r>
              <a:rPr lang="en-US" sz="1700" dirty="0" err="1"/>
              <a:t>tarım</a:t>
            </a:r>
            <a:r>
              <a:rPr lang="en-US" sz="1700" dirty="0"/>
              <a:t> </a:t>
            </a:r>
            <a:r>
              <a:rPr lang="en-US" sz="1700" dirty="0" err="1"/>
              <a:t>işçiliğini</a:t>
            </a:r>
            <a:r>
              <a:rPr lang="en-US" sz="1700" dirty="0"/>
              <a:t> </a:t>
            </a:r>
            <a:r>
              <a:rPr lang="en-US" sz="1700" dirty="0" err="1"/>
              <a:t>ortadan</a:t>
            </a:r>
            <a:r>
              <a:rPr lang="en-US" sz="1700" dirty="0"/>
              <a:t> </a:t>
            </a:r>
            <a:r>
              <a:rPr lang="en-US" sz="1700" dirty="0" err="1"/>
              <a:t>kaldırmak</a:t>
            </a:r>
            <a:r>
              <a:rPr lang="en-US" sz="1700" dirty="0"/>
              <a:t> </a:t>
            </a:r>
            <a:r>
              <a:rPr lang="en-US" sz="1700" dirty="0" err="1"/>
              <a:t>mümkün</a:t>
            </a:r>
            <a:r>
              <a:rPr lang="en-US" sz="1700" dirty="0"/>
              <a:t> </a:t>
            </a:r>
            <a:r>
              <a:rPr lang="en-US" sz="1700" dirty="0" err="1"/>
              <a:t>değildir</a:t>
            </a:r>
            <a:r>
              <a:rPr lang="en-US" sz="1700" dirty="0"/>
              <a:t>. O </a:t>
            </a:r>
            <a:r>
              <a:rPr lang="en-US" sz="1700" dirty="0" err="1"/>
              <a:t>halde</a:t>
            </a:r>
            <a:r>
              <a:rPr lang="en-US" sz="1700" dirty="0"/>
              <a:t> </a:t>
            </a:r>
            <a:r>
              <a:rPr lang="en-US" sz="1700" dirty="0" err="1"/>
              <a:t>yapılması</a:t>
            </a:r>
            <a:r>
              <a:rPr lang="en-US" sz="1700" dirty="0"/>
              <a:t> </a:t>
            </a:r>
            <a:r>
              <a:rPr lang="en-US" sz="1700" dirty="0" err="1"/>
              <a:t>gereken</a:t>
            </a:r>
            <a:r>
              <a:rPr lang="en-US" sz="1700" dirty="0"/>
              <a:t> </a:t>
            </a:r>
            <a:r>
              <a:rPr lang="en-US" sz="1700" dirty="0" err="1"/>
              <a:t>uygun</a:t>
            </a:r>
            <a:r>
              <a:rPr lang="en-US" sz="1700" dirty="0"/>
              <a:t> </a:t>
            </a:r>
            <a:r>
              <a:rPr lang="en-US" sz="1700" dirty="0" err="1"/>
              <a:t>yaşam</a:t>
            </a:r>
            <a:r>
              <a:rPr lang="en-US" sz="1700" dirty="0"/>
              <a:t> </a:t>
            </a:r>
            <a:r>
              <a:rPr lang="en-US" sz="1700" dirty="0" err="1"/>
              <a:t>ve</a:t>
            </a:r>
            <a:r>
              <a:rPr lang="en-US" sz="1700" dirty="0"/>
              <a:t> </a:t>
            </a:r>
            <a:r>
              <a:rPr lang="en-US" sz="1700" dirty="0" err="1"/>
              <a:t>çalışma</a:t>
            </a:r>
            <a:r>
              <a:rPr lang="en-US" sz="1700" dirty="0"/>
              <a:t> </a:t>
            </a:r>
            <a:r>
              <a:rPr lang="en-US" sz="1700" dirty="0" err="1"/>
              <a:t>koşullarının</a:t>
            </a:r>
            <a:r>
              <a:rPr lang="en-US" sz="1700" dirty="0"/>
              <a:t> </a:t>
            </a:r>
            <a:r>
              <a:rPr lang="en-US" sz="1700" dirty="0" err="1"/>
              <a:t>oluşturulmasıdır</a:t>
            </a:r>
            <a:r>
              <a:rPr lang="en-US" sz="1700" dirty="0"/>
              <a:t>. Bunun </a:t>
            </a:r>
            <a:r>
              <a:rPr lang="en-US" sz="1700" dirty="0" err="1"/>
              <a:t>için</a:t>
            </a:r>
            <a:r>
              <a:rPr lang="tr-TR" altLang="en-US" sz="1700" dirty="0"/>
              <a:t>:</a:t>
            </a:r>
            <a:endParaRPr lang="en-US" sz="1700" dirty="0"/>
          </a:p>
          <a:p>
            <a:pPr algn="just">
              <a:buFont typeface="Wingdings" panose="05000000000000000000" charset="0"/>
              <a:buChar char="v"/>
            </a:pPr>
            <a:r>
              <a:rPr lang="en-US" sz="1700" dirty="0"/>
              <a:t>Kamu </a:t>
            </a:r>
            <a:r>
              <a:rPr lang="en-US" sz="1700" dirty="0" err="1"/>
              <a:t>kurumlarına</a:t>
            </a:r>
            <a:r>
              <a:rPr lang="en-US" sz="1700" dirty="0"/>
              <a:t>, </a:t>
            </a:r>
            <a:r>
              <a:rPr lang="en-US" sz="1700" dirty="0" err="1"/>
              <a:t>yerel</a:t>
            </a:r>
            <a:r>
              <a:rPr lang="en-US" sz="1700" dirty="0"/>
              <a:t> </a:t>
            </a:r>
            <a:r>
              <a:rPr lang="en-US" sz="1700" dirty="0" err="1"/>
              <a:t>yönetimlere</a:t>
            </a:r>
            <a:r>
              <a:rPr lang="en-US" sz="1700" dirty="0"/>
              <a:t> </a:t>
            </a:r>
            <a:r>
              <a:rPr lang="en-US" sz="1700" dirty="0" err="1"/>
              <a:t>ve</a:t>
            </a:r>
            <a:r>
              <a:rPr lang="en-US" sz="1700" dirty="0"/>
              <a:t> </a:t>
            </a:r>
            <a:r>
              <a:rPr lang="en-US" sz="1700" dirty="0" err="1"/>
              <a:t>sivil</a:t>
            </a:r>
            <a:r>
              <a:rPr lang="en-US" sz="1700" dirty="0"/>
              <a:t> </a:t>
            </a:r>
            <a:r>
              <a:rPr lang="en-US" sz="1700" dirty="0" err="1"/>
              <a:t>toplum</a:t>
            </a:r>
            <a:r>
              <a:rPr lang="en-US" sz="1700" dirty="0"/>
              <a:t> </a:t>
            </a:r>
            <a:r>
              <a:rPr lang="en-US" sz="1700" dirty="0" err="1"/>
              <a:t>kuruluşlarına</a:t>
            </a:r>
            <a:r>
              <a:rPr lang="en-US" sz="1700" dirty="0"/>
              <a:t> </a:t>
            </a:r>
            <a:r>
              <a:rPr lang="en-US" sz="1700" dirty="0" err="1"/>
              <a:t>görevler</a:t>
            </a:r>
            <a:r>
              <a:rPr lang="en-US" sz="1700" dirty="0"/>
              <a:t> </a:t>
            </a:r>
            <a:r>
              <a:rPr lang="en-US" sz="1700" dirty="0" err="1"/>
              <a:t>düşmektedir</a:t>
            </a:r>
            <a:r>
              <a:rPr lang="en-US" sz="1700" dirty="0"/>
              <a:t>. </a:t>
            </a:r>
            <a:r>
              <a:rPr lang="en-US" sz="1700" dirty="0" err="1"/>
              <a:t>Mevsimlik</a:t>
            </a:r>
            <a:r>
              <a:rPr lang="en-US" sz="1700" dirty="0"/>
              <a:t> </a:t>
            </a:r>
            <a:r>
              <a:rPr lang="en-US" sz="1700" dirty="0" err="1"/>
              <a:t>tarım</a:t>
            </a:r>
            <a:r>
              <a:rPr lang="en-US" sz="1700" dirty="0"/>
              <a:t> </a:t>
            </a:r>
            <a:r>
              <a:rPr lang="en-US" sz="1700" dirty="0" err="1"/>
              <a:t>işçisi</a:t>
            </a:r>
            <a:r>
              <a:rPr lang="en-US" sz="1700" dirty="0"/>
              <a:t> </a:t>
            </a:r>
            <a:r>
              <a:rPr lang="en-US" sz="1700" dirty="0" err="1"/>
              <a:t>ailelerin</a:t>
            </a:r>
            <a:r>
              <a:rPr lang="en-US" sz="1700" dirty="0"/>
              <a:t> </a:t>
            </a:r>
            <a:r>
              <a:rPr lang="en-US" sz="1700" dirty="0" err="1"/>
              <a:t>yerleşecekleri</a:t>
            </a:r>
            <a:r>
              <a:rPr lang="en-US" sz="1700" dirty="0"/>
              <a:t> </a:t>
            </a:r>
            <a:r>
              <a:rPr lang="en-US" sz="1700" dirty="0" err="1"/>
              <a:t>alanlarda</a:t>
            </a:r>
            <a:r>
              <a:rPr lang="en-US" sz="1700" dirty="0"/>
              <a:t> </a:t>
            </a:r>
            <a:r>
              <a:rPr lang="en-US" sz="1700" dirty="0" err="1"/>
              <a:t>elektrik</a:t>
            </a:r>
            <a:r>
              <a:rPr lang="en-US" sz="1700" dirty="0"/>
              <a:t>, </a:t>
            </a:r>
            <a:r>
              <a:rPr lang="en-US" sz="1700" dirty="0" err="1"/>
              <a:t>su</a:t>
            </a:r>
            <a:r>
              <a:rPr lang="en-US" sz="1700" dirty="0"/>
              <a:t>, </a:t>
            </a:r>
            <a:r>
              <a:rPr lang="en-US" sz="1700" dirty="0" err="1"/>
              <a:t>tuvalet</a:t>
            </a:r>
            <a:r>
              <a:rPr lang="en-US" sz="1700" dirty="0"/>
              <a:t>, </a:t>
            </a:r>
            <a:r>
              <a:rPr lang="en-US" sz="1700" dirty="0" err="1"/>
              <a:t>banyo</a:t>
            </a:r>
            <a:r>
              <a:rPr lang="en-US" sz="1700" dirty="0"/>
              <a:t> </a:t>
            </a:r>
            <a:r>
              <a:rPr lang="en-US" sz="1700" dirty="0" err="1"/>
              <a:t>gibi</a:t>
            </a:r>
            <a:r>
              <a:rPr lang="en-US" sz="1700" dirty="0"/>
              <a:t> </a:t>
            </a:r>
            <a:r>
              <a:rPr lang="en-US" sz="1700" dirty="0" err="1"/>
              <a:t>zorunlu</a:t>
            </a:r>
            <a:r>
              <a:rPr lang="en-US" sz="1700" dirty="0"/>
              <a:t> </a:t>
            </a:r>
            <a:r>
              <a:rPr lang="en-US" sz="1700" dirty="0" err="1"/>
              <a:t>gereksinimleri</a:t>
            </a:r>
            <a:r>
              <a:rPr lang="en-US" sz="1700" dirty="0"/>
              <a:t> </a:t>
            </a:r>
            <a:r>
              <a:rPr lang="en-US" sz="1700" dirty="0" err="1"/>
              <a:t>karşılayacak</a:t>
            </a:r>
            <a:r>
              <a:rPr lang="en-US" sz="1700" dirty="0"/>
              <a:t> </a:t>
            </a:r>
            <a:r>
              <a:rPr lang="en-US" sz="1700" dirty="0" err="1"/>
              <a:t>altyapı</a:t>
            </a:r>
            <a:r>
              <a:rPr lang="en-US" sz="1700" dirty="0"/>
              <a:t> </a:t>
            </a:r>
            <a:r>
              <a:rPr lang="en-US" sz="1700" dirty="0" err="1"/>
              <a:t>koşulları</a:t>
            </a:r>
            <a:r>
              <a:rPr lang="en-US" sz="1700" dirty="0"/>
              <a:t> </a:t>
            </a:r>
            <a:r>
              <a:rPr lang="en-US" sz="1700" dirty="0" err="1"/>
              <a:t>sağlanmalıdır</a:t>
            </a:r>
            <a:r>
              <a:rPr lang="en-US" sz="1700" dirty="0"/>
              <a:t>.</a:t>
            </a:r>
            <a:endParaRPr lang="en-US" sz="1700" dirty="0"/>
          </a:p>
          <a:p>
            <a:pPr algn="just">
              <a:buFont typeface="Wingdings" panose="05000000000000000000" charset="0"/>
              <a:buChar char="v"/>
            </a:pPr>
            <a:r>
              <a:rPr lang="en-US" sz="1700" dirty="0" err="1"/>
              <a:t>Mevsimlik</a:t>
            </a:r>
            <a:r>
              <a:rPr lang="en-US" sz="1700" dirty="0"/>
              <a:t> </a:t>
            </a:r>
            <a:r>
              <a:rPr lang="en-US" sz="1700" dirty="0" err="1"/>
              <a:t>tarım</a:t>
            </a:r>
            <a:r>
              <a:rPr lang="en-US" sz="1700" dirty="0"/>
              <a:t> </a:t>
            </a:r>
            <a:r>
              <a:rPr lang="en-US" sz="1700" dirty="0" err="1"/>
              <a:t>işçisi</a:t>
            </a:r>
            <a:r>
              <a:rPr lang="en-US" sz="1700" dirty="0"/>
              <a:t> </a:t>
            </a:r>
            <a:r>
              <a:rPr lang="en-US" sz="1700" dirty="0" err="1"/>
              <a:t>olarak</a:t>
            </a:r>
            <a:r>
              <a:rPr lang="en-US" sz="1700" dirty="0"/>
              <a:t> </a:t>
            </a:r>
            <a:r>
              <a:rPr lang="en-US" sz="1700" dirty="0" err="1"/>
              <a:t>çalışan</a:t>
            </a:r>
            <a:r>
              <a:rPr lang="en-US" sz="1700" dirty="0"/>
              <a:t> </a:t>
            </a:r>
            <a:r>
              <a:rPr lang="en-US" sz="1700" dirty="0" err="1"/>
              <a:t>çocukların</a:t>
            </a:r>
            <a:r>
              <a:rPr lang="en-US" sz="1700" dirty="0"/>
              <a:t> </a:t>
            </a:r>
            <a:r>
              <a:rPr lang="en-US" sz="1700" dirty="0" err="1"/>
              <a:t>en</a:t>
            </a:r>
            <a:r>
              <a:rPr lang="en-US" sz="1700" dirty="0"/>
              <a:t> </a:t>
            </a:r>
            <a:r>
              <a:rPr lang="en-US" sz="1700" dirty="0" err="1"/>
              <a:t>önemli</a:t>
            </a:r>
            <a:r>
              <a:rPr lang="en-US" sz="1700" dirty="0"/>
              <a:t> </a:t>
            </a:r>
            <a:r>
              <a:rPr lang="en-US" sz="1700" dirty="0" err="1"/>
              <a:t>sorunları</a:t>
            </a:r>
            <a:r>
              <a:rPr lang="en-US" sz="1700" dirty="0"/>
              <a:t> </a:t>
            </a:r>
            <a:r>
              <a:rPr lang="en-US" sz="1700" dirty="0" err="1"/>
              <a:t>eğitimdir</a:t>
            </a:r>
            <a:r>
              <a:rPr lang="en-US" sz="1700" dirty="0"/>
              <a:t>. Bunun </a:t>
            </a:r>
            <a:r>
              <a:rPr lang="en-US" sz="1700" dirty="0" err="1"/>
              <a:t>için</a:t>
            </a:r>
            <a:r>
              <a:rPr lang="en-US" sz="1700" dirty="0"/>
              <a:t> </a:t>
            </a:r>
            <a:r>
              <a:rPr lang="en-US" sz="1700" dirty="0" err="1"/>
              <a:t>okul</a:t>
            </a:r>
            <a:r>
              <a:rPr lang="en-US" sz="1700" dirty="0"/>
              <a:t> </a:t>
            </a:r>
            <a:r>
              <a:rPr lang="en-US" sz="1700" dirty="0" err="1"/>
              <a:t>müdürleri</a:t>
            </a:r>
            <a:r>
              <a:rPr lang="en-US" sz="1700" dirty="0"/>
              <a:t> </a:t>
            </a:r>
            <a:r>
              <a:rPr lang="en-US" sz="1700" dirty="0" err="1"/>
              <a:t>tarafından</a:t>
            </a:r>
            <a:r>
              <a:rPr lang="en-US" sz="1700" dirty="0"/>
              <a:t> </a:t>
            </a:r>
            <a:r>
              <a:rPr lang="en-US" sz="1700" dirty="0" err="1"/>
              <a:t>zorunlu</a:t>
            </a:r>
            <a:r>
              <a:rPr lang="en-US" sz="1700" dirty="0"/>
              <a:t> </a:t>
            </a:r>
            <a:r>
              <a:rPr lang="en-US" sz="1700" dirty="0" err="1"/>
              <a:t>eğitimin</a:t>
            </a:r>
            <a:r>
              <a:rPr lang="en-US" sz="1700" dirty="0"/>
              <a:t> tam </a:t>
            </a:r>
            <a:r>
              <a:rPr lang="en-US" sz="1700" dirty="0" err="1"/>
              <a:t>uygulanması</a:t>
            </a:r>
            <a:r>
              <a:rPr lang="en-US" sz="1700" dirty="0"/>
              <a:t> </a:t>
            </a:r>
            <a:r>
              <a:rPr lang="en-US" sz="1700" dirty="0" err="1"/>
              <a:t>takip</a:t>
            </a:r>
            <a:r>
              <a:rPr lang="en-US" sz="1700" dirty="0"/>
              <a:t> </a:t>
            </a:r>
            <a:r>
              <a:rPr lang="en-US" sz="1700" dirty="0" err="1"/>
              <a:t>edilmelidir</a:t>
            </a:r>
            <a:r>
              <a:rPr lang="en-US" sz="1700" dirty="0"/>
              <a:t>.</a:t>
            </a:r>
            <a:r>
              <a:rPr lang="tr-TR" altLang="en-US" sz="1700" dirty="0"/>
              <a:t> </a:t>
            </a:r>
            <a:r>
              <a:rPr lang="en-US" sz="1700" dirty="0" err="1"/>
              <a:t>Çocukların</a:t>
            </a:r>
            <a:r>
              <a:rPr lang="en-US" sz="1700" dirty="0"/>
              <a:t> </a:t>
            </a:r>
            <a:r>
              <a:rPr lang="en-US" sz="1700" dirty="0" err="1"/>
              <a:t>gittikleri</a:t>
            </a:r>
            <a:r>
              <a:rPr lang="en-US" sz="1700" dirty="0"/>
              <a:t> </a:t>
            </a:r>
            <a:r>
              <a:rPr lang="en-US" sz="1700" dirty="0" err="1"/>
              <a:t>yerlerde</a:t>
            </a:r>
            <a:r>
              <a:rPr lang="en-US" sz="1700" dirty="0"/>
              <a:t> </a:t>
            </a:r>
            <a:r>
              <a:rPr lang="en-US" sz="1700" dirty="0" err="1"/>
              <a:t>Yatılı</a:t>
            </a:r>
            <a:r>
              <a:rPr lang="en-US" sz="1700" dirty="0"/>
              <a:t> </a:t>
            </a:r>
            <a:r>
              <a:rPr lang="en-US" sz="1700" dirty="0" err="1"/>
              <a:t>İlköğretim</a:t>
            </a:r>
            <a:r>
              <a:rPr lang="en-US" sz="1700" dirty="0"/>
              <a:t> </a:t>
            </a:r>
            <a:r>
              <a:rPr lang="en-US" sz="1700" dirty="0" err="1"/>
              <a:t>Bölge</a:t>
            </a:r>
            <a:r>
              <a:rPr lang="en-US" sz="1700" dirty="0"/>
              <a:t> </a:t>
            </a:r>
            <a:r>
              <a:rPr lang="en-US" sz="1700" dirty="0" err="1"/>
              <a:t>Okullarına</a:t>
            </a:r>
            <a:r>
              <a:rPr lang="en-US" sz="1700" dirty="0"/>
              <a:t> </a:t>
            </a:r>
            <a:r>
              <a:rPr lang="en-US" sz="1700" dirty="0" err="1"/>
              <a:t>misafir</a:t>
            </a:r>
            <a:r>
              <a:rPr lang="en-US" sz="1700" dirty="0"/>
              <a:t> </a:t>
            </a:r>
            <a:r>
              <a:rPr lang="en-US" sz="1700" dirty="0" err="1"/>
              <a:t>öğrenci</a:t>
            </a:r>
            <a:r>
              <a:rPr lang="en-US" sz="1700" dirty="0"/>
              <a:t> </a:t>
            </a:r>
            <a:r>
              <a:rPr lang="en-US" sz="1700" dirty="0" err="1"/>
              <a:t>olarak</a:t>
            </a:r>
            <a:r>
              <a:rPr lang="en-US" sz="1700" dirty="0"/>
              <a:t> </a:t>
            </a:r>
            <a:r>
              <a:rPr lang="en-US" sz="1700" dirty="0" err="1"/>
              <a:t>alınmaları</a:t>
            </a:r>
            <a:r>
              <a:rPr lang="en-US" sz="1700" dirty="0"/>
              <a:t> </a:t>
            </a:r>
            <a:r>
              <a:rPr lang="en-US" sz="1700" dirty="0" err="1"/>
              <a:t>veya</a:t>
            </a:r>
            <a:r>
              <a:rPr lang="en-US" sz="1700" dirty="0"/>
              <a:t> </a:t>
            </a:r>
            <a:r>
              <a:rPr lang="en-US" sz="1700" dirty="0" err="1"/>
              <a:t>taşımalı</a:t>
            </a:r>
            <a:r>
              <a:rPr lang="en-US" sz="1700" dirty="0"/>
              <a:t> </a:t>
            </a:r>
            <a:r>
              <a:rPr lang="en-US" sz="1700" dirty="0" err="1"/>
              <a:t>eğitim</a:t>
            </a:r>
            <a:r>
              <a:rPr lang="en-US" sz="1700" dirty="0"/>
              <a:t> </a:t>
            </a:r>
            <a:r>
              <a:rPr lang="en-US" sz="1700" dirty="0" err="1"/>
              <a:t>gibi</a:t>
            </a:r>
            <a:r>
              <a:rPr lang="en-US" sz="1700" dirty="0"/>
              <a:t> </a:t>
            </a:r>
            <a:r>
              <a:rPr lang="en-US" sz="1700" dirty="0" err="1"/>
              <a:t>mevsimlik</a:t>
            </a:r>
            <a:r>
              <a:rPr lang="en-US" sz="1700" dirty="0"/>
              <a:t> </a:t>
            </a:r>
            <a:r>
              <a:rPr lang="en-US" sz="1700" dirty="0" err="1"/>
              <a:t>tarım</a:t>
            </a:r>
            <a:r>
              <a:rPr lang="en-US" sz="1700" dirty="0"/>
              <a:t> </a:t>
            </a:r>
            <a:r>
              <a:rPr lang="en-US" sz="1700" dirty="0" err="1"/>
              <a:t>işlerinin</a:t>
            </a:r>
            <a:r>
              <a:rPr lang="en-US" sz="1700" dirty="0"/>
              <a:t> </a:t>
            </a:r>
            <a:r>
              <a:rPr lang="en-US" sz="1700" dirty="0" err="1"/>
              <a:t>yapıldığı</a:t>
            </a:r>
            <a:r>
              <a:rPr lang="en-US" sz="1700" dirty="0"/>
              <a:t> </a:t>
            </a:r>
            <a:r>
              <a:rPr lang="en-US" sz="1700" dirty="0" err="1"/>
              <a:t>yerlerde</a:t>
            </a:r>
            <a:r>
              <a:rPr lang="en-US" sz="1700" dirty="0"/>
              <a:t> </a:t>
            </a:r>
            <a:r>
              <a:rPr lang="en-US" sz="1700" dirty="0" err="1"/>
              <a:t>kurs</a:t>
            </a:r>
            <a:r>
              <a:rPr lang="en-US" sz="1700" dirty="0"/>
              <a:t>, </a:t>
            </a:r>
            <a:r>
              <a:rPr lang="en-US" sz="1700" dirty="0" err="1"/>
              <a:t>okul</a:t>
            </a:r>
            <a:r>
              <a:rPr lang="en-US" sz="1700" dirty="0"/>
              <a:t> </a:t>
            </a:r>
            <a:r>
              <a:rPr lang="en-US" sz="1700" dirty="0" err="1"/>
              <a:t>gibi</a:t>
            </a:r>
            <a:r>
              <a:rPr lang="en-US" sz="1700" dirty="0"/>
              <a:t> </a:t>
            </a:r>
            <a:r>
              <a:rPr lang="en-US" sz="1700" dirty="0" err="1"/>
              <a:t>imkânlardan</a:t>
            </a:r>
            <a:r>
              <a:rPr lang="en-US" sz="1700" dirty="0"/>
              <a:t> </a:t>
            </a:r>
            <a:r>
              <a:rPr lang="en-US" sz="1700" dirty="0" err="1"/>
              <a:t>en</a:t>
            </a:r>
            <a:r>
              <a:rPr lang="en-US" sz="1700" dirty="0"/>
              <a:t> </a:t>
            </a:r>
            <a:r>
              <a:rPr lang="en-US" sz="1700" dirty="0" err="1"/>
              <a:t>uygun</a:t>
            </a:r>
            <a:r>
              <a:rPr lang="en-US" sz="1700" dirty="0"/>
              <a:t> </a:t>
            </a:r>
            <a:r>
              <a:rPr lang="en-US" sz="1700" dirty="0" err="1"/>
              <a:t>olanı</a:t>
            </a:r>
            <a:r>
              <a:rPr lang="en-US" sz="1700" dirty="0"/>
              <a:t> </a:t>
            </a:r>
            <a:r>
              <a:rPr lang="en-US" sz="1700" dirty="0" err="1"/>
              <a:t>seçilerek</a:t>
            </a:r>
            <a:r>
              <a:rPr lang="en-US" sz="1700" dirty="0"/>
              <a:t> </a:t>
            </a:r>
            <a:r>
              <a:rPr lang="en-US" sz="1700" dirty="0" err="1"/>
              <a:t>çocukların</a:t>
            </a:r>
            <a:r>
              <a:rPr lang="en-US" sz="1700" dirty="0"/>
              <a:t> </a:t>
            </a:r>
            <a:r>
              <a:rPr lang="en-US" sz="1700" dirty="0" err="1"/>
              <a:t>okula</a:t>
            </a:r>
            <a:r>
              <a:rPr lang="en-US" sz="1700" dirty="0"/>
              <a:t> </a:t>
            </a:r>
            <a:r>
              <a:rPr lang="en-US" sz="1700" dirty="0" err="1"/>
              <a:t>devamları</a:t>
            </a:r>
            <a:r>
              <a:rPr lang="en-US" sz="1700" dirty="0"/>
              <a:t> </a:t>
            </a:r>
            <a:r>
              <a:rPr lang="en-US" sz="1700" dirty="0" err="1"/>
              <a:t>sağlanmalıdır</a:t>
            </a:r>
            <a:r>
              <a:rPr lang="en-US" sz="1700" dirty="0"/>
              <a:t>.</a:t>
            </a:r>
            <a:endParaRPr lang="en-US" sz="1700" dirty="0"/>
          </a:p>
          <a:p>
            <a:pPr algn="just">
              <a:buFont typeface="Wingdings" panose="05000000000000000000" charset="0"/>
              <a:buChar char="v"/>
            </a:pPr>
            <a:r>
              <a:rPr lang="en-US" sz="1700" dirty="0" err="1"/>
              <a:t>Çocukların</a:t>
            </a:r>
            <a:r>
              <a:rPr lang="en-US" sz="1700" dirty="0"/>
              <a:t> </a:t>
            </a:r>
            <a:r>
              <a:rPr lang="en-US" sz="1700" dirty="0" err="1"/>
              <a:t>sağlık</a:t>
            </a:r>
            <a:r>
              <a:rPr lang="en-US" sz="1700" dirty="0"/>
              <a:t> </a:t>
            </a:r>
            <a:r>
              <a:rPr lang="en-US" sz="1700" dirty="0" err="1"/>
              <a:t>ve</a:t>
            </a:r>
            <a:r>
              <a:rPr lang="en-US" sz="1700" dirty="0"/>
              <a:t> </a:t>
            </a:r>
            <a:r>
              <a:rPr lang="en-US" sz="1700" dirty="0" err="1"/>
              <a:t>rehabilitasyonuna</a:t>
            </a:r>
            <a:r>
              <a:rPr lang="en-US" sz="1700" dirty="0"/>
              <a:t> </a:t>
            </a:r>
            <a:r>
              <a:rPr lang="en-US" sz="1700" dirty="0" err="1"/>
              <a:t>yönelik</a:t>
            </a:r>
            <a:r>
              <a:rPr lang="en-US" sz="1700" dirty="0"/>
              <a:t> </a:t>
            </a:r>
            <a:r>
              <a:rPr lang="en-US" sz="1700" dirty="0" err="1"/>
              <a:t>önlemler</a:t>
            </a:r>
            <a:r>
              <a:rPr lang="en-US" sz="1700" dirty="0"/>
              <a:t> </a:t>
            </a:r>
            <a:r>
              <a:rPr lang="en-US" sz="1700" dirty="0" err="1"/>
              <a:t>alınmalı</a:t>
            </a:r>
            <a:r>
              <a:rPr lang="tr-TR" altLang="en-US" sz="1700" dirty="0"/>
              <a:t>; k</a:t>
            </a:r>
            <a:r>
              <a:rPr lang="en-US" sz="1700" dirty="0" err="1"/>
              <a:t>oruyucu</a:t>
            </a:r>
            <a:r>
              <a:rPr lang="en-US" sz="1700" dirty="0"/>
              <a:t> </a:t>
            </a:r>
            <a:r>
              <a:rPr lang="en-US" sz="1700" dirty="0" err="1"/>
              <a:t>sağlık</a:t>
            </a:r>
            <a:r>
              <a:rPr lang="en-US" sz="1700" dirty="0"/>
              <a:t> </a:t>
            </a:r>
            <a:r>
              <a:rPr lang="en-US" sz="1700" dirty="0" err="1"/>
              <a:t>hizmetleri</a:t>
            </a:r>
            <a:r>
              <a:rPr lang="en-US" sz="1700" dirty="0"/>
              <a:t> </a:t>
            </a:r>
            <a:r>
              <a:rPr lang="en-US" sz="1700" dirty="0" err="1"/>
              <a:t>önlemleri</a:t>
            </a:r>
            <a:r>
              <a:rPr lang="en-US" sz="1700" dirty="0"/>
              <a:t> </a:t>
            </a:r>
            <a:r>
              <a:rPr lang="en-US" sz="1700" dirty="0" err="1"/>
              <a:t>alınmalı</a:t>
            </a:r>
            <a:r>
              <a:rPr lang="en-US" sz="1700" dirty="0"/>
              <a:t>, </a:t>
            </a:r>
            <a:r>
              <a:rPr lang="en-US" sz="1700" dirty="0" err="1"/>
              <a:t>ücretsiz</a:t>
            </a:r>
            <a:r>
              <a:rPr lang="en-US" sz="1700" dirty="0"/>
              <a:t> </a:t>
            </a:r>
            <a:r>
              <a:rPr lang="en-US" sz="1700" dirty="0" err="1"/>
              <a:t>gezici</a:t>
            </a:r>
            <a:r>
              <a:rPr lang="en-US" sz="1700" dirty="0"/>
              <a:t> </a:t>
            </a:r>
            <a:r>
              <a:rPr lang="en-US" sz="1700" dirty="0" err="1"/>
              <a:t>halk</a:t>
            </a:r>
            <a:r>
              <a:rPr lang="en-US" sz="1700" dirty="0"/>
              <a:t> </a:t>
            </a:r>
            <a:r>
              <a:rPr lang="en-US" sz="1700" dirty="0" err="1"/>
              <a:t>sağlığı</a:t>
            </a:r>
            <a:r>
              <a:rPr lang="en-US" sz="1700" dirty="0"/>
              <a:t> </a:t>
            </a:r>
            <a:r>
              <a:rPr lang="en-US" sz="1700" dirty="0" err="1"/>
              <a:t>merkezi</a:t>
            </a:r>
            <a:r>
              <a:rPr lang="en-US" sz="1700" dirty="0"/>
              <a:t>, </a:t>
            </a:r>
            <a:r>
              <a:rPr lang="en-US" sz="1700" dirty="0" err="1"/>
              <a:t>barınma</a:t>
            </a:r>
            <a:r>
              <a:rPr lang="en-US" sz="1700" dirty="0"/>
              <a:t> </a:t>
            </a:r>
            <a:r>
              <a:rPr lang="en-US" sz="1700" dirty="0" err="1"/>
              <a:t>ve</a:t>
            </a:r>
            <a:r>
              <a:rPr lang="en-US" sz="1700" dirty="0"/>
              <a:t> </a:t>
            </a:r>
            <a:r>
              <a:rPr lang="en-US" sz="1700" dirty="0" err="1"/>
              <a:t>yaşam</a:t>
            </a:r>
            <a:r>
              <a:rPr lang="en-US" sz="1700" dirty="0"/>
              <a:t> </a:t>
            </a:r>
            <a:r>
              <a:rPr lang="en-US" sz="1700" dirty="0" err="1"/>
              <a:t>alanlarının</a:t>
            </a:r>
            <a:r>
              <a:rPr lang="en-US" sz="1700" dirty="0"/>
              <a:t> </a:t>
            </a:r>
            <a:r>
              <a:rPr lang="en-US" sz="1700" dirty="0" err="1"/>
              <a:t>insanca</a:t>
            </a:r>
            <a:r>
              <a:rPr lang="en-US" sz="1700" dirty="0"/>
              <a:t> </a:t>
            </a:r>
            <a:r>
              <a:rPr lang="en-US" sz="1700" dirty="0" err="1"/>
              <a:t>yaşayacak</a:t>
            </a:r>
            <a:r>
              <a:rPr lang="en-US" sz="1700" dirty="0"/>
              <a:t> </a:t>
            </a:r>
            <a:r>
              <a:rPr lang="en-US" sz="1700" dirty="0" err="1"/>
              <a:t>düzeye</a:t>
            </a:r>
            <a:r>
              <a:rPr lang="en-US" sz="1700" dirty="0"/>
              <a:t> </a:t>
            </a:r>
            <a:r>
              <a:rPr lang="en-US" sz="1700" dirty="0" err="1"/>
              <a:t>getirilmeli</a:t>
            </a:r>
            <a:r>
              <a:rPr lang="en-US" sz="1700" dirty="0"/>
              <a:t>, </a:t>
            </a:r>
            <a:r>
              <a:rPr lang="en-US" sz="1700" dirty="0" err="1"/>
              <a:t>banyo</a:t>
            </a:r>
            <a:r>
              <a:rPr lang="en-US" sz="1700" dirty="0"/>
              <a:t> </a:t>
            </a:r>
            <a:r>
              <a:rPr lang="en-US" sz="1700" dirty="0" err="1"/>
              <a:t>tuvalet</a:t>
            </a:r>
            <a:r>
              <a:rPr lang="en-US" sz="1700" dirty="0"/>
              <a:t> vb. </a:t>
            </a:r>
            <a:r>
              <a:rPr lang="en-US" sz="1700" dirty="0" err="1"/>
              <a:t>yerlerin</a:t>
            </a:r>
            <a:r>
              <a:rPr lang="en-US" sz="1700" dirty="0"/>
              <a:t> </a:t>
            </a:r>
            <a:r>
              <a:rPr lang="en-US" sz="1700" dirty="0" err="1"/>
              <a:t>hijyen</a:t>
            </a:r>
            <a:r>
              <a:rPr lang="en-US" sz="1700" dirty="0"/>
              <a:t> </a:t>
            </a:r>
            <a:r>
              <a:rPr lang="en-US" sz="1700" dirty="0" err="1"/>
              <a:t>koşullarına</a:t>
            </a:r>
            <a:r>
              <a:rPr lang="en-US" sz="1700" dirty="0"/>
              <a:t> </a:t>
            </a:r>
            <a:r>
              <a:rPr lang="en-US" sz="1700" dirty="0" err="1"/>
              <a:t>uygun</a:t>
            </a:r>
            <a:r>
              <a:rPr lang="en-US" sz="1700" dirty="0"/>
              <a:t> hale </a:t>
            </a:r>
            <a:r>
              <a:rPr lang="en-US" sz="1700" dirty="0" err="1"/>
              <a:t>getirilmeli</a:t>
            </a:r>
            <a:r>
              <a:rPr lang="en-US" sz="1700" dirty="0"/>
              <a:t> </a:t>
            </a:r>
            <a:r>
              <a:rPr lang="en-US" sz="1700" dirty="0" err="1"/>
              <a:t>ve</a:t>
            </a:r>
            <a:r>
              <a:rPr lang="en-US" sz="1700" dirty="0"/>
              <a:t> </a:t>
            </a:r>
            <a:r>
              <a:rPr lang="en-US" sz="1700" dirty="0" err="1"/>
              <a:t>çalışanlar</a:t>
            </a:r>
            <a:r>
              <a:rPr lang="en-US" sz="1700" dirty="0"/>
              <a:t> </a:t>
            </a:r>
            <a:r>
              <a:rPr lang="en-US" sz="1700" dirty="0" err="1"/>
              <a:t>iş</a:t>
            </a:r>
            <a:r>
              <a:rPr lang="en-US" sz="1700" dirty="0"/>
              <a:t> </a:t>
            </a:r>
            <a:r>
              <a:rPr lang="en-US" sz="1700" dirty="0" err="1"/>
              <a:t>güvenliği</a:t>
            </a:r>
            <a:r>
              <a:rPr lang="en-US" sz="1700" dirty="0"/>
              <a:t> </a:t>
            </a:r>
            <a:r>
              <a:rPr lang="en-US" sz="1700" dirty="0" err="1"/>
              <a:t>önlemleri</a:t>
            </a:r>
            <a:r>
              <a:rPr lang="en-US" sz="1700" dirty="0"/>
              <a:t> alma </a:t>
            </a:r>
            <a:r>
              <a:rPr lang="en-US" sz="1700" dirty="0" err="1"/>
              <a:t>konusunda</a:t>
            </a:r>
            <a:r>
              <a:rPr lang="en-US" sz="1700" dirty="0"/>
              <a:t> </a:t>
            </a:r>
            <a:r>
              <a:rPr lang="en-US" sz="1700" dirty="0" err="1"/>
              <a:t>bilinçlendirilmelidir</a:t>
            </a:r>
            <a:r>
              <a:rPr lang="en-US" sz="1700" dirty="0"/>
              <a:t>.</a:t>
            </a:r>
            <a:endParaRPr lang="en-US" sz="1700" dirty="0"/>
          </a:p>
          <a:p>
            <a:pPr algn="just">
              <a:buFont typeface="Wingdings" panose="05000000000000000000" charset="0"/>
              <a:buChar char="v"/>
            </a:pPr>
            <a:r>
              <a:rPr lang="en-US" sz="1700" dirty="0" err="1"/>
              <a:t>Mevsimlik</a:t>
            </a:r>
            <a:r>
              <a:rPr lang="en-US" sz="1700" dirty="0"/>
              <a:t> </a:t>
            </a:r>
            <a:r>
              <a:rPr lang="en-US" sz="1700" dirty="0" err="1"/>
              <a:t>tarım</a:t>
            </a:r>
            <a:r>
              <a:rPr lang="en-US" sz="1700" dirty="0"/>
              <a:t> </a:t>
            </a:r>
            <a:r>
              <a:rPr lang="en-US" sz="1700" dirty="0" err="1"/>
              <a:t>işçisi</a:t>
            </a:r>
            <a:r>
              <a:rPr lang="en-US" sz="1700" dirty="0"/>
              <a:t> </a:t>
            </a:r>
            <a:r>
              <a:rPr lang="en-US" sz="1700" dirty="0" err="1"/>
              <a:t>ailelerin</a:t>
            </a:r>
            <a:r>
              <a:rPr lang="en-US" sz="1700" dirty="0"/>
              <a:t> </a:t>
            </a:r>
            <a:r>
              <a:rPr lang="en-US" sz="1700" dirty="0" err="1"/>
              <a:t>hayat</a:t>
            </a:r>
            <a:r>
              <a:rPr lang="en-US" sz="1700" dirty="0"/>
              <a:t> </a:t>
            </a:r>
            <a:r>
              <a:rPr lang="en-US" sz="1700" dirty="0" err="1"/>
              <a:t>standardı</a:t>
            </a:r>
            <a:r>
              <a:rPr lang="en-US" sz="1700" dirty="0"/>
              <a:t> </a:t>
            </a:r>
            <a:r>
              <a:rPr lang="en-US" sz="1700" dirty="0" err="1"/>
              <a:t>çocuk</a:t>
            </a:r>
            <a:r>
              <a:rPr lang="en-US" sz="1700" dirty="0"/>
              <a:t> </a:t>
            </a:r>
            <a:r>
              <a:rPr lang="en-US" sz="1700" dirty="0" err="1"/>
              <a:t>emeğine</a:t>
            </a:r>
            <a:r>
              <a:rPr lang="en-US" sz="1700" dirty="0"/>
              <a:t> </a:t>
            </a:r>
            <a:r>
              <a:rPr lang="en-US" sz="1700" dirty="0" err="1"/>
              <a:t>ihtiyaç</a:t>
            </a:r>
            <a:r>
              <a:rPr lang="en-US" sz="1700" dirty="0"/>
              <a:t> </a:t>
            </a:r>
            <a:r>
              <a:rPr lang="en-US" sz="1700" dirty="0" err="1"/>
              <a:t>duymayacağı</a:t>
            </a:r>
            <a:r>
              <a:rPr lang="en-US" sz="1700" dirty="0"/>
              <a:t> </a:t>
            </a:r>
            <a:r>
              <a:rPr lang="en-US" sz="1700" dirty="0" err="1"/>
              <a:t>bir</a:t>
            </a:r>
            <a:r>
              <a:rPr lang="en-US" sz="1700" dirty="0"/>
              <a:t> </a:t>
            </a:r>
            <a:r>
              <a:rPr lang="en-US" sz="1700" dirty="0" err="1"/>
              <a:t>ücret</a:t>
            </a:r>
            <a:r>
              <a:rPr lang="en-US" sz="1700" dirty="0"/>
              <a:t> </a:t>
            </a:r>
            <a:r>
              <a:rPr lang="en-US" sz="1700" dirty="0" err="1"/>
              <a:t>ve</a:t>
            </a:r>
            <a:r>
              <a:rPr lang="en-US" sz="1700" dirty="0"/>
              <a:t> </a:t>
            </a:r>
            <a:r>
              <a:rPr lang="en-US" sz="1700" dirty="0" err="1"/>
              <a:t>insanca</a:t>
            </a:r>
            <a:r>
              <a:rPr lang="en-US" sz="1700" dirty="0"/>
              <a:t> </a:t>
            </a:r>
            <a:r>
              <a:rPr lang="en-US" sz="1700" dirty="0" err="1"/>
              <a:t>yaşam</a:t>
            </a:r>
            <a:r>
              <a:rPr lang="en-US" sz="1700" dirty="0"/>
              <a:t> </a:t>
            </a:r>
            <a:r>
              <a:rPr lang="en-US" sz="1700" dirty="0" err="1"/>
              <a:t>düzeyine</a:t>
            </a:r>
            <a:r>
              <a:rPr lang="en-US" sz="1700" dirty="0"/>
              <a:t> </a:t>
            </a:r>
            <a:r>
              <a:rPr lang="en-US" sz="1700" dirty="0" err="1"/>
              <a:t>çıkarılmalı</a:t>
            </a:r>
            <a:r>
              <a:rPr lang="tr-TR" altLang="en-US" sz="1700" dirty="0"/>
              <a:t>; t</a:t>
            </a:r>
            <a:r>
              <a:rPr lang="en-US" sz="1700" dirty="0" err="1"/>
              <a:t>arımda</a:t>
            </a:r>
            <a:r>
              <a:rPr lang="en-US" sz="1700" dirty="0"/>
              <a:t> </a:t>
            </a:r>
            <a:r>
              <a:rPr lang="en-US" sz="1700" dirty="0" err="1"/>
              <a:t>çocuk</a:t>
            </a:r>
            <a:r>
              <a:rPr lang="en-US" sz="1700" dirty="0"/>
              <a:t> </a:t>
            </a:r>
            <a:r>
              <a:rPr lang="en-US" sz="1700" dirty="0" err="1"/>
              <a:t>işgücü</a:t>
            </a:r>
            <a:r>
              <a:rPr lang="en-US" sz="1700" dirty="0"/>
              <a:t> </a:t>
            </a:r>
            <a:r>
              <a:rPr lang="en-US" sz="1700" dirty="0" err="1"/>
              <a:t>kullanımı</a:t>
            </a:r>
            <a:r>
              <a:rPr lang="en-US" sz="1700" dirty="0"/>
              <a:t> </a:t>
            </a:r>
            <a:r>
              <a:rPr lang="en-US" sz="1700" dirty="0" err="1"/>
              <a:t>ve</a:t>
            </a:r>
            <a:r>
              <a:rPr lang="en-US" sz="1700" dirty="0"/>
              <a:t> </a:t>
            </a:r>
            <a:r>
              <a:rPr lang="en-US" sz="1700" dirty="0" err="1"/>
              <a:t>sömürüsünün</a:t>
            </a:r>
            <a:r>
              <a:rPr lang="en-US" sz="1700" dirty="0"/>
              <a:t> </a:t>
            </a:r>
            <a:r>
              <a:rPr lang="en-US" sz="1700" dirty="0" err="1"/>
              <a:t>nedenleri</a:t>
            </a:r>
            <a:r>
              <a:rPr lang="en-US" sz="1700" dirty="0"/>
              <a:t> </a:t>
            </a:r>
            <a:r>
              <a:rPr lang="en-US" sz="1700" dirty="0" err="1"/>
              <a:t>ortadan</a:t>
            </a:r>
            <a:r>
              <a:rPr lang="en-US" sz="1700" dirty="0"/>
              <a:t> </a:t>
            </a:r>
            <a:r>
              <a:rPr lang="en-US" sz="1700" dirty="0" err="1"/>
              <a:t>kaldırılmalıdır</a:t>
            </a:r>
            <a:r>
              <a:rPr lang="en-US" sz="1700" dirty="0"/>
              <a:t>.</a:t>
            </a:r>
            <a:endParaRPr lang="en-US" sz="17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tr-TR" altLang="en-US" sz="3200" b="1" dirty="0"/>
              <a:t>BİRİNCİ OTURUM SONUÇ BİLDİRGESİ-4</a:t>
            </a:r>
            <a:endParaRPr lang="tr-TR" altLang="en-US" sz="3200" b="1" dirty="0"/>
          </a:p>
        </p:txBody>
      </p:sp>
      <p:sp>
        <p:nvSpPr>
          <p:cNvPr id="8" name="Content Placeholder 7"/>
          <p:cNvSpPr>
            <a:spLocks noGrp="1"/>
          </p:cNvSpPr>
          <p:nvPr>
            <p:ph idx="1"/>
          </p:nvPr>
        </p:nvSpPr>
        <p:spPr>
          <a:xfrm>
            <a:off x="609600" y="983615"/>
            <a:ext cx="10972800" cy="5144135"/>
          </a:xfrm>
        </p:spPr>
        <p:txBody>
          <a:bodyPr/>
          <a:lstStyle/>
          <a:p>
            <a:pPr marL="0" indent="0" algn="just">
              <a:buNone/>
            </a:pPr>
            <a:r>
              <a:rPr lang="tr-TR" altLang="en-US" sz="2400" b="1" dirty="0">
                <a:sym typeface="+mn-ea"/>
              </a:rPr>
              <a:t>TARIM İŞÇİSİ ÇOCUKLARIN EĞİTİME YÖNELİK ALGILARI</a:t>
            </a:r>
            <a:endParaRPr lang="en-US" sz="2400" b="1" dirty="0">
              <a:sym typeface="+mn-ea"/>
            </a:endParaRPr>
          </a:p>
          <a:p>
            <a:pPr algn="just">
              <a:buFont typeface="Wingdings" panose="05000000000000000000" charset="0"/>
              <a:buChar char="v"/>
            </a:pPr>
            <a:r>
              <a:rPr lang="en-US" sz="2000" dirty="0" err="1">
                <a:sym typeface="+mn-ea"/>
              </a:rPr>
              <a:t>Yapılan</a:t>
            </a:r>
            <a:r>
              <a:rPr lang="en-US" sz="2000" dirty="0">
                <a:sym typeface="+mn-ea"/>
              </a:rPr>
              <a:t> </a:t>
            </a:r>
            <a:r>
              <a:rPr lang="en-US" sz="2000" dirty="0" err="1">
                <a:sym typeface="+mn-ea"/>
              </a:rPr>
              <a:t>bilimsel</a:t>
            </a:r>
            <a:r>
              <a:rPr lang="en-US" sz="2000" dirty="0">
                <a:sym typeface="+mn-ea"/>
              </a:rPr>
              <a:t> </a:t>
            </a:r>
            <a:r>
              <a:rPr lang="en-US" sz="2000" dirty="0" err="1">
                <a:sym typeface="+mn-ea"/>
              </a:rPr>
              <a:t>araştırmalar</a:t>
            </a:r>
            <a:r>
              <a:rPr lang="en-US" sz="2000" dirty="0">
                <a:sym typeface="+mn-ea"/>
              </a:rPr>
              <a:t> </a:t>
            </a:r>
            <a:r>
              <a:rPr lang="en-US" sz="2000" dirty="0" err="1">
                <a:sym typeface="+mn-ea"/>
              </a:rPr>
              <a:t>sonucunda</a:t>
            </a:r>
            <a:r>
              <a:rPr lang="en-US" sz="2000" dirty="0">
                <a:sym typeface="+mn-ea"/>
              </a:rPr>
              <a:t> </a:t>
            </a:r>
            <a:r>
              <a:rPr lang="en-US" sz="2000" dirty="0" err="1">
                <a:sym typeface="+mn-ea"/>
              </a:rPr>
              <a:t>ailelerin</a:t>
            </a:r>
            <a:r>
              <a:rPr lang="en-US" sz="2000" dirty="0">
                <a:sym typeface="+mn-ea"/>
              </a:rPr>
              <a:t> </a:t>
            </a:r>
            <a:r>
              <a:rPr lang="en-US" sz="2000" dirty="0" err="1">
                <a:sym typeface="+mn-ea"/>
              </a:rPr>
              <a:t>zor</a:t>
            </a:r>
            <a:r>
              <a:rPr lang="en-US" sz="2000" dirty="0">
                <a:sym typeface="+mn-ea"/>
              </a:rPr>
              <a:t> </a:t>
            </a:r>
            <a:r>
              <a:rPr lang="en-US" sz="2000" dirty="0" err="1">
                <a:sym typeface="+mn-ea"/>
              </a:rPr>
              <a:t>ekonomik</a:t>
            </a:r>
            <a:r>
              <a:rPr lang="en-US" sz="2000" dirty="0">
                <a:sym typeface="+mn-ea"/>
              </a:rPr>
              <a:t> </a:t>
            </a:r>
            <a:r>
              <a:rPr lang="en-US" sz="2000" dirty="0" err="1">
                <a:sym typeface="+mn-ea"/>
              </a:rPr>
              <a:t>koşullarda</a:t>
            </a:r>
            <a:r>
              <a:rPr lang="en-US" sz="2000" dirty="0">
                <a:sym typeface="+mn-ea"/>
              </a:rPr>
              <a:t> </a:t>
            </a:r>
            <a:r>
              <a:rPr lang="en-US" sz="2000" dirty="0" err="1">
                <a:sym typeface="+mn-ea"/>
              </a:rPr>
              <a:t>mücadele</a:t>
            </a:r>
            <a:r>
              <a:rPr lang="en-US" sz="2000" dirty="0">
                <a:sym typeface="+mn-ea"/>
              </a:rPr>
              <a:t> </a:t>
            </a:r>
            <a:r>
              <a:rPr lang="en-US" sz="2000" dirty="0" err="1">
                <a:sym typeface="+mn-ea"/>
              </a:rPr>
              <a:t>ettikleri</a:t>
            </a:r>
            <a:r>
              <a:rPr lang="en-US" sz="2000" dirty="0">
                <a:sym typeface="+mn-ea"/>
              </a:rPr>
              <a:t> </a:t>
            </a:r>
            <a:r>
              <a:rPr lang="en-US" sz="2000" dirty="0" err="1">
                <a:sym typeface="+mn-ea"/>
              </a:rPr>
              <a:t>için</a:t>
            </a:r>
            <a:r>
              <a:rPr lang="en-US" sz="2000" dirty="0">
                <a:sym typeface="+mn-ea"/>
              </a:rPr>
              <a:t> </a:t>
            </a:r>
            <a:r>
              <a:rPr lang="en-US" sz="2000" dirty="0" err="1">
                <a:sym typeface="+mn-ea"/>
              </a:rPr>
              <a:t>çocuklarının</a:t>
            </a:r>
            <a:r>
              <a:rPr lang="en-US" sz="2000" dirty="0">
                <a:sym typeface="+mn-ea"/>
              </a:rPr>
              <a:t> </a:t>
            </a:r>
            <a:r>
              <a:rPr lang="en-US" sz="2000" dirty="0" err="1">
                <a:sym typeface="+mn-ea"/>
              </a:rPr>
              <a:t>okumasını</a:t>
            </a:r>
            <a:r>
              <a:rPr lang="en-US" sz="2000" dirty="0">
                <a:sym typeface="+mn-ea"/>
              </a:rPr>
              <a:t> </a:t>
            </a:r>
            <a:r>
              <a:rPr lang="en-US" sz="2000" dirty="0" err="1">
                <a:sym typeface="+mn-ea"/>
              </a:rPr>
              <a:t>desteklediği</a:t>
            </a:r>
            <a:r>
              <a:rPr lang="tr-TR" altLang="en-US" sz="2000" dirty="0">
                <a:sym typeface="+mn-ea"/>
              </a:rPr>
              <a:t>,</a:t>
            </a:r>
            <a:r>
              <a:rPr lang="en-US" sz="2000" dirty="0">
                <a:sym typeface="+mn-ea"/>
              </a:rPr>
              <a:t> </a:t>
            </a:r>
            <a:r>
              <a:rPr lang="en-US" sz="2000" dirty="0" err="1">
                <a:sym typeface="+mn-ea"/>
              </a:rPr>
              <a:t>ancak</a:t>
            </a:r>
            <a:r>
              <a:rPr lang="en-US" sz="2000" dirty="0">
                <a:sym typeface="+mn-ea"/>
              </a:rPr>
              <a:t> </a:t>
            </a:r>
            <a:r>
              <a:rPr lang="en-US" sz="2000" dirty="0" err="1">
                <a:sym typeface="+mn-ea"/>
              </a:rPr>
              <a:t>çocukların</a:t>
            </a:r>
            <a:r>
              <a:rPr lang="en-US" sz="2000" dirty="0">
                <a:sym typeface="+mn-ea"/>
              </a:rPr>
              <a:t> </a:t>
            </a:r>
            <a:r>
              <a:rPr lang="en-US" sz="2000" dirty="0" err="1">
                <a:sym typeface="+mn-ea"/>
              </a:rPr>
              <a:t>herhangi</a:t>
            </a:r>
            <a:r>
              <a:rPr lang="en-US" sz="2000" dirty="0">
                <a:sym typeface="+mn-ea"/>
              </a:rPr>
              <a:t> </a:t>
            </a:r>
            <a:r>
              <a:rPr lang="en-US" sz="2000" dirty="0" err="1">
                <a:sym typeface="+mn-ea"/>
              </a:rPr>
              <a:t>bir</a:t>
            </a:r>
            <a:r>
              <a:rPr lang="en-US" sz="2000" dirty="0">
                <a:sym typeface="+mn-ea"/>
              </a:rPr>
              <a:t> </a:t>
            </a:r>
            <a:r>
              <a:rPr lang="en-US" sz="2000" dirty="0" err="1">
                <a:sym typeface="+mn-ea"/>
              </a:rPr>
              <a:t>rol</a:t>
            </a:r>
            <a:r>
              <a:rPr lang="en-US" sz="2000" dirty="0">
                <a:sym typeface="+mn-ea"/>
              </a:rPr>
              <a:t> </a:t>
            </a:r>
            <a:r>
              <a:rPr lang="en-US" sz="2000" dirty="0" err="1">
                <a:sym typeface="+mn-ea"/>
              </a:rPr>
              <a:t>modelinin</a:t>
            </a:r>
            <a:r>
              <a:rPr lang="en-US" sz="2000" dirty="0">
                <a:sym typeface="+mn-ea"/>
              </a:rPr>
              <a:t> </a:t>
            </a:r>
            <a:r>
              <a:rPr lang="en-US" sz="2000" dirty="0" err="1">
                <a:sym typeface="+mn-ea"/>
              </a:rPr>
              <a:t>bulunmadığı</a:t>
            </a:r>
            <a:r>
              <a:rPr lang="en-US" sz="2000" dirty="0">
                <a:sym typeface="+mn-ea"/>
              </a:rPr>
              <a:t> </a:t>
            </a:r>
            <a:r>
              <a:rPr lang="en-US" sz="2000" dirty="0" err="1">
                <a:sym typeface="+mn-ea"/>
              </a:rPr>
              <a:t>için</a:t>
            </a:r>
            <a:r>
              <a:rPr lang="en-US" sz="2000" dirty="0">
                <a:sym typeface="+mn-ea"/>
              </a:rPr>
              <a:t> </a:t>
            </a:r>
            <a:r>
              <a:rPr lang="tr-TR" altLang="en-US" sz="2000" dirty="0">
                <a:sym typeface="+mn-ea"/>
              </a:rPr>
              <a:t>eğitimin</a:t>
            </a:r>
            <a:r>
              <a:rPr lang="en-US" sz="2000" dirty="0">
                <a:sym typeface="+mn-ea"/>
              </a:rPr>
              <a:t> </a:t>
            </a:r>
            <a:r>
              <a:rPr lang="en-US" sz="2000" dirty="0" err="1">
                <a:sym typeface="+mn-ea"/>
              </a:rPr>
              <a:t>çocuklar</a:t>
            </a:r>
            <a:r>
              <a:rPr lang="tr-TR" altLang="en-US" sz="2000" dirty="0">
                <a:sym typeface="+mn-ea"/>
              </a:rPr>
              <a:t> için</a:t>
            </a:r>
            <a:r>
              <a:rPr lang="en-US" sz="2000" dirty="0">
                <a:sym typeface="+mn-ea"/>
              </a:rPr>
              <a:t> </a:t>
            </a:r>
            <a:r>
              <a:rPr lang="en-US" sz="2000" dirty="0" err="1">
                <a:sym typeface="+mn-ea"/>
              </a:rPr>
              <a:t>bir</a:t>
            </a:r>
            <a:r>
              <a:rPr lang="en-US" sz="2000" dirty="0">
                <a:sym typeface="+mn-ea"/>
              </a:rPr>
              <a:t> </a:t>
            </a:r>
            <a:r>
              <a:rPr lang="en-US" sz="2000" dirty="0" err="1">
                <a:sym typeface="+mn-ea"/>
              </a:rPr>
              <a:t>anlam</a:t>
            </a:r>
            <a:r>
              <a:rPr lang="en-US" sz="2000" dirty="0">
                <a:sym typeface="+mn-ea"/>
              </a:rPr>
              <a:t> </a:t>
            </a:r>
            <a:r>
              <a:rPr lang="en-US" sz="2000" dirty="0" err="1">
                <a:sym typeface="+mn-ea"/>
              </a:rPr>
              <a:t>ifade</a:t>
            </a:r>
            <a:r>
              <a:rPr lang="en-US" sz="2000" dirty="0">
                <a:sym typeface="+mn-ea"/>
              </a:rPr>
              <a:t> </a:t>
            </a:r>
            <a:r>
              <a:rPr lang="en-US" sz="2000" dirty="0" err="1">
                <a:sym typeface="+mn-ea"/>
              </a:rPr>
              <a:t>etmediği</a:t>
            </a:r>
            <a:r>
              <a:rPr lang="en-US" sz="2000" dirty="0">
                <a:sym typeface="+mn-ea"/>
              </a:rPr>
              <a:t> </a:t>
            </a:r>
            <a:r>
              <a:rPr lang="en-US" sz="2000" dirty="0" err="1">
                <a:sym typeface="+mn-ea"/>
              </a:rPr>
              <a:t>tespit</a:t>
            </a:r>
            <a:r>
              <a:rPr lang="en-US" sz="2000" dirty="0">
                <a:sym typeface="+mn-ea"/>
              </a:rPr>
              <a:t> </a:t>
            </a:r>
            <a:r>
              <a:rPr lang="en-US" sz="2000" dirty="0" err="1">
                <a:sym typeface="+mn-ea"/>
              </a:rPr>
              <a:t>edilm</a:t>
            </a:r>
            <a:r>
              <a:rPr lang="tr-TR" altLang="en-US" sz="2000" dirty="0">
                <a:sym typeface="+mn-ea"/>
              </a:rPr>
              <a:t>iştir. </a:t>
            </a:r>
            <a:r>
              <a:rPr lang="en-US" sz="2000" dirty="0">
                <a:sym typeface="+mn-ea"/>
              </a:rPr>
              <a:t> </a:t>
            </a:r>
            <a:endParaRPr lang="en-US" sz="2000" dirty="0"/>
          </a:p>
          <a:p>
            <a:pPr algn="just">
              <a:buFont typeface="Wingdings" panose="05000000000000000000" charset="0"/>
              <a:buChar char="v"/>
            </a:pPr>
            <a:r>
              <a:rPr lang="en-US" sz="2000" dirty="0">
                <a:sym typeface="+mn-ea"/>
              </a:rPr>
              <a:t>Bu </a:t>
            </a:r>
            <a:r>
              <a:rPr lang="en-US" sz="2000" dirty="0" err="1">
                <a:sym typeface="+mn-ea"/>
              </a:rPr>
              <a:t>çocukların</a:t>
            </a:r>
            <a:r>
              <a:rPr lang="en-US" sz="2000" dirty="0">
                <a:sym typeface="+mn-ea"/>
              </a:rPr>
              <a:t> </a:t>
            </a:r>
            <a:r>
              <a:rPr lang="en-US" sz="2000" dirty="0" err="1">
                <a:sym typeface="+mn-ea"/>
              </a:rPr>
              <a:t>pek</a:t>
            </a:r>
            <a:r>
              <a:rPr lang="en-US" sz="2000" dirty="0">
                <a:sym typeface="+mn-ea"/>
              </a:rPr>
              <a:t> </a:t>
            </a:r>
            <a:r>
              <a:rPr lang="en-US" sz="2000" dirty="0" err="1">
                <a:sym typeface="+mn-ea"/>
              </a:rPr>
              <a:t>çocuğunun</a:t>
            </a:r>
            <a:r>
              <a:rPr lang="en-US" sz="2000" dirty="0">
                <a:sym typeface="+mn-ea"/>
              </a:rPr>
              <a:t> </a:t>
            </a:r>
            <a:r>
              <a:rPr lang="en-US" sz="2000" dirty="0" err="1">
                <a:sym typeface="+mn-ea"/>
              </a:rPr>
              <a:t>ana</a:t>
            </a:r>
            <a:r>
              <a:rPr lang="en-US" sz="2000" dirty="0">
                <a:sym typeface="+mn-ea"/>
              </a:rPr>
              <a:t> </a:t>
            </a:r>
            <a:r>
              <a:rPr lang="en-US" sz="2000" dirty="0" err="1">
                <a:sym typeface="+mn-ea"/>
              </a:rPr>
              <a:t>dilinin</a:t>
            </a:r>
            <a:r>
              <a:rPr lang="en-US" sz="2000" dirty="0">
                <a:sym typeface="+mn-ea"/>
              </a:rPr>
              <a:t> </a:t>
            </a:r>
            <a:r>
              <a:rPr lang="en-US" sz="2000" dirty="0" err="1">
                <a:sym typeface="+mn-ea"/>
              </a:rPr>
              <a:t>Türkçe</a:t>
            </a:r>
            <a:r>
              <a:rPr lang="en-US" sz="2000" dirty="0">
                <a:sym typeface="+mn-ea"/>
              </a:rPr>
              <a:t> </a:t>
            </a:r>
            <a:r>
              <a:rPr lang="en-US" sz="2000" dirty="0" err="1">
                <a:sym typeface="+mn-ea"/>
              </a:rPr>
              <a:t>olmadığı</a:t>
            </a:r>
            <a:r>
              <a:rPr lang="en-US" sz="2000" dirty="0">
                <a:sym typeface="+mn-ea"/>
              </a:rPr>
              <a:t> </a:t>
            </a:r>
            <a:r>
              <a:rPr lang="en-US" sz="2000" dirty="0" err="1">
                <a:sym typeface="+mn-ea"/>
              </a:rPr>
              <a:t>ve</a:t>
            </a:r>
            <a:r>
              <a:rPr lang="en-US" sz="2000" dirty="0">
                <a:sym typeface="+mn-ea"/>
              </a:rPr>
              <a:t> </a:t>
            </a:r>
            <a:r>
              <a:rPr lang="en-US" sz="2000" dirty="0" err="1">
                <a:sym typeface="+mn-ea"/>
              </a:rPr>
              <a:t>Türkçe</a:t>
            </a:r>
            <a:r>
              <a:rPr lang="en-US" sz="2000" dirty="0">
                <a:sym typeface="+mn-ea"/>
              </a:rPr>
              <a:t> </a:t>
            </a:r>
            <a:r>
              <a:rPr lang="en-US" sz="2000" dirty="0" err="1">
                <a:sym typeface="+mn-ea"/>
              </a:rPr>
              <a:t>ikinci</a:t>
            </a:r>
            <a:r>
              <a:rPr lang="en-US" sz="2000" dirty="0">
                <a:sym typeface="+mn-ea"/>
              </a:rPr>
              <a:t> </a:t>
            </a:r>
            <a:r>
              <a:rPr lang="en-US" sz="2000" dirty="0" err="1">
                <a:sym typeface="+mn-ea"/>
              </a:rPr>
              <a:t>dil</a:t>
            </a:r>
            <a:r>
              <a:rPr lang="en-US" sz="2000" dirty="0">
                <a:sym typeface="+mn-ea"/>
              </a:rPr>
              <a:t> </a:t>
            </a:r>
            <a:r>
              <a:rPr lang="en-US" sz="2000" dirty="0" err="1">
                <a:sym typeface="+mn-ea"/>
              </a:rPr>
              <a:t>olarak</a:t>
            </a:r>
            <a:r>
              <a:rPr lang="en-US" sz="2000" dirty="0">
                <a:sym typeface="+mn-ea"/>
              </a:rPr>
              <a:t> </a:t>
            </a:r>
            <a:r>
              <a:rPr lang="en-US" sz="2000" dirty="0" err="1">
                <a:sym typeface="+mn-ea"/>
              </a:rPr>
              <a:t>öğretildiği</a:t>
            </a:r>
            <a:r>
              <a:rPr lang="en-US" sz="2000" dirty="0">
                <a:sym typeface="+mn-ea"/>
              </a:rPr>
              <a:t> </a:t>
            </a:r>
            <a:r>
              <a:rPr lang="en-US" sz="2000" dirty="0" err="1">
                <a:sym typeface="+mn-ea"/>
              </a:rPr>
              <a:t>için</a:t>
            </a:r>
            <a:r>
              <a:rPr lang="en-US" sz="2000" dirty="0">
                <a:sym typeface="+mn-ea"/>
              </a:rPr>
              <a:t> </a:t>
            </a:r>
            <a:r>
              <a:rPr lang="en-US" sz="2000" dirty="0" err="1">
                <a:sym typeface="+mn-ea"/>
              </a:rPr>
              <a:t>anlama</a:t>
            </a:r>
            <a:r>
              <a:rPr lang="en-US" sz="2000" dirty="0">
                <a:sym typeface="+mn-ea"/>
              </a:rPr>
              <a:t> </a:t>
            </a:r>
            <a:r>
              <a:rPr lang="en-US" sz="2000" dirty="0" err="1">
                <a:sym typeface="+mn-ea"/>
              </a:rPr>
              <a:t>becerilerinin</a:t>
            </a:r>
            <a:r>
              <a:rPr lang="en-US" sz="2000" dirty="0">
                <a:sym typeface="+mn-ea"/>
              </a:rPr>
              <a:t> </a:t>
            </a:r>
            <a:r>
              <a:rPr lang="en-US" sz="2000" dirty="0" err="1">
                <a:sym typeface="+mn-ea"/>
              </a:rPr>
              <a:t>yeterli</a:t>
            </a:r>
            <a:r>
              <a:rPr lang="en-US" sz="2000" dirty="0">
                <a:sym typeface="+mn-ea"/>
              </a:rPr>
              <a:t> </a:t>
            </a:r>
            <a:r>
              <a:rPr lang="en-US" sz="2000" dirty="0" err="1">
                <a:sym typeface="+mn-ea"/>
              </a:rPr>
              <a:t>düzeyde</a:t>
            </a:r>
            <a:r>
              <a:rPr lang="en-US" sz="2000" dirty="0">
                <a:sym typeface="+mn-ea"/>
              </a:rPr>
              <a:t> </a:t>
            </a:r>
            <a:r>
              <a:rPr lang="en-US" sz="2000" dirty="0" err="1">
                <a:sym typeface="+mn-ea"/>
              </a:rPr>
              <a:t>olmadığı</a:t>
            </a:r>
            <a:r>
              <a:rPr lang="en-US" sz="2000" dirty="0">
                <a:sym typeface="+mn-ea"/>
              </a:rPr>
              <a:t>; </a:t>
            </a:r>
            <a:r>
              <a:rPr lang="en-US" sz="2000" dirty="0" err="1">
                <a:sym typeface="+mn-ea"/>
              </a:rPr>
              <a:t>anlama</a:t>
            </a:r>
            <a:r>
              <a:rPr lang="en-US" sz="2000" dirty="0">
                <a:sym typeface="+mn-ea"/>
              </a:rPr>
              <a:t> </a:t>
            </a:r>
            <a:r>
              <a:rPr lang="en-US" sz="2000" dirty="0" err="1">
                <a:sym typeface="+mn-ea"/>
              </a:rPr>
              <a:t>yetersizliği</a:t>
            </a:r>
            <a:r>
              <a:rPr lang="en-US" sz="2000" dirty="0">
                <a:sym typeface="+mn-ea"/>
              </a:rPr>
              <a:t> de </a:t>
            </a:r>
            <a:r>
              <a:rPr lang="en-US" sz="2000" dirty="0" err="1">
                <a:sym typeface="+mn-ea"/>
              </a:rPr>
              <a:t>konuşma</a:t>
            </a:r>
            <a:r>
              <a:rPr lang="en-US" sz="2000" dirty="0">
                <a:sym typeface="+mn-ea"/>
              </a:rPr>
              <a:t>, </a:t>
            </a:r>
            <a:r>
              <a:rPr lang="en-US" sz="2000" dirty="0" err="1">
                <a:sym typeface="+mn-ea"/>
              </a:rPr>
              <a:t>kendini</a:t>
            </a:r>
            <a:r>
              <a:rPr lang="en-US" sz="2000" dirty="0">
                <a:sym typeface="+mn-ea"/>
              </a:rPr>
              <a:t> </a:t>
            </a:r>
            <a:r>
              <a:rPr lang="en-US" sz="2000" dirty="0" err="1">
                <a:sym typeface="+mn-ea"/>
              </a:rPr>
              <a:t>ifade</a:t>
            </a:r>
            <a:r>
              <a:rPr lang="en-US" sz="2000" dirty="0">
                <a:sym typeface="+mn-ea"/>
              </a:rPr>
              <a:t> </a:t>
            </a:r>
            <a:r>
              <a:rPr lang="en-US" sz="2000" dirty="0" err="1">
                <a:sym typeface="+mn-ea"/>
              </a:rPr>
              <a:t>etme</a:t>
            </a:r>
            <a:r>
              <a:rPr lang="en-US" sz="2000" dirty="0">
                <a:sym typeface="+mn-ea"/>
              </a:rPr>
              <a:t> </a:t>
            </a:r>
            <a:r>
              <a:rPr lang="en-US" sz="2000" dirty="0" err="1">
                <a:sym typeface="+mn-ea"/>
              </a:rPr>
              <a:t>alanlarına</a:t>
            </a:r>
            <a:r>
              <a:rPr lang="en-US" sz="2000" dirty="0">
                <a:sym typeface="+mn-ea"/>
              </a:rPr>
              <a:t> </a:t>
            </a:r>
            <a:r>
              <a:rPr lang="en-US" sz="2000" dirty="0" err="1">
                <a:sym typeface="+mn-ea"/>
              </a:rPr>
              <a:t>olumsuz</a:t>
            </a:r>
            <a:r>
              <a:rPr lang="en-US" sz="2000" dirty="0">
                <a:sym typeface="+mn-ea"/>
              </a:rPr>
              <a:t> </a:t>
            </a:r>
            <a:r>
              <a:rPr lang="en-US" sz="2000" dirty="0" err="1">
                <a:sym typeface="+mn-ea"/>
              </a:rPr>
              <a:t>şekilde</a:t>
            </a:r>
            <a:r>
              <a:rPr lang="en-US" sz="2000" dirty="0">
                <a:sym typeface="+mn-ea"/>
              </a:rPr>
              <a:t> </a:t>
            </a:r>
            <a:r>
              <a:rPr lang="en-US" sz="2000" dirty="0" err="1">
                <a:sym typeface="+mn-ea"/>
              </a:rPr>
              <a:t>yansıdığı</a:t>
            </a:r>
            <a:r>
              <a:rPr lang="en-US" sz="2000" dirty="0">
                <a:sym typeface="+mn-ea"/>
              </a:rPr>
              <a:t> </a:t>
            </a:r>
            <a:r>
              <a:rPr lang="en-US" sz="2000" dirty="0" err="1">
                <a:sym typeface="+mn-ea"/>
              </a:rPr>
              <a:t>için</a:t>
            </a:r>
            <a:r>
              <a:rPr lang="en-US" sz="2000" dirty="0">
                <a:sym typeface="+mn-ea"/>
              </a:rPr>
              <a:t> </a:t>
            </a:r>
            <a:r>
              <a:rPr lang="en-US" sz="2000" dirty="0" err="1">
                <a:sym typeface="+mn-ea"/>
              </a:rPr>
              <a:t>okula</a:t>
            </a:r>
            <a:r>
              <a:rPr lang="en-US" sz="2000" dirty="0">
                <a:sym typeface="+mn-ea"/>
              </a:rPr>
              <a:t> </a:t>
            </a:r>
            <a:r>
              <a:rPr lang="en-US" sz="2000" dirty="0" err="1">
                <a:sym typeface="+mn-ea"/>
              </a:rPr>
              <a:t>devamın</a:t>
            </a:r>
            <a:r>
              <a:rPr lang="en-US" sz="2000" dirty="0">
                <a:sym typeface="+mn-ea"/>
              </a:rPr>
              <a:t> </a:t>
            </a:r>
            <a:r>
              <a:rPr lang="en-US" sz="2000" dirty="0" err="1">
                <a:sym typeface="+mn-ea"/>
              </a:rPr>
              <a:t>sağlanması</a:t>
            </a:r>
            <a:r>
              <a:rPr lang="en-US" sz="2000" dirty="0">
                <a:sym typeface="+mn-ea"/>
              </a:rPr>
              <a:t> </a:t>
            </a:r>
            <a:r>
              <a:rPr lang="en-US" sz="2000" dirty="0" err="1">
                <a:sym typeface="+mn-ea"/>
              </a:rPr>
              <a:t>için</a:t>
            </a:r>
            <a:r>
              <a:rPr lang="en-US" sz="2000" dirty="0">
                <a:sym typeface="+mn-ea"/>
              </a:rPr>
              <a:t> </a:t>
            </a:r>
            <a:r>
              <a:rPr lang="en-US" sz="2000" dirty="0" err="1">
                <a:sym typeface="+mn-ea"/>
              </a:rPr>
              <a:t>daha</a:t>
            </a:r>
            <a:r>
              <a:rPr lang="en-US" sz="2000" dirty="0">
                <a:sym typeface="+mn-ea"/>
              </a:rPr>
              <a:t> </a:t>
            </a:r>
            <a:r>
              <a:rPr lang="en-US" sz="2000" dirty="0" err="1">
                <a:sym typeface="+mn-ea"/>
              </a:rPr>
              <a:t>fazla</a:t>
            </a:r>
            <a:r>
              <a:rPr lang="en-US" sz="2000" dirty="0">
                <a:sym typeface="+mn-ea"/>
              </a:rPr>
              <a:t> </a:t>
            </a:r>
            <a:r>
              <a:rPr lang="en-US" sz="2000" dirty="0" err="1">
                <a:sym typeface="+mn-ea"/>
              </a:rPr>
              <a:t>girişimde</a:t>
            </a:r>
            <a:r>
              <a:rPr lang="en-US" sz="2000" dirty="0">
                <a:sym typeface="+mn-ea"/>
              </a:rPr>
              <a:t> </a:t>
            </a:r>
            <a:r>
              <a:rPr lang="en-US" sz="2000" dirty="0" err="1">
                <a:sym typeface="+mn-ea"/>
              </a:rPr>
              <a:t>bulunulması</a:t>
            </a:r>
            <a:r>
              <a:rPr lang="en-US" sz="2000" dirty="0">
                <a:sym typeface="+mn-ea"/>
              </a:rPr>
              <a:t> </a:t>
            </a:r>
            <a:r>
              <a:rPr lang="en-US" sz="2000" dirty="0" err="1">
                <a:sym typeface="+mn-ea"/>
              </a:rPr>
              <a:t>gerekliliği</a:t>
            </a:r>
            <a:r>
              <a:rPr lang="en-US" sz="2000" dirty="0">
                <a:sym typeface="+mn-ea"/>
              </a:rPr>
              <a:t> </a:t>
            </a:r>
            <a:r>
              <a:rPr lang="en-US" sz="2000" dirty="0" err="1">
                <a:sym typeface="+mn-ea"/>
              </a:rPr>
              <a:t>vurgulanabilir</a:t>
            </a:r>
            <a:r>
              <a:rPr lang="en-US" sz="2000" dirty="0">
                <a:sym typeface="+mn-ea"/>
              </a:rPr>
              <a:t>. </a:t>
            </a:r>
            <a:endParaRPr lang="en-US" sz="2000" dirty="0">
              <a:sym typeface="+mn-ea"/>
            </a:endParaRPr>
          </a:p>
          <a:p>
            <a:pPr algn="just">
              <a:buFont typeface="Wingdings" panose="05000000000000000000" charset="0"/>
              <a:buChar char="v"/>
            </a:pPr>
            <a:r>
              <a:rPr lang="en-US" sz="2000" dirty="0">
                <a:sym typeface="+mn-ea"/>
              </a:rPr>
              <a:t>Bu </a:t>
            </a:r>
            <a:r>
              <a:rPr lang="en-US" sz="2000" dirty="0" err="1">
                <a:sym typeface="+mn-ea"/>
              </a:rPr>
              <a:t>paralelde</a:t>
            </a:r>
            <a:r>
              <a:rPr lang="en-US" sz="2000" dirty="0">
                <a:sym typeface="+mn-ea"/>
              </a:rPr>
              <a:t> </a:t>
            </a:r>
            <a:r>
              <a:rPr lang="en-US" sz="2000" dirty="0" err="1">
                <a:sym typeface="+mn-ea"/>
              </a:rPr>
              <a:t>çocuklara</a:t>
            </a:r>
            <a:r>
              <a:rPr lang="en-US" sz="2000" dirty="0">
                <a:sym typeface="+mn-ea"/>
              </a:rPr>
              <a:t> </a:t>
            </a:r>
            <a:r>
              <a:rPr lang="en-US" sz="2000" dirty="0" err="1">
                <a:sym typeface="+mn-ea"/>
              </a:rPr>
              <a:t>yönelik</a:t>
            </a:r>
            <a:r>
              <a:rPr lang="en-US" sz="2000" dirty="0">
                <a:sym typeface="+mn-ea"/>
              </a:rPr>
              <a:t> </a:t>
            </a:r>
            <a:r>
              <a:rPr lang="en-US" sz="2000" dirty="0" err="1">
                <a:sym typeface="+mn-ea"/>
              </a:rPr>
              <a:t>Türkçe</a:t>
            </a:r>
            <a:r>
              <a:rPr lang="en-US" sz="2000" dirty="0">
                <a:sym typeface="+mn-ea"/>
              </a:rPr>
              <a:t> </a:t>
            </a:r>
            <a:r>
              <a:rPr lang="en-US" sz="2000" dirty="0" err="1">
                <a:sym typeface="+mn-ea"/>
              </a:rPr>
              <a:t>okuma</a:t>
            </a:r>
            <a:r>
              <a:rPr lang="en-US" sz="2000" dirty="0">
                <a:sym typeface="+mn-ea"/>
              </a:rPr>
              <a:t>, </a:t>
            </a:r>
            <a:r>
              <a:rPr lang="en-US" sz="2000" dirty="0" err="1">
                <a:sym typeface="+mn-ea"/>
              </a:rPr>
              <a:t>dinleme</a:t>
            </a:r>
            <a:r>
              <a:rPr lang="en-US" sz="2000" dirty="0">
                <a:sym typeface="+mn-ea"/>
              </a:rPr>
              <a:t>, </a:t>
            </a:r>
            <a:r>
              <a:rPr lang="en-US" sz="2000" dirty="0" err="1">
                <a:sym typeface="+mn-ea"/>
              </a:rPr>
              <a:t>yazma</a:t>
            </a:r>
            <a:r>
              <a:rPr lang="en-US" sz="2000" dirty="0">
                <a:sym typeface="+mn-ea"/>
              </a:rPr>
              <a:t> </a:t>
            </a:r>
            <a:r>
              <a:rPr lang="en-US" sz="2000" dirty="0" err="1">
                <a:sym typeface="+mn-ea"/>
              </a:rPr>
              <a:t>ve</a:t>
            </a:r>
            <a:r>
              <a:rPr lang="en-US" sz="2000" dirty="0">
                <a:sym typeface="+mn-ea"/>
              </a:rPr>
              <a:t> </a:t>
            </a:r>
            <a:r>
              <a:rPr lang="en-US" sz="2000" dirty="0" err="1">
                <a:sym typeface="+mn-ea"/>
              </a:rPr>
              <a:t>kendini</a:t>
            </a:r>
            <a:r>
              <a:rPr lang="en-US" sz="2000" dirty="0">
                <a:sym typeface="+mn-ea"/>
              </a:rPr>
              <a:t> </a:t>
            </a:r>
            <a:r>
              <a:rPr lang="en-US" sz="2000" dirty="0" err="1">
                <a:sym typeface="+mn-ea"/>
              </a:rPr>
              <a:t>ifade</a:t>
            </a:r>
            <a:r>
              <a:rPr lang="en-US" sz="2000" dirty="0">
                <a:sym typeface="+mn-ea"/>
              </a:rPr>
              <a:t> </a:t>
            </a:r>
            <a:r>
              <a:rPr lang="en-US" sz="2000" dirty="0" err="1">
                <a:sym typeface="+mn-ea"/>
              </a:rPr>
              <a:t>edebilme</a:t>
            </a:r>
            <a:r>
              <a:rPr lang="en-US" sz="2000" dirty="0">
                <a:sym typeface="+mn-ea"/>
              </a:rPr>
              <a:t> </a:t>
            </a:r>
            <a:r>
              <a:rPr lang="en-US" sz="2000" dirty="0" err="1">
                <a:sym typeface="+mn-ea"/>
              </a:rPr>
              <a:t>beceri</a:t>
            </a:r>
            <a:r>
              <a:rPr lang="en-US" sz="2000" dirty="0">
                <a:sym typeface="+mn-ea"/>
              </a:rPr>
              <a:t> </a:t>
            </a:r>
            <a:r>
              <a:rPr lang="en-US" sz="2000" dirty="0" err="1">
                <a:sym typeface="+mn-ea"/>
              </a:rPr>
              <a:t>alanlarında</a:t>
            </a:r>
            <a:r>
              <a:rPr lang="en-US" sz="2000" dirty="0">
                <a:sym typeface="+mn-ea"/>
              </a:rPr>
              <a:t> </a:t>
            </a:r>
            <a:r>
              <a:rPr lang="en-US" sz="2000" dirty="0" err="1">
                <a:sym typeface="+mn-ea"/>
              </a:rPr>
              <a:t>bol</a:t>
            </a:r>
            <a:r>
              <a:rPr lang="en-US" sz="2000" dirty="0">
                <a:sym typeface="+mn-ea"/>
              </a:rPr>
              <a:t> </a:t>
            </a:r>
            <a:r>
              <a:rPr lang="en-US" sz="2000" dirty="0" err="1">
                <a:sym typeface="+mn-ea"/>
              </a:rPr>
              <a:t>çalışma</a:t>
            </a:r>
            <a:r>
              <a:rPr lang="en-US" sz="2000" dirty="0">
                <a:sym typeface="+mn-ea"/>
              </a:rPr>
              <a:t> </a:t>
            </a:r>
            <a:r>
              <a:rPr lang="en-US" sz="2000" dirty="0" err="1">
                <a:sym typeface="+mn-ea"/>
              </a:rPr>
              <a:t>örnekleri</a:t>
            </a:r>
            <a:r>
              <a:rPr lang="en-US" sz="2000" dirty="0">
                <a:sym typeface="+mn-ea"/>
              </a:rPr>
              <a:t> </a:t>
            </a:r>
            <a:r>
              <a:rPr lang="en-US" sz="2000" dirty="0" err="1">
                <a:sym typeface="+mn-ea"/>
              </a:rPr>
              <a:t>sunulması</a:t>
            </a:r>
            <a:r>
              <a:rPr lang="en-US" sz="2000" dirty="0">
                <a:sym typeface="+mn-ea"/>
              </a:rPr>
              <a:t> </a:t>
            </a:r>
            <a:r>
              <a:rPr lang="en-US" sz="2000" dirty="0" err="1">
                <a:sym typeface="+mn-ea"/>
              </a:rPr>
              <a:t>önerilebilir</a:t>
            </a:r>
            <a:r>
              <a:rPr lang="en-US" sz="2000" dirty="0">
                <a:sym typeface="+mn-ea"/>
              </a:rPr>
              <a:t>. </a:t>
            </a:r>
            <a:r>
              <a:rPr lang="en-US" sz="2000" dirty="0" err="1">
                <a:sym typeface="+mn-ea"/>
              </a:rPr>
              <a:t>Ayrıca</a:t>
            </a:r>
            <a:r>
              <a:rPr lang="en-US" sz="2000" dirty="0">
                <a:sym typeface="+mn-ea"/>
              </a:rPr>
              <a:t> hem </a:t>
            </a:r>
            <a:r>
              <a:rPr lang="en-US" sz="2000" dirty="0" err="1">
                <a:sym typeface="+mn-ea"/>
              </a:rPr>
              <a:t>çocuklara</a:t>
            </a:r>
            <a:r>
              <a:rPr lang="en-US" sz="2000" dirty="0">
                <a:sym typeface="+mn-ea"/>
              </a:rPr>
              <a:t> hem de </a:t>
            </a:r>
            <a:r>
              <a:rPr lang="en-US" sz="2000" dirty="0" err="1">
                <a:sym typeface="+mn-ea"/>
              </a:rPr>
              <a:t>ailelere</a:t>
            </a:r>
            <a:r>
              <a:rPr lang="en-US" sz="2000" dirty="0">
                <a:sym typeface="+mn-ea"/>
              </a:rPr>
              <a:t> </a:t>
            </a:r>
            <a:r>
              <a:rPr lang="en-US" sz="2000" dirty="0" err="1">
                <a:sym typeface="+mn-ea"/>
              </a:rPr>
              <a:t>yönelik</a:t>
            </a:r>
            <a:r>
              <a:rPr lang="en-US" sz="2000" dirty="0">
                <a:sym typeface="+mn-ea"/>
              </a:rPr>
              <a:t> </a:t>
            </a:r>
            <a:r>
              <a:rPr lang="en-US" sz="2000" dirty="0" err="1">
                <a:sym typeface="+mn-ea"/>
              </a:rPr>
              <a:t>psikoeğitim</a:t>
            </a:r>
            <a:r>
              <a:rPr lang="en-US" sz="2000" dirty="0">
                <a:sym typeface="+mn-ea"/>
              </a:rPr>
              <a:t> </a:t>
            </a:r>
            <a:r>
              <a:rPr lang="en-US" sz="2000" dirty="0" err="1">
                <a:sym typeface="+mn-ea"/>
              </a:rPr>
              <a:t>grupları</a:t>
            </a:r>
            <a:r>
              <a:rPr lang="en-US" sz="2000" dirty="0">
                <a:sym typeface="+mn-ea"/>
              </a:rPr>
              <a:t> </a:t>
            </a:r>
            <a:r>
              <a:rPr lang="en-US" sz="2000" dirty="0" err="1">
                <a:sym typeface="+mn-ea"/>
              </a:rPr>
              <a:t>oluşturulması</a:t>
            </a:r>
            <a:r>
              <a:rPr lang="en-US" sz="2000" dirty="0">
                <a:sym typeface="+mn-ea"/>
              </a:rPr>
              <a:t> </a:t>
            </a:r>
            <a:r>
              <a:rPr lang="en-US" sz="2000" dirty="0" err="1">
                <a:sym typeface="+mn-ea"/>
              </a:rPr>
              <a:t>önerilmektedir</a:t>
            </a:r>
            <a:r>
              <a:rPr lang="en-US" sz="2000" dirty="0">
                <a:sym typeface="+mn-ea"/>
              </a:rPr>
              <a:t>.</a:t>
            </a:r>
            <a:endParaRPr lang="en-US" sz="2000" dirty="0"/>
          </a:p>
          <a:p>
            <a:pPr algn="just">
              <a:buFont typeface="Wingdings" panose="05000000000000000000" charset="0"/>
              <a:buChar char="v"/>
            </a:pPr>
            <a:r>
              <a:rPr lang="en-US" sz="2000" dirty="0" err="1">
                <a:sym typeface="+mn-ea"/>
              </a:rPr>
              <a:t>Bununla</a:t>
            </a:r>
            <a:r>
              <a:rPr lang="en-US" sz="2000" dirty="0">
                <a:sym typeface="+mn-ea"/>
              </a:rPr>
              <a:t> </a:t>
            </a:r>
            <a:r>
              <a:rPr lang="en-US" sz="2000" dirty="0" err="1">
                <a:sym typeface="+mn-ea"/>
              </a:rPr>
              <a:t>birlikte</a:t>
            </a:r>
            <a:r>
              <a:rPr lang="en-US" sz="2000" dirty="0">
                <a:sym typeface="+mn-ea"/>
              </a:rPr>
              <a:t> </a:t>
            </a:r>
            <a:r>
              <a:rPr lang="en-US" sz="2000" dirty="0" err="1">
                <a:sym typeface="+mn-ea"/>
              </a:rPr>
              <a:t>dünya</a:t>
            </a:r>
            <a:r>
              <a:rPr lang="en-US" sz="2000" dirty="0">
                <a:sym typeface="+mn-ea"/>
              </a:rPr>
              <a:t> </a:t>
            </a:r>
            <a:r>
              <a:rPr lang="en-US" sz="2000" dirty="0" err="1">
                <a:sym typeface="+mn-ea"/>
              </a:rPr>
              <a:t>çapında</a:t>
            </a:r>
            <a:r>
              <a:rPr lang="en-US" sz="2000" dirty="0">
                <a:sym typeface="+mn-ea"/>
              </a:rPr>
              <a:t> </a:t>
            </a:r>
            <a:r>
              <a:rPr lang="en-US" sz="2000" dirty="0" err="1">
                <a:sym typeface="+mn-ea"/>
              </a:rPr>
              <a:t>önemli</a:t>
            </a:r>
            <a:r>
              <a:rPr lang="en-US" sz="2000" dirty="0">
                <a:sym typeface="+mn-ea"/>
              </a:rPr>
              <a:t> </a:t>
            </a:r>
            <a:r>
              <a:rPr lang="en-US" sz="2000" dirty="0" err="1">
                <a:sym typeface="+mn-ea"/>
              </a:rPr>
              <a:t>bir</a:t>
            </a:r>
            <a:r>
              <a:rPr lang="en-US" sz="2000" dirty="0">
                <a:sym typeface="+mn-ea"/>
              </a:rPr>
              <a:t> </a:t>
            </a:r>
            <a:r>
              <a:rPr lang="en-US" sz="2000" dirty="0" err="1">
                <a:sym typeface="+mn-ea"/>
              </a:rPr>
              <a:t>sorun</a:t>
            </a:r>
            <a:r>
              <a:rPr lang="en-US" sz="2000" dirty="0">
                <a:sym typeface="+mn-ea"/>
              </a:rPr>
              <a:t> </a:t>
            </a:r>
            <a:r>
              <a:rPr lang="en-US" sz="2000" dirty="0" err="1">
                <a:sym typeface="+mn-ea"/>
              </a:rPr>
              <a:t>olan</a:t>
            </a:r>
            <a:r>
              <a:rPr lang="en-US" sz="2000" dirty="0">
                <a:sym typeface="+mn-ea"/>
              </a:rPr>
              <a:t> </a:t>
            </a:r>
            <a:r>
              <a:rPr lang="en-US" sz="2000" dirty="0" err="1">
                <a:sym typeface="+mn-ea"/>
              </a:rPr>
              <a:t>çocuk</a:t>
            </a:r>
            <a:r>
              <a:rPr lang="en-US" sz="2000" dirty="0">
                <a:sym typeface="+mn-ea"/>
              </a:rPr>
              <a:t> </a:t>
            </a:r>
            <a:r>
              <a:rPr lang="en-US" sz="2000" dirty="0" err="1">
                <a:sym typeface="+mn-ea"/>
              </a:rPr>
              <a:t>işçiliği</a:t>
            </a:r>
            <a:r>
              <a:rPr lang="en-US" sz="2000" dirty="0">
                <a:sym typeface="+mn-ea"/>
              </a:rPr>
              <a:t> </a:t>
            </a:r>
            <a:r>
              <a:rPr lang="en-US" sz="2000" dirty="0" err="1">
                <a:sym typeface="+mn-ea"/>
              </a:rPr>
              <a:t>çocukların</a:t>
            </a:r>
            <a:r>
              <a:rPr lang="en-US" sz="2000" dirty="0">
                <a:sym typeface="+mn-ea"/>
              </a:rPr>
              <a:t> </a:t>
            </a:r>
            <a:r>
              <a:rPr lang="en-US" sz="2000" dirty="0" err="1">
                <a:sym typeface="+mn-ea"/>
              </a:rPr>
              <a:t>gelişimi</a:t>
            </a:r>
            <a:r>
              <a:rPr lang="en-US" sz="2000" dirty="0">
                <a:sym typeface="+mn-ea"/>
              </a:rPr>
              <a:t> </a:t>
            </a:r>
            <a:r>
              <a:rPr lang="en-US" sz="2000" dirty="0" err="1">
                <a:sym typeface="+mn-ea"/>
              </a:rPr>
              <a:t>ve</a:t>
            </a:r>
            <a:r>
              <a:rPr lang="en-US" sz="2000" dirty="0">
                <a:sym typeface="+mn-ea"/>
              </a:rPr>
              <a:t> </a:t>
            </a:r>
            <a:r>
              <a:rPr lang="en-US" sz="2000" dirty="0" err="1">
                <a:sym typeface="+mn-ea"/>
              </a:rPr>
              <a:t>sağlığını</a:t>
            </a:r>
            <a:r>
              <a:rPr lang="en-US" sz="2000" dirty="0">
                <a:sym typeface="+mn-ea"/>
              </a:rPr>
              <a:t> </a:t>
            </a:r>
            <a:r>
              <a:rPr lang="en-US" sz="2000" dirty="0" err="1">
                <a:sym typeface="+mn-ea"/>
              </a:rPr>
              <a:t>büyük</a:t>
            </a:r>
            <a:r>
              <a:rPr lang="en-US" sz="2000" dirty="0">
                <a:sym typeface="+mn-ea"/>
              </a:rPr>
              <a:t> </a:t>
            </a:r>
            <a:r>
              <a:rPr lang="en-US" sz="2000" dirty="0" err="1">
                <a:sym typeface="+mn-ea"/>
              </a:rPr>
              <a:t>ölçüde</a:t>
            </a:r>
            <a:r>
              <a:rPr lang="en-US" sz="2000" dirty="0">
                <a:sym typeface="+mn-ea"/>
              </a:rPr>
              <a:t> </a:t>
            </a:r>
            <a:r>
              <a:rPr lang="en-US" sz="2000" dirty="0" err="1">
                <a:sym typeface="+mn-ea"/>
              </a:rPr>
              <a:t>olumsuz</a:t>
            </a:r>
            <a:r>
              <a:rPr lang="en-US" sz="2000" dirty="0">
                <a:sym typeface="+mn-ea"/>
              </a:rPr>
              <a:t> </a:t>
            </a:r>
            <a:r>
              <a:rPr lang="en-US" sz="2000" dirty="0" err="1">
                <a:sym typeface="+mn-ea"/>
              </a:rPr>
              <a:t>etkilemektedir</a:t>
            </a:r>
            <a:r>
              <a:rPr lang="en-US" sz="2000" dirty="0">
                <a:sym typeface="+mn-ea"/>
              </a:rPr>
              <a:t>. </a:t>
            </a:r>
            <a:r>
              <a:rPr lang="en-US" sz="2000" dirty="0" err="1">
                <a:sym typeface="+mn-ea"/>
              </a:rPr>
              <a:t>Çocuklardaki</a:t>
            </a:r>
            <a:r>
              <a:rPr lang="en-US" sz="2000" dirty="0">
                <a:sym typeface="+mn-ea"/>
              </a:rPr>
              <a:t> </a:t>
            </a:r>
            <a:r>
              <a:rPr lang="en-US" sz="2000" dirty="0" err="1">
                <a:sym typeface="+mn-ea"/>
              </a:rPr>
              <a:t>bu</a:t>
            </a:r>
            <a:r>
              <a:rPr lang="en-US" sz="2000" dirty="0">
                <a:sym typeface="+mn-ea"/>
              </a:rPr>
              <a:t> </a:t>
            </a:r>
            <a:r>
              <a:rPr lang="en-US" sz="2000" dirty="0" err="1">
                <a:sym typeface="+mn-ea"/>
              </a:rPr>
              <a:t>etkilerin</a:t>
            </a:r>
            <a:r>
              <a:rPr lang="en-US" sz="2000" dirty="0">
                <a:sym typeface="+mn-ea"/>
              </a:rPr>
              <a:t> </a:t>
            </a:r>
            <a:r>
              <a:rPr lang="en-US" sz="2000" dirty="0" err="1">
                <a:sym typeface="+mn-ea"/>
              </a:rPr>
              <a:t>incelenmesi</a:t>
            </a:r>
            <a:r>
              <a:rPr lang="en-US" sz="2000" dirty="0">
                <a:sym typeface="+mn-ea"/>
              </a:rPr>
              <a:t>, </a:t>
            </a:r>
            <a:r>
              <a:rPr lang="en-US" sz="2000" dirty="0" err="1">
                <a:sym typeface="+mn-ea"/>
              </a:rPr>
              <a:t>gerekli</a:t>
            </a:r>
            <a:r>
              <a:rPr lang="en-US" sz="2000" dirty="0">
                <a:sym typeface="+mn-ea"/>
              </a:rPr>
              <a:t> </a:t>
            </a:r>
            <a:r>
              <a:rPr lang="en-US" sz="2000" dirty="0" err="1">
                <a:sym typeface="+mn-ea"/>
              </a:rPr>
              <a:t>önlemlerin</a:t>
            </a:r>
            <a:r>
              <a:rPr lang="en-US" sz="2000" dirty="0">
                <a:sym typeface="+mn-ea"/>
              </a:rPr>
              <a:t> </a:t>
            </a:r>
            <a:r>
              <a:rPr lang="en-US" sz="2000" dirty="0" err="1">
                <a:sym typeface="+mn-ea"/>
              </a:rPr>
              <a:t>alınması</a:t>
            </a:r>
            <a:r>
              <a:rPr lang="en-US" sz="2000" dirty="0">
                <a:sym typeface="+mn-ea"/>
              </a:rPr>
              <a:t> </a:t>
            </a:r>
            <a:r>
              <a:rPr lang="en-US" sz="2000" dirty="0" err="1">
                <a:sym typeface="+mn-ea"/>
              </a:rPr>
              <a:t>ve</a:t>
            </a:r>
            <a:r>
              <a:rPr lang="en-US" sz="2000" dirty="0">
                <a:sym typeface="+mn-ea"/>
              </a:rPr>
              <a:t> </a:t>
            </a:r>
            <a:r>
              <a:rPr lang="en-US" sz="2000" dirty="0" err="1">
                <a:sym typeface="+mn-ea"/>
              </a:rPr>
              <a:t>eylem</a:t>
            </a:r>
            <a:r>
              <a:rPr lang="en-US" sz="2000" dirty="0">
                <a:sym typeface="+mn-ea"/>
              </a:rPr>
              <a:t> </a:t>
            </a:r>
            <a:r>
              <a:rPr lang="en-US" sz="2000" dirty="0" err="1">
                <a:sym typeface="+mn-ea"/>
              </a:rPr>
              <a:t>planlarına</a:t>
            </a:r>
            <a:r>
              <a:rPr lang="en-US" sz="2000" dirty="0">
                <a:sym typeface="+mn-ea"/>
              </a:rPr>
              <a:t> </a:t>
            </a:r>
            <a:r>
              <a:rPr lang="en-US" sz="2000" dirty="0" err="1">
                <a:sym typeface="+mn-ea"/>
              </a:rPr>
              <a:t>yer</a:t>
            </a:r>
            <a:r>
              <a:rPr lang="en-US" sz="2000" dirty="0">
                <a:sym typeface="+mn-ea"/>
              </a:rPr>
              <a:t> </a:t>
            </a:r>
            <a:r>
              <a:rPr lang="en-US" sz="2000" dirty="0" err="1">
                <a:sym typeface="+mn-ea"/>
              </a:rPr>
              <a:t>verilmesi</a:t>
            </a:r>
            <a:r>
              <a:rPr lang="en-US" sz="2000" dirty="0">
                <a:sym typeface="+mn-ea"/>
              </a:rPr>
              <a:t> </a:t>
            </a:r>
            <a:r>
              <a:rPr lang="en-US" sz="2000" dirty="0" err="1">
                <a:sym typeface="+mn-ea"/>
              </a:rPr>
              <a:t>önemlidir</a:t>
            </a:r>
            <a:r>
              <a:rPr lang="en-US" sz="2000" dirty="0">
                <a:sym typeface="+mn-ea"/>
              </a:rPr>
              <a:t>. </a:t>
            </a:r>
            <a:endParaRPr lang="en-US" sz="2000" dirty="0">
              <a:sym typeface="+mn-ea"/>
            </a:endParaRPr>
          </a:p>
          <a:p>
            <a:pPr algn="just">
              <a:buFont typeface="Wingdings" panose="05000000000000000000" charset="0"/>
              <a:buChar char="v"/>
            </a:pPr>
            <a:r>
              <a:rPr lang="en-US" sz="2000" dirty="0" err="1">
                <a:sym typeface="+mn-ea"/>
              </a:rPr>
              <a:t>Çocuk</a:t>
            </a:r>
            <a:r>
              <a:rPr lang="en-US" sz="2000" dirty="0">
                <a:sym typeface="+mn-ea"/>
              </a:rPr>
              <a:t> </a:t>
            </a:r>
            <a:r>
              <a:rPr lang="en-US" sz="2000" dirty="0" err="1">
                <a:sym typeface="+mn-ea"/>
              </a:rPr>
              <a:t>işçiliği</a:t>
            </a:r>
            <a:r>
              <a:rPr lang="en-US" sz="2000" dirty="0">
                <a:sym typeface="+mn-ea"/>
              </a:rPr>
              <a:t> </a:t>
            </a:r>
            <a:r>
              <a:rPr lang="en-US" sz="2000" dirty="0" err="1">
                <a:sym typeface="+mn-ea"/>
              </a:rPr>
              <a:t>ile</a:t>
            </a:r>
            <a:r>
              <a:rPr lang="en-US" sz="2000" dirty="0">
                <a:sym typeface="+mn-ea"/>
              </a:rPr>
              <a:t> </a:t>
            </a:r>
            <a:r>
              <a:rPr lang="en-US" sz="2000" dirty="0" err="1">
                <a:sym typeface="+mn-ea"/>
              </a:rPr>
              <a:t>ilgili</a:t>
            </a:r>
            <a:r>
              <a:rPr lang="en-US" sz="2000" dirty="0">
                <a:sym typeface="+mn-ea"/>
              </a:rPr>
              <a:t> </a:t>
            </a:r>
            <a:r>
              <a:rPr lang="en-US" sz="2000" dirty="0" err="1">
                <a:sym typeface="+mn-ea"/>
              </a:rPr>
              <a:t>farkındalık</a:t>
            </a:r>
            <a:r>
              <a:rPr lang="en-US" sz="2000" dirty="0">
                <a:sym typeface="+mn-ea"/>
              </a:rPr>
              <a:t> </a:t>
            </a:r>
            <a:r>
              <a:rPr lang="en-US" sz="2000" dirty="0" err="1">
                <a:sym typeface="+mn-ea"/>
              </a:rPr>
              <a:t>oluşması</a:t>
            </a:r>
            <a:r>
              <a:rPr lang="en-US" sz="2000" dirty="0">
                <a:sym typeface="+mn-ea"/>
              </a:rPr>
              <a:t>, </a:t>
            </a:r>
            <a:r>
              <a:rPr lang="en-US" sz="2000" dirty="0" err="1">
                <a:sym typeface="+mn-ea"/>
              </a:rPr>
              <a:t>çocuk</a:t>
            </a:r>
            <a:r>
              <a:rPr lang="en-US" sz="2000" dirty="0">
                <a:sym typeface="+mn-ea"/>
              </a:rPr>
              <a:t> </a:t>
            </a:r>
            <a:r>
              <a:rPr lang="en-US" sz="2000" dirty="0" err="1">
                <a:sym typeface="+mn-ea"/>
              </a:rPr>
              <a:t>işçiliği</a:t>
            </a:r>
            <a:r>
              <a:rPr lang="en-US" sz="2000" dirty="0">
                <a:sym typeface="+mn-ea"/>
              </a:rPr>
              <a:t> </a:t>
            </a:r>
            <a:r>
              <a:rPr lang="en-US" sz="2000" dirty="0" err="1">
                <a:sym typeface="+mn-ea"/>
              </a:rPr>
              <a:t>ile</a:t>
            </a:r>
            <a:r>
              <a:rPr lang="en-US" sz="2000" dirty="0">
                <a:sym typeface="+mn-ea"/>
              </a:rPr>
              <a:t> </a:t>
            </a:r>
            <a:r>
              <a:rPr lang="en-US" sz="2000" dirty="0" err="1">
                <a:sym typeface="+mn-ea"/>
              </a:rPr>
              <a:t>ilgili</a:t>
            </a:r>
            <a:r>
              <a:rPr lang="en-US" sz="2000" dirty="0">
                <a:sym typeface="+mn-ea"/>
              </a:rPr>
              <a:t> </a:t>
            </a:r>
            <a:r>
              <a:rPr lang="en-US" sz="2000" dirty="0" err="1">
                <a:sym typeface="+mn-ea"/>
              </a:rPr>
              <a:t>çalışmaya</a:t>
            </a:r>
            <a:r>
              <a:rPr lang="en-US" sz="2000" dirty="0">
                <a:sym typeface="+mn-ea"/>
              </a:rPr>
              <a:t> </a:t>
            </a:r>
            <a:r>
              <a:rPr lang="en-US" sz="2000" dirty="0" err="1">
                <a:sym typeface="+mn-ea"/>
              </a:rPr>
              <a:t>ihtiyaç</a:t>
            </a:r>
            <a:r>
              <a:rPr lang="en-US" sz="2000" dirty="0">
                <a:sym typeface="+mn-ea"/>
              </a:rPr>
              <a:t> </a:t>
            </a:r>
            <a:r>
              <a:rPr lang="en-US" sz="2000" dirty="0" err="1">
                <a:sym typeface="+mn-ea"/>
              </a:rPr>
              <a:t>duyulan</a:t>
            </a:r>
            <a:r>
              <a:rPr lang="en-US" sz="2000" dirty="0">
                <a:sym typeface="+mn-ea"/>
              </a:rPr>
              <a:t> </a:t>
            </a:r>
            <a:r>
              <a:rPr lang="en-US" sz="2000" dirty="0" err="1">
                <a:sym typeface="+mn-ea"/>
              </a:rPr>
              <a:t>alanları</a:t>
            </a:r>
            <a:r>
              <a:rPr lang="en-US" sz="2000" dirty="0">
                <a:sym typeface="+mn-ea"/>
              </a:rPr>
              <a:t> </a:t>
            </a:r>
            <a:r>
              <a:rPr lang="en-US" sz="2000" dirty="0" err="1">
                <a:sym typeface="+mn-ea"/>
              </a:rPr>
              <a:t>belirlemek</a:t>
            </a:r>
            <a:r>
              <a:rPr lang="en-US" sz="2000" dirty="0">
                <a:sym typeface="+mn-ea"/>
              </a:rPr>
              <a:t> </a:t>
            </a:r>
            <a:r>
              <a:rPr lang="en-US" sz="2000" dirty="0" err="1">
                <a:sym typeface="+mn-ea"/>
              </a:rPr>
              <a:t>ve</a:t>
            </a:r>
            <a:r>
              <a:rPr lang="en-US" sz="2000" dirty="0">
                <a:sym typeface="+mn-ea"/>
              </a:rPr>
              <a:t> </a:t>
            </a:r>
            <a:r>
              <a:rPr lang="en-US" sz="2000" dirty="0" err="1">
                <a:sym typeface="+mn-ea"/>
              </a:rPr>
              <a:t>özellikle</a:t>
            </a:r>
            <a:r>
              <a:rPr lang="en-US" sz="2000" dirty="0">
                <a:sym typeface="+mn-ea"/>
              </a:rPr>
              <a:t> </a:t>
            </a:r>
            <a:r>
              <a:rPr lang="en-US" sz="2000" dirty="0" err="1">
                <a:sym typeface="+mn-ea"/>
              </a:rPr>
              <a:t>çocuk</a:t>
            </a:r>
            <a:r>
              <a:rPr lang="en-US" sz="2000" dirty="0">
                <a:sym typeface="+mn-ea"/>
              </a:rPr>
              <a:t> </a:t>
            </a:r>
            <a:r>
              <a:rPr lang="en-US" sz="2000" dirty="0" err="1">
                <a:sym typeface="+mn-ea"/>
              </a:rPr>
              <a:t>sağlığı</a:t>
            </a:r>
            <a:r>
              <a:rPr lang="en-US" sz="2000" dirty="0">
                <a:sym typeface="+mn-ea"/>
              </a:rPr>
              <a:t> </a:t>
            </a:r>
            <a:r>
              <a:rPr lang="en-US" sz="2000" dirty="0" err="1">
                <a:sym typeface="+mn-ea"/>
              </a:rPr>
              <a:t>bağlamında</a:t>
            </a:r>
            <a:r>
              <a:rPr lang="en-US" sz="2000" dirty="0">
                <a:sym typeface="+mn-ea"/>
              </a:rPr>
              <a:t> </a:t>
            </a:r>
            <a:r>
              <a:rPr lang="en-US" sz="2000" dirty="0" err="1">
                <a:sym typeface="+mn-ea"/>
              </a:rPr>
              <a:t>ele</a:t>
            </a:r>
            <a:r>
              <a:rPr lang="en-US" sz="2000" dirty="0">
                <a:sym typeface="+mn-ea"/>
              </a:rPr>
              <a:t> </a:t>
            </a:r>
            <a:r>
              <a:rPr lang="en-US" sz="2000" dirty="0" err="1">
                <a:sym typeface="+mn-ea"/>
              </a:rPr>
              <a:t>alınması</a:t>
            </a:r>
            <a:r>
              <a:rPr lang="en-US" sz="2000" dirty="0">
                <a:sym typeface="+mn-ea"/>
              </a:rPr>
              <a:t> </a:t>
            </a:r>
            <a:r>
              <a:rPr lang="en-US" sz="2000" dirty="0" err="1">
                <a:sym typeface="+mn-ea"/>
              </a:rPr>
              <a:t>gerekmektedir</a:t>
            </a:r>
            <a:r>
              <a:rPr lang="en-US" sz="2000" dirty="0">
                <a:sym typeface="+mn-ea"/>
              </a:rPr>
              <a:t>.</a:t>
            </a:r>
            <a:endParaRPr lang="en-US" sz="2000" dirty="0"/>
          </a:p>
          <a:p>
            <a:pPr marL="0" indent="0" algn="just">
              <a:buFont typeface="Wingdings" panose="05000000000000000000" charset="0"/>
              <a:buNone/>
            </a:pPr>
            <a:endParaRPr lang="en-US" sz="2000" dirty="0"/>
          </a:p>
        </p:txBody>
      </p:sp>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067" y="652321"/>
            <a:ext cx="10972800" cy="582613"/>
          </a:xfrm>
        </p:spPr>
        <p:txBody>
          <a:bodyPr/>
          <a:lstStyle/>
          <a:p>
            <a:pPr algn="ctr"/>
            <a:r>
              <a:rPr lang="tr-TR" altLang="en-US" sz="3200" b="1" dirty="0"/>
              <a:t>İKİNCİ OTURUM: </a:t>
            </a:r>
            <a:br>
              <a:rPr lang="tr-TR" altLang="en-US" sz="3200" b="1" dirty="0"/>
            </a:br>
            <a:r>
              <a:rPr lang="tr-TR" altLang="en-US" sz="3200" b="1" dirty="0"/>
              <a:t>ÇOCUK HAKLARI VE REFAHINA ÇOK YÖNLÜ YAKLAŞIMLAR</a:t>
            </a:r>
            <a:endParaRPr lang="tr-TR" altLang="en-US" sz="3200" b="1" dirty="0"/>
          </a:p>
        </p:txBody>
      </p:sp>
      <p:graphicFrame>
        <p:nvGraphicFramePr>
          <p:cNvPr id="4" name="Tablo 3"/>
          <p:cNvGraphicFramePr>
            <a:graphicFrameLocks noGrp="1"/>
          </p:cNvGraphicFramePr>
          <p:nvPr/>
        </p:nvGraphicFramePr>
        <p:xfrm>
          <a:off x="1011618" y="1938525"/>
          <a:ext cx="10059035" cy="3587269"/>
        </p:xfrm>
        <a:graphic>
          <a:graphicData uri="http://schemas.openxmlformats.org/drawingml/2006/table">
            <a:tbl>
              <a:tblPr firstRow="1" firstCol="1" lastRow="1" lastCol="1" bandRow="1" bandCol="1"/>
              <a:tblGrid>
                <a:gridCol w="4747895"/>
                <a:gridCol w="5311140"/>
              </a:tblGrid>
              <a:tr h="673150">
                <a:tc gridSpan="2">
                  <a:txBody>
                    <a:bodyPr/>
                    <a:lstStyle/>
                    <a:p>
                      <a:pPr marL="4040505" indent="-2205355">
                        <a:spcBef>
                          <a:spcPts val="2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4040505" marR="2296795" indent="-2374900" algn="ctr">
                        <a:lnSpc>
                          <a:spcPts val="126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İKİNCİ OTURUM: ÇOCUK HAKLARI VE REFAHINA ÇOK YÖNLÜ YAKLAŞIMLAR   </a:t>
                      </a:r>
                      <a:endParaRPr lang="tr-TR" sz="1200" b="1" dirty="0">
                        <a:effectLst/>
                        <a:latin typeface="Arial" panose="020B0604020202020204" pitchFamily="34" charset="0"/>
                        <a:ea typeface="Times New Roman" panose="02020603050405020304"/>
                        <a:cs typeface="Arial" panose="020B0604020202020204" pitchFamily="34" charset="0"/>
                      </a:endParaRPr>
                    </a:p>
                    <a:p>
                      <a:pPr marL="4040505" marR="2296795" indent="-2374900" algn="ctr">
                        <a:lnSpc>
                          <a:spcPts val="126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13.30-15.00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cPr/>
                </a:tc>
              </a:tr>
              <a:tr h="435776">
                <a:tc gridSpan="2">
                  <a:txBody>
                    <a:bodyPr/>
                    <a:lstStyle/>
                    <a:p>
                      <a:pPr marL="67945">
                        <a:spcBef>
                          <a:spcPts val="590"/>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Oturum</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Başkanı:</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Nurşen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ADAK -</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Edebiyat</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Dekanı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223203">
                <a:tc>
                  <a:txBody>
                    <a:bodyPr/>
                    <a:lstStyle/>
                    <a:p>
                      <a:pPr marL="67945">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Konuşmacılar</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Konu</a:t>
                      </a:r>
                      <a:r>
                        <a:rPr lang="tr-TR" sz="1200" b="1" spc="-25">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Başlıkları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805">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Bilge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BİNGÖL</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SCHRİJER</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Bef>
                          <a:spcPts val="5"/>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Hukuk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İnsan</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Hakları</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Hukukunda</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Çocuğun</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Yüksek</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Yararı</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Kavramının</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Hukuki</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Çerçevesi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034">
                <a:tc>
                  <a:txBody>
                    <a:bodyPr/>
                    <a:lstStyle/>
                    <a:p>
                      <a:pPr marL="67945">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Doç.</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Sanem</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ÖZER</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Akdeniz</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Üniversitesi</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İktisadi</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ve</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İdari</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Bilimler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Fakültesi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Avrupa’da</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 Türkiye’de</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Popülist</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Siyaset</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 Söylemin</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Hakları</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Refahına</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Etkileri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919">
                <a:tc>
                  <a:txBody>
                    <a:bodyPr/>
                    <a:lstStyle/>
                    <a:p>
                      <a:pPr marL="67945">
                        <a:lnSpc>
                          <a:spcPts val="125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Senem</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ATVUR</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Ceren</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UYSAL</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OĞUZ</a:t>
                      </a:r>
                      <a:r>
                        <a:rPr lang="tr-TR" sz="1200" baseline="30000" dirty="0">
                          <a:effectLst/>
                          <a:latin typeface="Arial" panose="020B0604020202020204" pitchFamily="34" charset="0"/>
                          <a:ea typeface="Times New Roman" panose="02020603050405020304"/>
                          <a:cs typeface="Arial" panose="020B0604020202020204" pitchFamily="34" charset="0"/>
                        </a:rPr>
                        <a:t>1</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65"/>
                        </a:lnSpc>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İktisadi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İdari</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İklim</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Krizi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Gelecek</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Kuşakların</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Hakları</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Nasıl</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Korunacak?</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805">
                <a:tc>
                  <a:txBody>
                    <a:bodyPr/>
                    <a:lstStyle/>
                    <a:p>
                      <a:pPr marL="67945">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Belma</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ÖZORAN</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Sosyal</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Hizmet</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Uzmanları</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Derneği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Refahı</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İçin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Okul</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Sosyal</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Hizmeti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Uygulamasının</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Gerekliliği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77">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Hilal</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ERKUŞ</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Mimarlık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Kamusal</a:t>
                      </a:r>
                      <a:r>
                        <a:rPr lang="tr-TR" sz="1200" spc="1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Alanların</a:t>
                      </a:r>
                      <a:r>
                        <a:rPr lang="tr-TR" sz="1200" spc="15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1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Refahı</a:t>
                      </a:r>
                      <a:r>
                        <a:rPr lang="tr-TR" sz="1200" spc="1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5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Yoksulluğunda</a:t>
                      </a:r>
                      <a:r>
                        <a:rPr lang="tr-TR" sz="1200" spc="1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Bir</a:t>
                      </a:r>
                      <a:r>
                        <a:rPr lang="tr-TR" sz="1200" spc="1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Fırsat</a:t>
                      </a:r>
                      <a:r>
                        <a:rPr lang="tr-TR" sz="1200" spc="1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Olarak</a:t>
                      </a:r>
                      <a:r>
                        <a:rPr lang="tr-TR" sz="1200" spc="1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Değerlendirilmesi:</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Parklar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 Pazar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Alanları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İKİNCİ OTURUM SONUÇ BİLDİRGESİ-1</a:t>
            </a:r>
            <a:endParaRPr lang="tr-TR" altLang="en-US" b="1" dirty="0"/>
          </a:p>
        </p:txBody>
      </p:sp>
      <p:sp>
        <p:nvSpPr>
          <p:cNvPr id="3" name="Content Placeholder 2"/>
          <p:cNvSpPr>
            <a:spLocks noGrp="1"/>
          </p:cNvSpPr>
          <p:nvPr>
            <p:ph idx="1"/>
          </p:nvPr>
        </p:nvSpPr>
        <p:spPr/>
        <p:txBody>
          <a:bodyPr/>
          <a:lstStyle/>
          <a:p>
            <a:pPr marL="0" indent="0">
              <a:buNone/>
            </a:pPr>
            <a:r>
              <a:rPr lang="en-US" sz="2400" b="1"/>
              <a:t>İNSAN HAKLARI HUKUKUNDA ÇOCUĞUN YÜKSEK YARARI</a:t>
            </a:r>
            <a:endParaRPr lang="en-US" sz="2400" b="1"/>
          </a:p>
          <a:p>
            <a:pPr algn="just">
              <a:buFont typeface="Wingdings" panose="05000000000000000000" charset="0"/>
              <a:buChar char="v"/>
            </a:pPr>
            <a:r>
              <a:rPr lang="en-US" sz="2000"/>
              <a:t>Çocukların dahil olduğu her toplumsal meselede karar alıcı otoriteler (yasama, yürütme, yargı), hem Anayasa’nın 41. maddesi hem de Türkiye’nin taraf olduğu BM Çocuk Haklarına Dair Sözleşme’nin 3. maddesi uyarınca “çocuğun yüksek yararını” gözetmekle yükümlüdür. </a:t>
            </a:r>
            <a:endParaRPr lang="en-US" sz="2000"/>
          </a:p>
          <a:p>
            <a:pPr algn="just">
              <a:buFont typeface="Wingdings" panose="05000000000000000000" charset="0"/>
              <a:buChar char="v"/>
            </a:pPr>
            <a:r>
              <a:rPr lang="en-US" sz="2000"/>
              <a:t>Anayasal ve ilkesel düzeyde yer alan böylesine bir ifadenin ise çocuğun menfaati ile çatışan diğer menfaatler söz konusu olduğunda nasıl somutlaşacağı önemli bir problem olarak belirmektedir.  </a:t>
            </a:r>
            <a:endParaRPr lang="en-US" sz="2000"/>
          </a:p>
          <a:p>
            <a:pPr algn="just">
              <a:buFont typeface="Wingdings" panose="05000000000000000000" charset="0"/>
              <a:buChar char="v"/>
            </a:pPr>
            <a:r>
              <a:rPr lang="en-US" sz="2000"/>
              <a:t>Kavramın, yasal bir ilke olma yönü, bir yasal düzenlemenin birden fazla yoruma açık olması halinde, çocuğun yüksek yararına en etkili şekilde hizmet eden yorumun seçilmesi gerekliliğini ifade etmektedir. </a:t>
            </a:r>
            <a:endParaRPr lang="en-US" sz="2000"/>
          </a:p>
          <a:p>
            <a:pPr algn="just">
              <a:buFont typeface="Wingdings" panose="05000000000000000000" charset="0"/>
              <a:buChar char="v"/>
            </a:pPr>
            <a:r>
              <a:rPr lang="en-US" sz="2000"/>
              <a:t>Kavramın bir usul kuralı olma yönü ise, bir çocuğu ya da çocukları etkileyecek bir karar alındığında (bu yargısal, yasal ya da idari olabilir), karar alma sürecinin, kararların ilgili çocuk ya da çocuklar üzerinde olası olumlu ve olumsuz etkilerinin değerlendirilmesini ifade etmektedir. </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599" y="190500"/>
            <a:ext cx="11365149" cy="1440815"/>
          </a:xfrm>
        </p:spPr>
        <p:txBody>
          <a:bodyPr/>
          <a:lstStyle/>
          <a:p>
            <a:pPr algn="r"/>
            <a:r>
              <a:rPr lang="tr-TR" b="1" dirty="0"/>
              <a:t>ÇOCUK HAKLARI VE REFAHI PROJESİNİN AMACI </a:t>
            </a:r>
            <a:endParaRPr lang="tr-TR" b="1" dirty="0"/>
          </a:p>
        </p:txBody>
      </p:sp>
      <p:sp>
        <p:nvSpPr>
          <p:cNvPr id="3" name="İçerik Yer Tutucusu 2"/>
          <p:cNvSpPr>
            <a:spLocks noGrp="1"/>
          </p:cNvSpPr>
          <p:nvPr>
            <p:ph idx="1"/>
          </p:nvPr>
        </p:nvSpPr>
        <p:spPr>
          <a:xfrm>
            <a:off x="1030287" y="2144180"/>
            <a:ext cx="10131425" cy="3838332"/>
          </a:xfrm>
        </p:spPr>
        <p:txBody>
          <a:bodyPr/>
          <a:lstStyle/>
          <a:p>
            <a:pPr marL="0" indent="0" algn="just">
              <a:buNone/>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Cumhuriyetimizin 101. yılında ülkemizde ve kentimizde çocuk haklarını ve refahını tehdit eden konuları; </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Akademisyenlerin ve sivil toplum örgütlerinin bilimsel raporlar ve saha çalışmaları yoluyla ele almalarını, </a:t>
            </a:r>
            <a:endParaRPr lang="tr-TR" sz="2800" dirty="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Bu süreçte üretilen bilgilerin yayılmasını sağlayarak genel toplumsal farkındalığın artmasını, </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Bu konularda iyileştirme talep eden proje paydaşı  kurum ve kuruluşların çözümler  için birlikte hareket etmelerini sağlamaktır. </a:t>
            </a:r>
            <a:endParaRPr lang="tr-TR" sz="2800" dirty="0">
              <a:effectLst/>
              <a:latin typeface="Calibri" panose="020F0502020204030204" pitchFamily="34"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İKİNCİ OTURUM SONUÇ BİLDİRGESİ-2</a:t>
            </a:r>
            <a:endParaRPr lang="tr-TR" altLang="en-US" b="1" dirty="0"/>
          </a:p>
        </p:txBody>
      </p:sp>
      <p:sp>
        <p:nvSpPr>
          <p:cNvPr id="3" name="Content Placeholder 2"/>
          <p:cNvSpPr>
            <a:spLocks noGrp="1"/>
          </p:cNvSpPr>
          <p:nvPr>
            <p:ph idx="1"/>
          </p:nvPr>
        </p:nvSpPr>
        <p:spPr/>
        <p:txBody>
          <a:bodyPr/>
          <a:lstStyle/>
          <a:p>
            <a:pPr marL="0" indent="0">
              <a:buNone/>
            </a:pPr>
            <a:r>
              <a:rPr lang="en-US" sz="2000" b="1"/>
              <a:t>POPÜLİST SİYASET VE SÖYLEMİN ÇOCUK HAKLARI VE REFAHINA ETKİLERİ</a:t>
            </a:r>
            <a:endParaRPr lang="en-US" sz="2000" b="1"/>
          </a:p>
          <a:p>
            <a:pPr algn="just">
              <a:buFont typeface="Wingdings" panose="05000000000000000000" charset="0"/>
              <a:buChar char="v"/>
            </a:pPr>
            <a:r>
              <a:rPr lang="en-US" sz="2000"/>
              <a:t>Avrupa’da ve Türkiye’de özellikle sağ popülist siyasi söylem uluslararası yasa ile koruma altına alınmış olan çocuk haklarını ve refahını tehdit ederek özellikle eğitim ve sağlık alanında olumsuz sonuçlar doğurmaktadır. </a:t>
            </a:r>
            <a:endParaRPr lang="en-US" sz="2000"/>
          </a:p>
          <a:p>
            <a:pPr algn="just">
              <a:buFont typeface="Wingdings" panose="05000000000000000000" charset="0"/>
              <a:buChar char="v"/>
            </a:pPr>
            <a:r>
              <a:rPr lang="en-US" sz="2000"/>
              <a:t>Türkiye’de “yeni eğitim politikasının” çocuklara yönelik küçümseyici bir tutum yerine yetkinliklerini ve özerk bireyler olarak gelişimlerini arttırıcı nitelikte yeniden tasarlanması gerekmektedir. Hak olan eğitim/öğrenimin küresel eğitim piyasasının işleyişine terk edilmesi özellikle yoksul çocukların dikey hareketliliğinin önünde bir engel oluşturacak, toplumsal tabakalaşmayı arttıracak ve var olan eşitsizlikleri çoğaltacaktır. </a:t>
            </a:r>
            <a:endParaRPr lang="en-US" sz="2000"/>
          </a:p>
          <a:p>
            <a:pPr algn="just">
              <a:buFont typeface="Wingdings" panose="05000000000000000000" charset="0"/>
              <a:buChar char="v"/>
            </a:pPr>
            <a:r>
              <a:rPr lang="en-US" sz="2000"/>
              <a:t>Siyasi partilerin ve yeni toplumsal hareketlerin komplocu ve popülist söylemler ile kamuoyunu etki altına almasının ve siyasi hedefler gözetmelerinin önüne geçmek için sağlık kurumları ile halk arasındaki iletişimin açık, aydınlatıcı ve anlaşılır bir veri aktarımı sağlamasına önem verilmelidir. Türkiye’de koruyucu sağlık hizmetlerinin daha verimli kılınması için devletin insan ve çocuk haklarını esas alan kamucu sağlık politikalarına geri dönüşü planlaması ve gerçekleştirmesi gerekmektedir. </a:t>
            </a:r>
            <a:endParaRPr lang="en-US" sz="2000"/>
          </a:p>
          <a:p>
            <a:pPr algn="just">
              <a:buFont typeface="Wingdings" panose="05000000000000000000" charset="0"/>
              <a:buChar char="v"/>
            </a:pPr>
            <a:r>
              <a:rPr lang="en-US" sz="2000"/>
              <a:t>Siyasilerin ve sivil toplumun çocukları ilgilendiren meselelerin sağ popülist siyasetin gündemine göre araçsallaştırılmasına karşı uyanık olması gerekmektedir.</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İKİNCİ OTURUM SONUÇ BİLDİRGESİ-3</a:t>
            </a:r>
            <a:endParaRPr lang="tr-TR" altLang="en-US" b="1" dirty="0"/>
          </a:p>
        </p:txBody>
      </p:sp>
      <p:sp>
        <p:nvSpPr>
          <p:cNvPr id="3" name="Content Placeholder 2"/>
          <p:cNvSpPr>
            <a:spLocks noGrp="1"/>
          </p:cNvSpPr>
          <p:nvPr>
            <p:ph idx="1"/>
          </p:nvPr>
        </p:nvSpPr>
        <p:spPr>
          <a:xfrm>
            <a:off x="609600" y="933450"/>
            <a:ext cx="10972800" cy="5194300"/>
          </a:xfrm>
        </p:spPr>
        <p:txBody>
          <a:bodyPr/>
          <a:lstStyle/>
          <a:p>
            <a:pPr marL="0" indent="0">
              <a:buNone/>
            </a:pPr>
            <a:r>
              <a:rPr lang="en-US" sz="2000" b="1"/>
              <a:t>İKLİM KRİZİ VE ÇOCUK: GELECEK KUŞAKLARIN HAKLAR</a:t>
            </a:r>
            <a:r>
              <a:rPr lang="tr-TR" altLang="en-US" sz="2000" b="1"/>
              <a:t>I</a:t>
            </a:r>
            <a:r>
              <a:rPr lang="en-US" sz="2000" b="1"/>
              <a:t> NASIL KORUNACAK?</a:t>
            </a:r>
            <a:endParaRPr lang="en-US" sz="2000" b="1"/>
          </a:p>
          <a:p>
            <a:pPr algn="just">
              <a:buFont typeface="Wingdings" panose="05000000000000000000" charset="0"/>
              <a:buChar char="v"/>
            </a:pPr>
            <a:r>
              <a:rPr lang="en-US" sz="2000"/>
              <a:t>İklim krizinin hızlanan etkileri çocukların kırılganlığını artırmaktadır. Özellikle dezavantajlı çocuklar, başta aşırı hava olayları olmak üzere iklim değişikliğinin fiziksel etkilerine ve ekonomik, sosyal, siyasal krizlerle kesişen adaletsizliklere daha çok maruz kalmaktadır. </a:t>
            </a:r>
            <a:endParaRPr lang="en-US" sz="2000"/>
          </a:p>
          <a:p>
            <a:pPr algn="just">
              <a:buFont typeface="Wingdings" panose="05000000000000000000" charset="0"/>
              <a:buChar char="v"/>
            </a:pPr>
            <a:r>
              <a:rPr lang="en-US" sz="2000"/>
              <a:t>İklim krizi ile mücadeledeki yavaşlık ve isteksizlik, şimdiki çocuklar kadar gelecek kuşakların yaşam ve haklarını da riske atmaktadır. Bu bağlamda karar alıcıların yarınları için harekete geçen çocukları ve gençleri dinlemesi önem taşımaktadır. </a:t>
            </a:r>
            <a:endParaRPr lang="en-US" sz="2000"/>
          </a:p>
          <a:p>
            <a:pPr algn="just">
              <a:buFont typeface="Wingdings" panose="05000000000000000000" charset="0"/>
              <a:buChar char="v"/>
            </a:pPr>
            <a:r>
              <a:rPr lang="en-US" sz="2000"/>
              <a:t>Hem şimdiki hem de gelecek kuşakların onurlu bir yaşam sürebilmesi için iklim krizine karşı yerelden küresele uzanan farklı düzeylerde koordinasyon ve işbirliği içinde etkili azaltım ve uyum politikalarının geliştirilmesi; bu politikaların adalet ve eşitlik temelinde uygulanması gerekmektedir. </a:t>
            </a:r>
            <a:endParaRPr lang="en-US" sz="2000"/>
          </a:p>
          <a:p>
            <a:pPr algn="just">
              <a:buFont typeface="Wingdings" panose="05000000000000000000" charset="0"/>
              <a:buChar char="v"/>
            </a:pPr>
            <a:r>
              <a:rPr lang="en-US" sz="2000"/>
              <a:t>Gelecek kuşaklara karşı sorumluluk, söylemin ve etik bir ilke olmanın ötesinde bağlayıcı bir rejime dönüştürülmeli ve gezegen üzerindeki yaşamın sürdürülebilirliği için yıkıma neden olan faaliyetleri sınırlandıracak yasal düzenlemeler ve kapsamlı bir dönüşüm geliştirilmelidir. </a:t>
            </a:r>
            <a:endParaRPr lang="en-US" sz="2000"/>
          </a:p>
          <a:p>
            <a:pPr algn="just">
              <a:buFont typeface="Wingdings" panose="05000000000000000000" charset="0"/>
              <a:buChar char="v"/>
            </a:pPr>
            <a:r>
              <a:rPr lang="en-US" sz="2000"/>
              <a:t>Gelecek kuşaklara yaşanabilir bir gezegen bırakmak için şimdiki çocukları korumak ve bilinçlendirmek, karar alıcılara sorumluluklarını hatırlatmak birinci öncelik olmalıdır.</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İKİNCİ OTURUM SONUÇ BİLDİRGESİ-4</a:t>
            </a:r>
            <a:endParaRPr lang="tr-TR" altLang="en-US" b="1" dirty="0"/>
          </a:p>
        </p:txBody>
      </p:sp>
      <p:sp>
        <p:nvSpPr>
          <p:cNvPr id="3" name="Content Placeholder 2"/>
          <p:cNvSpPr>
            <a:spLocks noGrp="1"/>
          </p:cNvSpPr>
          <p:nvPr>
            <p:ph idx="1"/>
          </p:nvPr>
        </p:nvSpPr>
        <p:spPr>
          <a:xfrm>
            <a:off x="609600" y="1020445"/>
            <a:ext cx="10866755" cy="5107305"/>
          </a:xfrm>
        </p:spPr>
        <p:txBody>
          <a:bodyPr/>
          <a:lstStyle/>
          <a:p>
            <a:pPr marL="0" indent="0">
              <a:buNone/>
            </a:pPr>
            <a:r>
              <a:rPr lang="en-US" sz="2000" b="1"/>
              <a:t>KAMUSAL ALANLARIN ÇOCUK REFAHI VE YOKSULLUĞUNDA BİR FIRSAT OLARAK DEĞERLENDİRİLMESİ: PARKLAR VE PAZAR ALANLARI</a:t>
            </a:r>
            <a:endParaRPr lang="en-US" sz="2000" b="1"/>
          </a:p>
          <a:p>
            <a:pPr algn="just">
              <a:buFont typeface="Wingdings" panose="05000000000000000000" charset="0"/>
              <a:buChar char="v"/>
            </a:pPr>
            <a:r>
              <a:rPr lang="en-US" sz="2000"/>
              <a:t>Çocuğun iyi olma hali, çocuğun kendisini gerçekleştirebileceği ve yapabilirliklerini arttırabileceği koşulların sağlanması ile ilgilidir. </a:t>
            </a:r>
            <a:endParaRPr lang="en-US" sz="2000"/>
          </a:p>
          <a:p>
            <a:pPr algn="just">
              <a:buFont typeface="Wingdings" panose="05000000000000000000" charset="0"/>
              <a:buChar char="v"/>
            </a:pPr>
            <a:r>
              <a:rPr lang="en-US" sz="2000"/>
              <a:t>Aile refahını artıracak genel ekonomik önlemlerin dışında, çocukların eğitim, sağlık ve gelişim haklarına yönelik olarak özel ihtiyaç ve önlemlerin alınmasının kamusal bir sorumluluk olarak ön plana çıkması gerekmektedir. </a:t>
            </a:r>
            <a:endParaRPr lang="en-US" sz="2000"/>
          </a:p>
          <a:p>
            <a:pPr algn="just">
              <a:buFont typeface="Wingdings" panose="05000000000000000000" charset="0"/>
              <a:buChar char="v"/>
            </a:pPr>
            <a:r>
              <a:rPr lang="en-US" sz="2000"/>
              <a:t>Bu nedenle çocuk yoksulluğuna karşı özel önlem ve programların gerekliliği sosyal politikalarda yansıma bulmaktadır, ancak mekânsal anlamda geliştirilen politikalar çocuk yoksulluğu bağlamında zayıf kalmaktadır. </a:t>
            </a:r>
            <a:endParaRPr lang="en-US" sz="2000"/>
          </a:p>
          <a:p>
            <a:pPr algn="just">
              <a:buFont typeface="Wingdings" panose="05000000000000000000" charset="0"/>
              <a:buChar char="v"/>
            </a:pPr>
            <a:r>
              <a:rPr lang="en-US" sz="2000"/>
              <a:t>Bu bağlamda sosyo-mekânsal bütünleşmenin sağlanması için kamusal politikaların yanında çocuğun ihtiyaç duyduğu mekanlarda, kamusal alanlarda bütünleştirici politikaların uygulanmasına ve bütünleyici mekânsal düzenlemelere </a:t>
            </a:r>
            <a:r>
              <a:rPr lang="tr-TR" altLang="en-US" sz="2000"/>
              <a:t>(parklar ve pazar alanları örnekleriyle) </a:t>
            </a:r>
            <a:r>
              <a:rPr lang="en-US" sz="2000"/>
              <a:t>ihtiyaç vardır.</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İKİNCİ OTURUM SONUÇ BİLDİRGESİ-5</a:t>
            </a:r>
            <a:endParaRPr lang="tr-TR" altLang="en-US" b="1" dirty="0"/>
          </a:p>
        </p:txBody>
      </p:sp>
      <p:sp>
        <p:nvSpPr>
          <p:cNvPr id="3" name="Content Placeholder 2"/>
          <p:cNvSpPr>
            <a:spLocks noGrp="1"/>
          </p:cNvSpPr>
          <p:nvPr>
            <p:ph idx="1"/>
          </p:nvPr>
        </p:nvSpPr>
        <p:spPr>
          <a:xfrm>
            <a:off x="609600" y="1068705"/>
            <a:ext cx="10972800" cy="5059045"/>
          </a:xfrm>
        </p:spPr>
        <p:txBody>
          <a:bodyPr/>
          <a:lstStyle/>
          <a:p>
            <a:pPr marL="0" indent="0">
              <a:buNone/>
            </a:pPr>
            <a:r>
              <a:rPr lang="en-US" sz="2000" b="1"/>
              <a:t>ÇOCUK REFAHI İÇİN OKUL SOSYAL HİZMETİ UYGULAMASININ GEREKLİLİĞİ</a:t>
            </a:r>
            <a:endParaRPr lang="en-US" sz="2000" b="1"/>
          </a:p>
          <a:p>
            <a:pPr algn="just">
              <a:buFont typeface="Wingdings" panose="05000000000000000000" charset="0"/>
              <a:buChar char="v"/>
            </a:pPr>
            <a:r>
              <a:rPr lang="en-US" sz="2000"/>
              <a:t>Okul sosyal hizmeti; öğrencilerin içinde bulundukları gelişim dönemini,</a:t>
            </a:r>
            <a:r>
              <a:rPr lang="tr-TR" altLang="en-US" sz="2000"/>
              <a:t> </a:t>
            </a:r>
            <a:r>
              <a:rPr lang="en-US" sz="2000"/>
              <a:t>aile koşullarını esas alarak  çocuk ve gençlerin yaşadıkları çeşitli sorunların çözümü, ihtiyaç duydukları hizmetlerden yararlanmaları ve böylece eğitim etkinliklerini başarılı bir şekilde sürdürebilecekleri bir duruma gelmelerini sağlama gibi birçok hizmeti yürütmek üzere okullarda yer alan sosyal hizmetin mesleki uygulama alanlarından biridir. </a:t>
            </a:r>
            <a:endParaRPr lang="en-US" sz="2000"/>
          </a:p>
          <a:p>
            <a:pPr algn="just">
              <a:buFont typeface="Wingdings" panose="05000000000000000000" charset="0"/>
              <a:buChar char="v"/>
            </a:pPr>
            <a:r>
              <a:rPr lang="en-US" sz="2000"/>
              <a:t>Ükemizdeki ilkögretim ve orta öğretim okullarında sosyal hizmet uzmanı istihdamı  olmaması ve okul sosyal hizmeti uygulamalarının yapılmaması büyük bir eksikliktir. </a:t>
            </a:r>
            <a:r>
              <a:rPr lang="tr-TR" altLang="en-US" sz="2000"/>
              <a:t>K</a:t>
            </a:r>
            <a:r>
              <a:rPr lang="en-US" sz="2000"/>
              <a:t>apasitesinin üzerinde öğrenci sayısına sahip kalabalık okullardaki  rehberlik servisinin veya sosyoekonomik sorunlar yaşayan ailelerin bu sorunları tek başına çözmesini beklemek pek gerçekçi görünmemektedir.</a:t>
            </a:r>
            <a:endParaRPr lang="en-US" sz="2000"/>
          </a:p>
          <a:p>
            <a:pPr algn="just">
              <a:buFont typeface="Wingdings" panose="05000000000000000000" charset="0"/>
              <a:buChar char="v"/>
            </a:pPr>
            <a:r>
              <a:rPr lang="en-US" sz="2000"/>
              <a:t>Sosyal hizmet disiplini ile müdahale edilmeyen küçük sorunlar büyüyerek çocuğun, uzun vadede ailenin ve toplumun biyopsikososyal yönden iyilik haline olumsuz etkilerde bulunmaktadır.</a:t>
            </a:r>
            <a:endParaRPr lang="en-US" sz="2000"/>
          </a:p>
          <a:p>
            <a:pPr algn="just">
              <a:buFont typeface="Wingdings" panose="05000000000000000000" charset="0"/>
              <a:buChar char="v"/>
            </a:pPr>
            <a:r>
              <a:rPr lang="en-US" sz="2000"/>
              <a:t>Türkiye'de okulda sosyal hizmet uzmanı istihdamı ve okul sosyal hizmeti uygulamaları önemli ve gereklidir.</a:t>
            </a:r>
            <a:endParaRPr lang="en-US" sz="2000"/>
          </a:p>
          <a:p>
            <a:pPr marL="0" indent="0">
              <a:buNone/>
            </a:pPr>
            <a:endParaRPr lang="en-US" sz="2000" b="1"/>
          </a:p>
          <a:p>
            <a:pPr marL="0" indent="0">
              <a:buNone/>
            </a:pPr>
            <a:endParaRPr lang="en-US" sz="2000" b="1"/>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4082"/>
            <a:ext cx="10972800" cy="582613"/>
          </a:xfrm>
        </p:spPr>
        <p:txBody>
          <a:bodyPr/>
          <a:lstStyle/>
          <a:p>
            <a:pPr algn="ctr"/>
            <a:r>
              <a:rPr lang="tr-TR" altLang="en-US" sz="3200" b="1" dirty="0"/>
              <a:t>ÜÇÜNCÜ OTURUM: </a:t>
            </a:r>
            <a:br>
              <a:rPr lang="tr-TR" altLang="en-US" sz="3200" b="1" dirty="0"/>
            </a:br>
            <a:r>
              <a:rPr lang="tr-TR" altLang="en-US" sz="3200" b="1" dirty="0"/>
              <a:t>ÇOCUKLARIN EĞİTİM SORUNLARI</a:t>
            </a:r>
            <a:endParaRPr lang="tr-TR" altLang="en-US" sz="3200" b="1" dirty="0"/>
          </a:p>
        </p:txBody>
      </p:sp>
      <p:graphicFrame>
        <p:nvGraphicFramePr>
          <p:cNvPr id="4" name="İçerik Yer Tutucusu 3"/>
          <p:cNvGraphicFramePr>
            <a:graphicFrameLocks noGrp="1"/>
          </p:cNvGraphicFramePr>
          <p:nvPr>
            <p:ph idx="1"/>
          </p:nvPr>
        </p:nvGraphicFramePr>
        <p:xfrm>
          <a:off x="1008729" y="2107492"/>
          <a:ext cx="10314267" cy="4545582"/>
        </p:xfrm>
        <a:graphic>
          <a:graphicData uri="http://schemas.openxmlformats.org/drawingml/2006/table">
            <a:tbl>
              <a:tblPr firstRow="1" firstCol="1" lastRow="1" lastCol="1" bandRow="1" bandCol="1"/>
              <a:tblGrid>
                <a:gridCol w="4802414"/>
                <a:gridCol w="5511853"/>
              </a:tblGrid>
              <a:tr h="518309">
                <a:tc gridSpan="2">
                  <a:txBody>
                    <a:bodyPr/>
                    <a:lstStyle/>
                    <a:p>
                      <a:pPr marL="174625">
                        <a:spcBef>
                          <a:spcPts val="2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4691380" marR="3136265" indent="-1548765">
                        <a:lnSpc>
                          <a:spcPts val="126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ÜÇÜNCÜ OTURUM: ÇOCUKLARIN EĞİTİM SORUNLARI</a:t>
                      </a:r>
                      <a:r>
                        <a:rPr lang="tr-TR" sz="1200" b="1" spc="-26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15.30-17.00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BDBD"/>
                    </a:solidFill>
                  </a:tcPr>
                </a:tc>
                <a:tc hMerge="1">
                  <a:tcPr/>
                </a:tc>
              </a:tr>
              <a:tr h="336219">
                <a:tc gridSpan="2">
                  <a:txBody>
                    <a:bodyPr/>
                    <a:lstStyle/>
                    <a:p>
                      <a:pPr marL="67945">
                        <a:spcBef>
                          <a:spcPts val="600"/>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Oturum</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Başkanı:</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Zeliha YAZICI-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71860">
                <a:tc>
                  <a:txBody>
                    <a:bodyPr/>
                    <a:lstStyle/>
                    <a:p>
                      <a:pPr marL="67945">
                        <a:lnSpc>
                          <a:spcPts val="1160"/>
                        </a:lnSpc>
                        <a:spcBef>
                          <a:spcPts val="5"/>
                        </a:spcBef>
                        <a:spcAft>
                          <a:spcPts val="0"/>
                        </a:spcAft>
                      </a:pPr>
                      <a:r>
                        <a:rPr lang="tr-TR" sz="1200" b="1">
                          <a:effectLst/>
                          <a:latin typeface="Arial" panose="020B0604020202020204" pitchFamily="34" charset="0"/>
                          <a:ea typeface="Times New Roman" panose="02020603050405020304"/>
                          <a:cs typeface="Arial" panose="020B0604020202020204" pitchFamily="34" charset="0"/>
                        </a:rPr>
                        <a:t>Konuşmacılar</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0"/>
                        </a:lnSpc>
                        <a:spcBef>
                          <a:spcPts val="5"/>
                        </a:spcBef>
                        <a:spcAft>
                          <a:spcPts val="0"/>
                        </a:spcAft>
                      </a:pPr>
                      <a:r>
                        <a:rPr lang="tr-TR" sz="1200" b="1">
                          <a:effectLst/>
                          <a:latin typeface="Arial" panose="020B0604020202020204" pitchFamily="34" charset="0"/>
                          <a:ea typeface="Times New Roman" panose="02020603050405020304"/>
                          <a:cs typeface="Arial" panose="020B0604020202020204" pitchFamily="34" charset="0"/>
                        </a:rPr>
                        <a:t>Konu</a:t>
                      </a:r>
                      <a:r>
                        <a:rPr lang="tr-TR" sz="1200" b="1" spc="-25">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Başlıkları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988">
                <a:tc>
                  <a:txBody>
                    <a:bodyPr/>
                    <a:lstStyle/>
                    <a:p>
                      <a:pPr marL="67945">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Prof.</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Zeliha</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YAZICI</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050"/>
                        </a:lnSpc>
                        <a:spcBef>
                          <a:spcPts val="5"/>
                        </a:spcBef>
                        <a:spcAft>
                          <a:spcPts val="0"/>
                        </a:spcAft>
                      </a:pPr>
                      <a:r>
                        <a:rPr lang="tr-TR" sz="1200">
                          <a:effectLst/>
                          <a:latin typeface="Arial" panose="020B0604020202020204" pitchFamily="34" charset="0"/>
                          <a:ea typeface="Times New Roman" panose="02020603050405020304"/>
                          <a:cs typeface="Arial" panose="020B0604020202020204" pitchFamily="34" charset="0"/>
                        </a:rPr>
                        <a:t>Akdeniz</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Üniversitesi</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Eğitim</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Fakültesi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Çocukların</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Sorunları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632">
                <a:tc>
                  <a:txBody>
                    <a:bodyPr/>
                    <a:lstStyle/>
                    <a:p>
                      <a:pPr marL="67945">
                        <a:lnSpc>
                          <a:spcPts val="1260"/>
                        </a:lnSpc>
                        <a:spcBef>
                          <a:spcPts val="5"/>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Arş.</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Sevda</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BORA</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ÇINAR</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Hukuk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247015" algn="l">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Dijital</a:t>
                      </a:r>
                      <a:r>
                        <a:rPr lang="tr-TR" sz="1200" spc="3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Çağda</a:t>
                      </a:r>
                      <a:r>
                        <a:rPr lang="tr-TR" sz="1200" spc="3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30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Yoksulluğu:</a:t>
                      </a:r>
                      <a:r>
                        <a:rPr lang="tr-TR" sz="1200" spc="3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İnternete</a:t>
                      </a:r>
                      <a:r>
                        <a:rPr lang="tr-TR" sz="1200" spc="3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Erişim</a:t>
                      </a:r>
                      <a:r>
                        <a:rPr lang="tr-TR" sz="1200" spc="3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Hakkı</a:t>
                      </a:r>
                      <a:r>
                        <a:rPr lang="tr-TR" sz="1200" spc="3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3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Eğitimde  </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Dijital</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Fırsat</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Eşitliğinin Sağlanması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038">
                <a:tc>
                  <a:txBody>
                    <a:bodyPr/>
                    <a:lstStyle/>
                    <a:p>
                      <a:pPr marL="67945">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Elif</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IŞIK</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Enstitüsü</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Doktora</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Öğrencisi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spcAft>
                          <a:spcPts val="0"/>
                        </a:spcAft>
                      </a:pPr>
                      <a:r>
                        <a:rPr lang="tr-TR" sz="1200" dirty="0">
                          <a:effectLst/>
                          <a:latin typeface="Arial" panose="020B0604020202020204" pitchFamily="34" charset="0"/>
                          <a:ea typeface="Times New Roman" panose="02020603050405020304"/>
                          <a:cs typeface="Arial" panose="020B0604020202020204" pitchFamily="34" charset="0"/>
                        </a:rPr>
                        <a:t>Çocuk</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Hakları</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Açısından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Öğretim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Programı</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Ders</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Kitabı</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İnceleme</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(Sosyal</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Bilgiler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Dersi)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129">
                <a:tc>
                  <a:txBody>
                    <a:bodyPr/>
                    <a:lstStyle/>
                    <a:p>
                      <a:pPr marL="67945">
                        <a:lnSpc>
                          <a:spcPts val="12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Prof.</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Abdullah</a:t>
                      </a:r>
                      <a:r>
                        <a:rPr lang="tr-TR" sz="1200" spc="-20">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UZ</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a:solidFill>
                            <a:srgbClr val="202020"/>
                          </a:solidFill>
                          <a:effectLst/>
                          <a:latin typeface="Arial" panose="020B0604020202020204" pitchFamily="34" charset="0"/>
                          <a:ea typeface="Times New Roman" panose="02020603050405020304"/>
                          <a:cs typeface="Arial" panose="020B0604020202020204" pitchFamily="34" charset="0"/>
                        </a:rPr>
                        <a:t>Akdeniz</a:t>
                      </a:r>
                      <a:r>
                        <a:rPr lang="tr-TR" sz="1200" spc="-25">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Üniversitesi</a:t>
                      </a:r>
                      <a:r>
                        <a:rPr lang="tr-TR" sz="1200" spc="-25">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Emekli</a:t>
                      </a:r>
                      <a:r>
                        <a:rPr lang="tr-TR" sz="1200" spc="-15">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Öğretim</a:t>
                      </a:r>
                      <a:r>
                        <a:rPr lang="tr-TR" sz="1200" spc="-30">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Üyesi,</a:t>
                      </a:r>
                      <a:r>
                        <a:rPr lang="tr-TR" sz="1200" spc="-20">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Antalya</a:t>
                      </a:r>
                      <a:r>
                        <a:rPr lang="tr-TR" sz="1200" spc="-15">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Filarmoni</a:t>
                      </a:r>
                      <a:r>
                        <a:rPr lang="tr-TR" sz="1200" spc="-25">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Derneği</a:t>
                      </a:r>
                      <a:r>
                        <a:rPr lang="tr-TR" sz="1200" spc="-20">
                          <a:solidFill>
                            <a:srgbClr val="202020"/>
                          </a:solidFill>
                          <a:effectLst/>
                          <a:latin typeface="Arial" panose="020B0604020202020204" pitchFamily="34" charset="0"/>
                          <a:ea typeface="Times New Roman" panose="02020603050405020304"/>
                          <a:cs typeface="Arial" panose="020B0604020202020204" pitchFamily="34" charset="0"/>
                        </a:rPr>
                        <a:t> </a:t>
                      </a:r>
                      <a:r>
                        <a:rPr lang="tr-TR" sz="1200">
                          <a:solidFill>
                            <a:srgbClr val="202020"/>
                          </a:solidFill>
                          <a:effectLst/>
                          <a:latin typeface="Arial" panose="020B0604020202020204" pitchFamily="34" charset="0"/>
                          <a:ea typeface="Times New Roman" panose="02020603050405020304"/>
                          <a:cs typeface="Arial" panose="020B0604020202020204" pitchFamily="34" charset="0"/>
                        </a:rPr>
                        <a:t>Başkanı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Müzik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Sisteminin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Temel</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Sorunu</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Çocukların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Müzik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Projesi:</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Sanat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İlkokulda</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Başlar</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632">
                <a:tc>
                  <a:txBody>
                    <a:bodyPr/>
                    <a:lstStyle/>
                    <a:p>
                      <a:pPr marL="67945">
                        <a:lnSpc>
                          <a:spcPts val="12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Prof.</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Süleyman</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DÖNMEZ</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a:effectLst/>
                          <a:latin typeface="Arial" panose="020B0604020202020204" pitchFamily="34" charset="0"/>
                          <a:ea typeface="Times New Roman" panose="02020603050405020304"/>
                          <a:cs typeface="Arial" panose="020B0604020202020204" pitchFamily="34" charset="0"/>
                        </a:rPr>
                        <a:t>Akdeniz</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Üniversitesi</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Edebiyat</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Fakültesi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Beyin</a:t>
                      </a:r>
                      <a:r>
                        <a:rPr lang="tr-TR" sz="1200" spc="18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20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İnsan</a:t>
                      </a:r>
                      <a:r>
                        <a:rPr lang="tr-TR" sz="1200" spc="18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Düşüncesi</a:t>
                      </a:r>
                      <a:r>
                        <a:rPr lang="tr-TR" sz="1200" spc="20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Hakkında</a:t>
                      </a:r>
                      <a:r>
                        <a:rPr lang="tr-TR" sz="1200" spc="19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Öğrendiklerimizi</a:t>
                      </a:r>
                      <a:r>
                        <a:rPr lang="tr-TR" sz="1200" spc="20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18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ile</a:t>
                      </a:r>
                      <a:r>
                        <a:rPr lang="tr-TR" sz="1200" spc="19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Öğretimi</a:t>
                      </a:r>
                      <a:r>
                        <a:rPr lang="tr-TR" sz="1200" spc="2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İyileştirmede</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Nasıl</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Kullanabiliriz?</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406">
                <a:tc>
                  <a:txBody>
                    <a:bodyPr/>
                    <a:lstStyle/>
                    <a:p>
                      <a:pPr marL="67945">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Poster</a:t>
                      </a:r>
                      <a:r>
                        <a:rPr lang="tr-TR" sz="1200" b="1" spc="-25">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Bildiriler</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4625" algn="l">
                        <a:spcAft>
                          <a:spcPts val="0"/>
                        </a:spcAft>
                      </a:pPr>
                      <a:r>
                        <a:rPr lang="tr-TR" sz="1200"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8609">
                <a:tc>
                  <a:txBody>
                    <a:bodyPr/>
                    <a:lstStyle/>
                    <a:p>
                      <a:pPr marL="67945">
                        <a:lnSpc>
                          <a:spcPts val="124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Aysun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ÖZKAN</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Belgin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GÜMRÜ</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Figen</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BOSTANCI</a:t>
                      </a:r>
                      <a:r>
                        <a:rPr lang="tr-TR" sz="1200" u="none" baseline="30000" dirty="0">
                          <a:effectLst/>
                          <a:latin typeface="Arial" panose="020B0604020202020204" pitchFamily="34" charset="0"/>
                          <a:ea typeface="Times New Roman" panose="02020603050405020304"/>
                          <a:cs typeface="Arial" panose="020B0604020202020204" pitchFamily="34" charset="0"/>
                        </a:rPr>
                        <a:t>3</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Fen</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Çağdaş</a:t>
                      </a:r>
                      <a:r>
                        <a:rPr lang="tr-TR" sz="1200" spc="2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Vakfı</a:t>
                      </a:r>
                      <a:r>
                        <a:rPr lang="tr-TR" sz="1200" spc="2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(ANTÇEV)YK</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50"/>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Çağdaş</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Vakfı</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(ANTÇEV)</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3</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Çağdaş</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Vakfı</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(ANTÇEV)</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Başkanı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Öğrenmenin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Nörofizyolojik</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Temeli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038">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Zeliha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YAZICI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Bef>
                          <a:spcPts val="5"/>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l">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Mülteci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Çocukların</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Eğitiminde</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Öğretmenlerin</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Eğitsel</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Mücadelesi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8091"/>
            <a:ext cx="10972800" cy="582613"/>
          </a:xfrm>
        </p:spPr>
        <p:txBody>
          <a:bodyPr/>
          <a:lstStyle/>
          <a:p>
            <a:pPr algn="ctr"/>
            <a:r>
              <a:rPr lang="tr-TR" altLang="en-US" sz="3200" b="1" dirty="0">
                <a:sym typeface="+mn-ea"/>
              </a:rPr>
              <a:t>ÜÇÜNCÜ OTURUM SONUÇ BİLDİRGESİ-1</a:t>
            </a:r>
            <a:endParaRPr lang="en-US" sz="3200" b="1" dirty="0"/>
          </a:p>
        </p:txBody>
      </p:sp>
      <p:sp>
        <p:nvSpPr>
          <p:cNvPr id="3" name="Content Placeholder 2"/>
          <p:cNvSpPr>
            <a:spLocks noGrp="1"/>
          </p:cNvSpPr>
          <p:nvPr>
            <p:ph idx="1"/>
          </p:nvPr>
        </p:nvSpPr>
        <p:spPr>
          <a:xfrm>
            <a:off x="609600" y="1201478"/>
            <a:ext cx="10972800" cy="4926271"/>
          </a:xfrm>
        </p:spPr>
        <p:txBody>
          <a:bodyPr/>
          <a:lstStyle/>
          <a:p>
            <a:pPr marL="0" indent="0">
              <a:buNone/>
            </a:pPr>
            <a:r>
              <a:rPr lang="en-US" sz="2400" b="1" dirty="0"/>
              <a:t>ÇOCUKLARIN EĞİTİM SORUNLARI</a:t>
            </a:r>
            <a:endParaRPr lang="en-US" sz="2400" b="1" dirty="0"/>
          </a:p>
          <a:p>
            <a:pPr algn="just">
              <a:buFont typeface="Wingdings" panose="05000000000000000000" charset="0"/>
              <a:buChar char="v"/>
            </a:pPr>
            <a:r>
              <a:rPr lang="en-US" sz="2000" dirty="0" err="1"/>
              <a:t>Öğretmen</a:t>
            </a:r>
            <a:r>
              <a:rPr lang="en-US" sz="2000" dirty="0"/>
              <a:t> </a:t>
            </a:r>
            <a:r>
              <a:rPr lang="en-US" sz="2000" dirty="0" err="1"/>
              <a:t>yetiştirmede</a:t>
            </a:r>
            <a:r>
              <a:rPr lang="en-US" sz="2000" dirty="0"/>
              <a:t>  </a:t>
            </a:r>
            <a:r>
              <a:rPr lang="en-US" sz="2000" dirty="0" err="1"/>
              <a:t>çağın</a:t>
            </a:r>
            <a:r>
              <a:rPr lang="en-US" sz="2000" dirty="0"/>
              <a:t> </a:t>
            </a:r>
            <a:r>
              <a:rPr lang="en-US" sz="2000" dirty="0" err="1"/>
              <a:t>ihtiyaçlarıyla</a:t>
            </a:r>
            <a:r>
              <a:rPr lang="en-US" sz="2000" dirty="0"/>
              <a:t> </a:t>
            </a:r>
            <a:r>
              <a:rPr lang="en-US" sz="2000" dirty="0" err="1"/>
              <a:t>uyumlu</a:t>
            </a:r>
            <a:r>
              <a:rPr lang="en-US" sz="2000" dirty="0"/>
              <a:t> </a:t>
            </a:r>
            <a:r>
              <a:rPr lang="en-US" sz="2000" dirty="0" err="1"/>
              <a:t>olacak</a:t>
            </a:r>
            <a:r>
              <a:rPr lang="en-US" sz="2000" dirty="0"/>
              <a:t> </a:t>
            </a:r>
            <a:r>
              <a:rPr lang="en-US" sz="2000" dirty="0" err="1"/>
              <a:t>şekilde</a:t>
            </a:r>
            <a:r>
              <a:rPr lang="en-US" sz="2000" dirty="0"/>
              <a:t> </a:t>
            </a:r>
            <a:r>
              <a:rPr lang="en-US" sz="2000" dirty="0" err="1"/>
              <a:t>ulusal</a:t>
            </a:r>
            <a:r>
              <a:rPr lang="en-US" sz="2000" dirty="0"/>
              <a:t> </a:t>
            </a:r>
            <a:r>
              <a:rPr lang="en-US" sz="2000" dirty="0" err="1"/>
              <a:t>ve</a:t>
            </a:r>
            <a:r>
              <a:rPr lang="en-US" sz="2000" dirty="0"/>
              <a:t> </a:t>
            </a:r>
            <a:r>
              <a:rPr lang="en-US" sz="2000" dirty="0" err="1"/>
              <a:t>aynı</a:t>
            </a:r>
            <a:r>
              <a:rPr lang="en-US" sz="2000" dirty="0"/>
              <a:t> </a:t>
            </a:r>
            <a:r>
              <a:rPr lang="en-US" sz="2000" dirty="0" err="1"/>
              <a:t>zamanda</a:t>
            </a:r>
            <a:r>
              <a:rPr lang="en-US" sz="2000" dirty="0"/>
              <a:t> </a:t>
            </a:r>
            <a:r>
              <a:rPr lang="en-US" sz="2000" dirty="0" err="1"/>
              <a:t>uluslararası</a:t>
            </a:r>
            <a:r>
              <a:rPr lang="en-US" sz="2000" dirty="0"/>
              <a:t> </a:t>
            </a:r>
            <a:r>
              <a:rPr lang="en-US" sz="2000" dirty="0" err="1"/>
              <a:t>eğitim</a:t>
            </a:r>
            <a:r>
              <a:rPr lang="en-US" sz="2000" dirty="0"/>
              <a:t> </a:t>
            </a:r>
            <a:r>
              <a:rPr lang="en-US" sz="2000" dirty="0" err="1"/>
              <a:t>ihtiyaçlarına</a:t>
            </a:r>
            <a:r>
              <a:rPr lang="en-US" sz="2000" dirty="0"/>
              <a:t> </a:t>
            </a:r>
            <a:r>
              <a:rPr lang="en-US" sz="2000" dirty="0" err="1"/>
              <a:t>uygun</a:t>
            </a:r>
            <a:r>
              <a:rPr lang="en-US" sz="2000" dirty="0"/>
              <a:t> </a:t>
            </a:r>
            <a:r>
              <a:rPr lang="en-US" sz="2000" dirty="0" err="1"/>
              <a:t>öğretmen</a:t>
            </a:r>
            <a:r>
              <a:rPr lang="en-US" sz="2000" dirty="0"/>
              <a:t> </a:t>
            </a:r>
            <a:r>
              <a:rPr lang="en-US" sz="2000" dirty="0" err="1"/>
              <a:t>yetiştirme</a:t>
            </a:r>
            <a:r>
              <a:rPr lang="en-US" sz="2000" dirty="0"/>
              <a:t> </a:t>
            </a:r>
            <a:r>
              <a:rPr lang="en-US" sz="2000" dirty="0" err="1"/>
              <a:t>programları</a:t>
            </a:r>
            <a:r>
              <a:rPr lang="en-US" sz="2000" dirty="0"/>
              <a:t> </a:t>
            </a:r>
            <a:r>
              <a:rPr lang="en-US" sz="2000" dirty="0" err="1"/>
              <a:t>geliştirilmeli</a:t>
            </a:r>
            <a:r>
              <a:rPr lang="en-US" sz="2000" dirty="0"/>
              <a:t>.</a:t>
            </a:r>
            <a:endParaRPr lang="en-US" sz="2000" dirty="0"/>
          </a:p>
          <a:p>
            <a:pPr algn="just">
              <a:buFont typeface="Wingdings" panose="05000000000000000000" charset="0"/>
              <a:buChar char="v"/>
            </a:pPr>
            <a:r>
              <a:rPr lang="en-US" sz="2000" dirty="0" err="1"/>
              <a:t>Araştırmalar</a:t>
            </a:r>
            <a:r>
              <a:rPr lang="en-US" sz="2000" dirty="0"/>
              <a:t>, </a:t>
            </a:r>
            <a:r>
              <a:rPr lang="en-US" sz="2000" dirty="0" err="1"/>
              <a:t>okul</a:t>
            </a:r>
            <a:r>
              <a:rPr lang="en-US" sz="2000" dirty="0"/>
              <a:t> </a:t>
            </a:r>
            <a:r>
              <a:rPr lang="en-US" sz="2000" dirty="0" err="1"/>
              <a:t>öncesi</a:t>
            </a:r>
            <a:r>
              <a:rPr lang="en-US" sz="2000" dirty="0"/>
              <a:t> </a:t>
            </a:r>
            <a:r>
              <a:rPr lang="en-US" sz="2000" dirty="0" err="1"/>
              <a:t>eğitimde</a:t>
            </a:r>
            <a:r>
              <a:rPr lang="en-US" sz="2000" dirty="0"/>
              <a:t> </a:t>
            </a:r>
            <a:r>
              <a:rPr lang="en-US" sz="2000" dirty="0" err="1"/>
              <a:t>uygulanan</a:t>
            </a:r>
            <a:r>
              <a:rPr lang="en-US" sz="2000" dirty="0"/>
              <a:t> </a:t>
            </a:r>
            <a:r>
              <a:rPr lang="en-US" sz="2000" dirty="0" err="1"/>
              <a:t>çok</a:t>
            </a:r>
            <a:r>
              <a:rPr lang="en-US" sz="2000" dirty="0"/>
              <a:t> </a:t>
            </a:r>
            <a:r>
              <a:rPr lang="en-US" sz="2000" dirty="0" err="1"/>
              <a:t>kültürlü</a:t>
            </a:r>
            <a:r>
              <a:rPr lang="en-US" sz="2000" dirty="0"/>
              <a:t> </a:t>
            </a:r>
            <a:r>
              <a:rPr lang="en-US" sz="2000" dirty="0" err="1"/>
              <a:t>eğitim</a:t>
            </a:r>
            <a:r>
              <a:rPr lang="en-US" sz="2000" dirty="0"/>
              <a:t> </a:t>
            </a:r>
            <a:r>
              <a:rPr lang="en-US" sz="2000" dirty="0" err="1"/>
              <a:t>anlayışının</a:t>
            </a:r>
            <a:r>
              <a:rPr lang="en-US" sz="2000" dirty="0"/>
              <a:t> </a:t>
            </a:r>
            <a:r>
              <a:rPr lang="en-US" sz="2000" dirty="0" err="1"/>
              <a:t>mülteci</a:t>
            </a:r>
            <a:r>
              <a:rPr lang="en-US" sz="2000" dirty="0"/>
              <a:t> </a:t>
            </a:r>
            <a:r>
              <a:rPr lang="en-US" sz="2000" dirty="0" err="1"/>
              <a:t>çocukların</a:t>
            </a:r>
            <a:r>
              <a:rPr lang="en-US" sz="2000" dirty="0"/>
              <a:t> </a:t>
            </a:r>
            <a:r>
              <a:rPr lang="en-US" sz="2000" dirty="0" err="1"/>
              <a:t>yaşamında</a:t>
            </a:r>
            <a:r>
              <a:rPr lang="en-US" sz="2000" dirty="0"/>
              <a:t> </a:t>
            </a:r>
            <a:r>
              <a:rPr lang="en-US" sz="2000" dirty="0" err="1"/>
              <a:t>ve</a:t>
            </a:r>
            <a:r>
              <a:rPr lang="en-US" sz="2000" dirty="0"/>
              <a:t> </a:t>
            </a:r>
            <a:r>
              <a:rPr lang="en-US" sz="2000" dirty="0" err="1"/>
              <a:t>topluma</a:t>
            </a:r>
            <a:r>
              <a:rPr lang="en-US" sz="2000" dirty="0"/>
              <a:t> </a:t>
            </a:r>
            <a:r>
              <a:rPr lang="en-US" sz="2000" dirty="0" err="1"/>
              <a:t>uyumunda</a:t>
            </a:r>
            <a:r>
              <a:rPr lang="en-US" sz="2000" dirty="0"/>
              <a:t> </a:t>
            </a:r>
            <a:r>
              <a:rPr lang="en-US" sz="2000" dirty="0" err="1"/>
              <a:t>pozitif</a:t>
            </a:r>
            <a:r>
              <a:rPr lang="en-US" sz="2000" dirty="0"/>
              <a:t> </a:t>
            </a:r>
            <a:r>
              <a:rPr lang="en-US" sz="2000" dirty="0" err="1"/>
              <a:t>etkiler</a:t>
            </a:r>
            <a:r>
              <a:rPr lang="en-US" sz="2000" dirty="0"/>
              <a:t> </a:t>
            </a:r>
            <a:r>
              <a:rPr lang="en-US" sz="2000" dirty="0" err="1"/>
              <a:t>yaratabileceğini</a:t>
            </a:r>
            <a:r>
              <a:rPr lang="en-US" sz="2000" dirty="0"/>
              <a:t> </a:t>
            </a:r>
            <a:r>
              <a:rPr lang="en-US" sz="2000" dirty="0" err="1"/>
              <a:t>göstermektedir</a:t>
            </a:r>
            <a:r>
              <a:rPr lang="en-US" sz="2000" dirty="0"/>
              <a:t>. </a:t>
            </a:r>
            <a:r>
              <a:rPr lang="en-US" sz="2000" dirty="0" err="1"/>
              <a:t>Öğretmen</a:t>
            </a:r>
            <a:r>
              <a:rPr lang="en-US" sz="2000" dirty="0"/>
              <a:t> </a:t>
            </a:r>
            <a:r>
              <a:rPr lang="en-US" sz="2000" dirty="0" err="1"/>
              <a:t>yetiştirme</a:t>
            </a:r>
            <a:r>
              <a:rPr lang="en-US" sz="2000" dirty="0"/>
              <a:t> </a:t>
            </a:r>
            <a:r>
              <a:rPr lang="en-US" sz="2000" dirty="0" err="1"/>
              <a:t>programlarına</a:t>
            </a:r>
            <a:r>
              <a:rPr lang="en-US" sz="2000" dirty="0"/>
              <a:t> </a:t>
            </a:r>
            <a:r>
              <a:rPr lang="en-US" sz="2000" dirty="0" err="1"/>
              <a:t>çokkültürlü</a:t>
            </a:r>
            <a:r>
              <a:rPr lang="en-US" sz="2000" dirty="0"/>
              <a:t> (</a:t>
            </a:r>
            <a:r>
              <a:rPr lang="en-US" sz="2000" dirty="0" err="1"/>
              <a:t>ülkede</a:t>
            </a:r>
            <a:r>
              <a:rPr lang="en-US" sz="2000" dirty="0"/>
              <a:t> </a:t>
            </a:r>
            <a:r>
              <a:rPr lang="en-US" sz="2000" dirty="0" err="1"/>
              <a:t>etnik</a:t>
            </a:r>
            <a:r>
              <a:rPr lang="en-US" sz="2000" dirty="0"/>
              <a:t>, </a:t>
            </a:r>
            <a:r>
              <a:rPr lang="en-US" sz="2000" dirty="0" err="1"/>
              <a:t>dil</a:t>
            </a:r>
            <a:r>
              <a:rPr lang="en-US" sz="2000" dirty="0"/>
              <a:t>, </a:t>
            </a:r>
            <a:r>
              <a:rPr lang="en-US" sz="2000" dirty="0" err="1"/>
              <a:t>kültür</a:t>
            </a:r>
            <a:r>
              <a:rPr lang="en-US" sz="2000" dirty="0"/>
              <a:t> </a:t>
            </a:r>
            <a:r>
              <a:rPr lang="en-US" sz="2000" dirty="0" err="1"/>
              <a:t>çeşitliliği</a:t>
            </a:r>
            <a:r>
              <a:rPr lang="en-US" sz="2000" dirty="0"/>
              <a:t> </a:t>
            </a:r>
            <a:r>
              <a:rPr lang="en-US" sz="2000" dirty="0" err="1"/>
              <a:t>ve</a:t>
            </a:r>
            <a:r>
              <a:rPr lang="en-US" sz="2000" dirty="0"/>
              <a:t> </a:t>
            </a:r>
            <a:r>
              <a:rPr lang="en-US" sz="2000" dirty="0" err="1"/>
              <a:t>inanç</a:t>
            </a:r>
            <a:r>
              <a:rPr lang="en-US" sz="2000" dirty="0"/>
              <a:t> </a:t>
            </a:r>
            <a:r>
              <a:rPr lang="en-US" sz="2000" dirty="0" err="1"/>
              <a:t>çeşitliliğini</a:t>
            </a:r>
            <a:r>
              <a:rPr lang="en-US" sz="2000" dirty="0"/>
              <a:t> </a:t>
            </a:r>
            <a:r>
              <a:rPr lang="en-US" sz="2000" dirty="0" err="1"/>
              <a:t>dikkate</a:t>
            </a:r>
            <a:r>
              <a:rPr lang="en-US" sz="2000" dirty="0"/>
              <a:t> </a:t>
            </a:r>
            <a:r>
              <a:rPr lang="en-US" sz="2000" dirty="0" err="1"/>
              <a:t>alan</a:t>
            </a:r>
            <a:r>
              <a:rPr lang="en-US" sz="2000" dirty="0"/>
              <a:t>) </a:t>
            </a:r>
            <a:r>
              <a:rPr lang="en-US" sz="2000" dirty="0" err="1"/>
              <a:t>değerlere</a:t>
            </a:r>
            <a:r>
              <a:rPr lang="en-US" sz="2000" dirty="0"/>
              <a:t> </a:t>
            </a:r>
            <a:r>
              <a:rPr lang="en-US" sz="2000" dirty="0" err="1"/>
              <a:t>duyarlı</a:t>
            </a:r>
            <a:r>
              <a:rPr lang="en-US" sz="2000" dirty="0"/>
              <a:t> </a:t>
            </a:r>
            <a:r>
              <a:rPr lang="en-US" sz="2000" dirty="0" err="1"/>
              <a:t>eğitim</a:t>
            </a:r>
            <a:r>
              <a:rPr lang="en-US" sz="2000" dirty="0"/>
              <a:t> </a:t>
            </a:r>
            <a:r>
              <a:rPr lang="en-US" sz="2000" dirty="0" err="1"/>
              <a:t>pedagojisi</a:t>
            </a:r>
            <a:r>
              <a:rPr lang="en-US" sz="2000" dirty="0"/>
              <a:t> </a:t>
            </a:r>
            <a:r>
              <a:rPr lang="en-US" sz="2000" dirty="0" err="1"/>
              <a:t>entegre</a:t>
            </a:r>
            <a:r>
              <a:rPr lang="en-US" sz="2000" dirty="0"/>
              <a:t> </a:t>
            </a:r>
            <a:r>
              <a:rPr lang="en-US" sz="2000" dirty="0" err="1"/>
              <a:t>edilmelidir</a:t>
            </a:r>
            <a:r>
              <a:rPr lang="en-US" sz="2000" dirty="0"/>
              <a:t>. </a:t>
            </a:r>
            <a:endParaRPr lang="en-US" sz="2000" dirty="0"/>
          </a:p>
          <a:p>
            <a:pPr algn="just">
              <a:buFont typeface="Wingdings" panose="05000000000000000000" charset="0"/>
              <a:buChar char="v"/>
            </a:pPr>
            <a:r>
              <a:rPr lang="en-US" sz="2000" dirty="0" err="1"/>
              <a:t>Mülteci</a:t>
            </a:r>
            <a:r>
              <a:rPr lang="en-US" sz="2000" dirty="0"/>
              <a:t>/</a:t>
            </a:r>
            <a:r>
              <a:rPr lang="en-US" sz="2000" dirty="0" err="1"/>
              <a:t>Göçmen</a:t>
            </a:r>
            <a:r>
              <a:rPr lang="en-US" sz="2000" dirty="0"/>
              <a:t> </a:t>
            </a:r>
            <a:r>
              <a:rPr lang="en-US" sz="2000" dirty="0" err="1"/>
              <a:t>çocukların</a:t>
            </a:r>
            <a:r>
              <a:rPr lang="en-US" sz="2000" dirty="0"/>
              <a:t>, </a:t>
            </a:r>
            <a:r>
              <a:rPr lang="en-US" sz="2000" dirty="0" err="1"/>
              <a:t>sosyal</a:t>
            </a:r>
            <a:r>
              <a:rPr lang="en-US" sz="2000" dirty="0"/>
              <a:t> </a:t>
            </a:r>
            <a:r>
              <a:rPr lang="en-US" sz="2000" dirty="0" err="1"/>
              <a:t>dışlanma</a:t>
            </a:r>
            <a:r>
              <a:rPr lang="en-US" sz="2000" dirty="0"/>
              <a:t>, </a:t>
            </a:r>
            <a:r>
              <a:rPr lang="en-US" sz="2000" dirty="0" err="1"/>
              <a:t>ayrımcılık</a:t>
            </a:r>
            <a:r>
              <a:rPr lang="en-US" sz="2000" dirty="0"/>
              <a:t> </a:t>
            </a:r>
            <a:r>
              <a:rPr lang="en-US" sz="2000" dirty="0" err="1"/>
              <a:t>yaşamadan</a:t>
            </a:r>
            <a:r>
              <a:rPr lang="en-US" sz="2000" dirty="0"/>
              <a:t>, </a:t>
            </a:r>
            <a:r>
              <a:rPr lang="en-US" sz="2000" dirty="0" err="1"/>
              <a:t>kendi</a:t>
            </a:r>
            <a:r>
              <a:rPr lang="en-US" sz="2000" dirty="0"/>
              <a:t> </a:t>
            </a:r>
            <a:r>
              <a:rPr lang="en-US" sz="2000" dirty="0" err="1"/>
              <a:t>kültüründen</a:t>
            </a:r>
            <a:r>
              <a:rPr lang="en-US" sz="2000" dirty="0"/>
              <a:t> </a:t>
            </a:r>
            <a:r>
              <a:rPr lang="en-US" sz="2000" dirty="0" err="1"/>
              <a:t>kopmadan</a:t>
            </a:r>
            <a:r>
              <a:rPr lang="en-US" sz="2000" dirty="0"/>
              <a:t>, </a:t>
            </a:r>
            <a:r>
              <a:rPr lang="en-US" sz="2000" dirty="0" err="1"/>
              <a:t>sosyo-kültürel</a:t>
            </a:r>
            <a:r>
              <a:rPr lang="en-US" sz="2000" dirty="0"/>
              <a:t> </a:t>
            </a:r>
            <a:r>
              <a:rPr lang="en-US" sz="2000" dirty="0" err="1"/>
              <a:t>uyumunu</a:t>
            </a:r>
            <a:r>
              <a:rPr lang="en-US" sz="2000" dirty="0"/>
              <a:t>, </a:t>
            </a:r>
            <a:r>
              <a:rPr lang="en-US" sz="2000" dirty="0" err="1"/>
              <a:t>akademik</a:t>
            </a:r>
            <a:r>
              <a:rPr lang="en-US" sz="2000" dirty="0"/>
              <a:t> </a:t>
            </a:r>
            <a:r>
              <a:rPr lang="en-US" sz="2000" dirty="0" err="1"/>
              <a:t>ve</a:t>
            </a:r>
            <a:r>
              <a:rPr lang="en-US" sz="2000" dirty="0"/>
              <a:t> </a:t>
            </a:r>
            <a:r>
              <a:rPr lang="en-US" sz="2000" dirty="0" err="1"/>
              <a:t>mesleki</a:t>
            </a:r>
            <a:r>
              <a:rPr lang="en-US" sz="2000" dirty="0"/>
              <a:t> </a:t>
            </a:r>
            <a:r>
              <a:rPr lang="en-US" sz="2000" dirty="0" err="1"/>
              <a:t>başarılarını</a:t>
            </a:r>
            <a:r>
              <a:rPr lang="en-US" sz="2000" dirty="0"/>
              <a:t> </a:t>
            </a:r>
            <a:r>
              <a:rPr lang="en-US" sz="2000" dirty="0" err="1"/>
              <a:t>öne</a:t>
            </a:r>
            <a:r>
              <a:rPr lang="en-US" sz="2000" dirty="0"/>
              <a:t> </a:t>
            </a:r>
            <a:r>
              <a:rPr lang="en-US" sz="2000" dirty="0" err="1"/>
              <a:t>çıkaran</a:t>
            </a:r>
            <a:r>
              <a:rPr lang="en-US" sz="2000" dirty="0"/>
              <a:t> </a:t>
            </a:r>
            <a:r>
              <a:rPr lang="en-US" sz="2000" dirty="0" err="1"/>
              <a:t>okul</a:t>
            </a:r>
            <a:r>
              <a:rPr lang="en-US" sz="2000" dirty="0"/>
              <a:t> </a:t>
            </a:r>
            <a:r>
              <a:rPr lang="en-US" sz="2000" dirty="0" err="1"/>
              <a:t>tabanlı</a:t>
            </a:r>
            <a:r>
              <a:rPr lang="en-US" sz="2000" dirty="0"/>
              <a:t> </a:t>
            </a:r>
            <a:r>
              <a:rPr lang="en-US" sz="2000" dirty="0" err="1"/>
              <a:t>projeler</a:t>
            </a:r>
            <a:r>
              <a:rPr lang="en-US" sz="2000" dirty="0"/>
              <a:t> </a:t>
            </a:r>
            <a:r>
              <a:rPr lang="en-US" sz="2000" dirty="0" err="1"/>
              <a:t>geliştirilmeli</a:t>
            </a:r>
            <a:r>
              <a:rPr lang="en-US" sz="2000" dirty="0"/>
              <a:t>. </a:t>
            </a:r>
            <a:endParaRPr lang="en-US" sz="2000" dirty="0"/>
          </a:p>
          <a:p>
            <a:pPr algn="just">
              <a:buFont typeface="Wingdings" panose="05000000000000000000" charset="0"/>
              <a:buChar char="v"/>
            </a:pPr>
            <a:r>
              <a:rPr lang="en-US" sz="2000" dirty="0"/>
              <a:t>Türkiye </a:t>
            </a:r>
            <a:r>
              <a:rPr lang="en-US" sz="2000" dirty="0" err="1"/>
              <a:t>Cumhuriyeti</a:t>
            </a:r>
            <a:r>
              <a:rPr lang="en-US" sz="2000" dirty="0"/>
              <a:t> </a:t>
            </a:r>
            <a:r>
              <a:rPr lang="en-US" sz="2000" dirty="0" err="1"/>
              <a:t>sınırları</a:t>
            </a:r>
            <a:r>
              <a:rPr lang="en-US" sz="2000" dirty="0"/>
              <a:t> </a:t>
            </a:r>
            <a:r>
              <a:rPr lang="en-US" sz="2000" dirty="0" err="1"/>
              <a:t>içinde</a:t>
            </a:r>
            <a:r>
              <a:rPr lang="en-US" sz="2000" dirty="0"/>
              <a:t> </a:t>
            </a:r>
            <a:r>
              <a:rPr lang="en-US" sz="2000" dirty="0" err="1"/>
              <a:t>yaşayan</a:t>
            </a:r>
            <a:r>
              <a:rPr lang="en-US" sz="2000" dirty="0"/>
              <a:t> her </a:t>
            </a:r>
            <a:r>
              <a:rPr lang="en-US" sz="2000" dirty="0" err="1"/>
              <a:t>çocuğa</a:t>
            </a:r>
            <a:r>
              <a:rPr lang="en-US" sz="2000" dirty="0"/>
              <a:t>, </a:t>
            </a:r>
            <a:r>
              <a:rPr lang="en-US" sz="2000" dirty="0" err="1"/>
              <a:t>anayasal</a:t>
            </a:r>
            <a:r>
              <a:rPr lang="en-US" sz="2000" dirty="0"/>
              <a:t> </a:t>
            </a:r>
            <a:r>
              <a:rPr lang="en-US" sz="2000" dirty="0" err="1"/>
              <a:t>hak</a:t>
            </a:r>
            <a:r>
              <a:rPr lang="en-US" sz="2000" dirty="0"/>
              <a:t> </a:t>
            </a:r>
            <a:r>
              <a:rPr lang="en-US" sz="2000" dirty="0" err="1"/>
              <a:t>olan</a:t>
            </a:r>
            <a:r>
              <a:rPr lang="en-US" sz="2000" dirty="0"/>
              <a:t> “</a:t>
            </a:r>
            <a:r>
              <a:rPr lang="en-US" sz="2000" dirty="0" err="1"/>
              <a:t>eğitimde</a:t>
            </a:r>
            <a:r>
              <a:rPr lang="en-US" sz="2000" dirty="0"/>
              <a:t> </a:t>
            </a:r>
            <a:r>
              <a:rPr lang="en-US" sz="2000" dirty="0" err="1"/>
              <a:t>fırsat</a:t>
            </a:r>
            <a:r>
              <a:rPr lang="en-US" sz="2000" dirty="0"/>
              <a:t> </a:t>
            </a:r>
            <a:r>
              <a:rPr lang="en-US" sz="2000" dirty="0" err="1"/>
              <a:t>eşitliği</a:t>
            </a:r>
            <a:r>
              <a:rPr lang="en-US" sz="2000" dirty="0"/>
              <a:t>” </a:t>
            </a:r>
            <a:r>
              <a:rPr lang="en-US" sz="2000" dirty="0" err="1"/>
              <a:t>hakkını</a:t>
            </a:r>
            <a:r>
              <a:rPr lang="en-US" sz="2000" dirty="0"/>
              <a:t> </a:t>
            </a:r>
            <a:r>
              <a:rPr lang="en-US" sz="2000" dirty="0" err="1"/>
              <a:t>koruyucu</a:t>
            </a:r>
            <a:r>
              <a:rPr lang="en-US" sz="2000" dirty="0"/>
              <a:t> </a:t>
            </a:r>
            <a:r>
              <a:rPr lang="en-US" sz="2000" dirty="0" err="1"/>
              <a:t>sürdürülebilir</a:t>
            </a:r>
            <a:r>
              <a:rPr lang="en-US" sz="2000" dirty="0"/>
              <a:t> </a:t>
            </a:r>
            <a:r>
              <a:rPr lang="en-US" sz="2000" dirty="0" err="1"/>
              <a:t>eğitim</a:t>
            </a:r>
            <a:r>
              <a:rPr lang="en-US" sz="2000" dirty="0"/>
              <a:t> </a:t>
            </a:r>
            <a:r>
              <a:rPr lang="en-US" sz="2000" dirty="0" err="1"/>
              <a:t>politikaları</a:t>
            </a:r>
            <a:r>
              <a:rPr lang="en-US" sz="2000" dirty="0"/>
              <a:t> </a:t>
            </a:r>
            <a:r>
              <a:rPr lang="en-US" sz="2000" dirty="0" err="1"/>
              <a:t>geliştirilmelidir</a:t>
            </a:r>
            <a:r>
              <a:rPr lang="en-US" sz="2000" dirty="0"/>
              <a:t>.</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ÜÇÜNCÜ OTURUM SONUÇ BİLDİRGESİ-2</a:t>
            </a:r>
            <a:endParaRPr lang="en-US" sz="3200" b="1" dirty="0"/>
          </a:p>
        </p:txBody>
      </p:sp>
      <p:sp>
        <p:nvSpPr>
          <p:cNvPr id="3" name="Content Placeholder 2"/>
          <p:cNvSpPr>
            <a:spLocks noGrp="1"/>
          </p:cNvSpPr>
          <p:nvPr>
            <p:ph idx="1"/>
          </p:nvPr>
        </p:nvSpPr>
        <p:spPr/>
        <p:txBody>
          <a:bodyPr/>
          <a:lstStyle/>
          <a:p>
            <a:pPr marL="0" indent="0">
              <a:buNone/>
            </a:pPr>
            <a:r>
              <a:rPr lang="en-US" sz="2400" b="1" dirty="0"/>
              <a:t>İNTERNETE ERİŞİM HAKKI VE EĞİTİMDE DİJİTAL FIRSAT EŞİTLİĞİNİN SAĞLANMASI</a:t>
            </a:r>
            <a:endParaRPr lang="tr-TR" sz="2400" b="1" dirty="0"/>
          </a:p>
          <a:p>
            <a:pPr marL="0" indent="0">
              <a:buNone/>
            </a:pPr>
            <a:endParaRPr lang="en-US" sz="2400" b="1" dirty="0"/>
          </a:p>
          <a:p>
            <a:pPr algn="just">
              <a:buFont typeface="Wingdings" panose="05000000000000000000" charset="0"/>
              <a:buChar char="v"/>
            </a:pPr>
            <a:r>
              <a:rPr lang="en-US" sz="2000" dirty="0" err="1"/>
              <a:t>Çocukların</a:t>
            </a:r>
            <a:r>
              <a:rPr lang="en-US" sz="2000" dirty="0"/>
              <a:t> </a:t>
            </a:r>
            <a:r>
              <a:rPr lang="en-US" sz="2000" dirty="0" err="1"/>
              <a:t>internete</a:t>
            </a:r>
            <a:r>
              <a:rPr lang="en-US" sz="2000" dirty="0"/>
              <a:t> </a:t>
            </a:r>
            <a:r>
              <a:rPr lang="en-US" sz="2000" dirty="0" err="1"/>
              <a:t>erişim</a:t>
            </a:r>
            <a:r>
              <a:rPr lang="en-US" sz="2000" dirty="0"/>
              <a:t> </a:t>
            </a:r>
            <a:r>
              <a:rPr lang="en-US" sz="2000" dirty="0" err="1"/>
              <a:t>haklarını</a:t>
            </a:r>
            <a:r>
              <a:rPr lang="en-US" sz="2000" dirty="0"/>
              <a:t> </a:t>
            </a:r>
            <a:r>
              <a:rPr lang="en-US" sz="2000" dirty="0" err="1"/>
              <a:t>güvence</a:t>
            </a:r>
            <a:r>
              <a:rPr lang="en-US" sz="2000" dirty="0"/>
              <a:t> </a:t>
            </a:r>
            <a:r>
              <a:rPr lang="en-US" sz="2000" dirty="0" err="1"/>
              <a:t>altına</a:t>
            </a:r>
            <a:r>
              <a:rPr lang="en-US" sz="2000" dirty="0"/>
              <a:t> </a:t>
            </a:r>
            <a:r>
              <a:rPr lang="en-US" sz="2000" dirty="0" err="1"/>
              <a:t>almak</a:t>
            </a:r>
            <a:r>
              <a:rPr lang="en-US" sz="2000" dirty="0"/>
              <a:t> </a:t>
            </a:r>
            <a:r>
              <a:rPr lang="en-US" sz="2000" dirty="0" err="1"/>
              <a:t>için</a:t>
            </a:r>
            <a:r>
              <a:rPr lang="en-US" sz="2000" dirty="0"/>
              <a:t> </a:t>
            </a:r>
            <a:r>
              <a:rPr lang="en-US" sz="2000" dirty="0" err="1"/>
              <a:t>devletler</a:t>
            </a:r>
            <a:r>
              <a:rPr lang="en-US" sz="2000" dirty="0"/>
              <a:t>, </a:t>
            </a:r>
            <a:r>
              <a:rPr lang="en-US" sz="2000" dirty="0" err="1"/>
              <a:t>eğitim</a:t>
            </a:r>
            <a:r>
              <a:rPr lang="en-US" sz="2000" dirty="0"/>
              <a:t> </a:t>
            </a:r>
            <a:r>
              <a:rPr lang="en-US" sz="2000" dirty="0" err="1"/>
              <a:t>kurumları</a:t>
            </a:r>
            <a:r>
              <a:rPr lang="en-US" sz="2000" dirty="0"/>
              <a:t>, </a:t>
            </a:r>
            <a:r>
              <a:rPr lang="en-US" sz="2000" dirty="0" err="1"/>
              <a:t>sivil</a:t>
            </a:r>
            <a:r>
              <a:rPr lang="en-US" sz="2000" dirty="0"/>
              <a:t> </a:t>
            </a:r>
            <a:r>
              <a:rPr lang="en-US" sz="2000" dirty="0" err="1"/>
              <a:t>toplum</a:t>
            </a:r>
            <a:r>
              <a:rPr lang="en-US" sz="2000" dirty="0"/>
              <a:t> </a:t>
            </a:r>
            <a:r>
              <a:rPr lang="en-US" sz="2000" dirty="0" err="1"/>
              <a:t>kuruluşları</a:t>
            </a:r>
            <a:r>
              <a:rPr lang="en-US" sz="2000" dirty="0"/>
              <a:t>, </a:t>
            </a:r>
            <a:r>
              <a:rPr lang="en-US" sz="2000" dirty="0" err="1"/>
              <a:t>teknoloji</a:t>
            </a:r>
            <a:r>
              <a:rPr lang="en-US" sz="2000" dirty="0"/>
              <a:t> </a:t>
            </a:r>
            <a:r>
              <a:rPr lang="en-US" sz="2000" dirty="0" err="1"/>
              <a:t>şirketleri</a:t>
            </a:r>
            <a:r>
              <a:rPr lang="en-US" sz="2000" dirty="0"/>
              <a:t>, </a:t>
            </a:r>
            <a:r>
              <a:rPr lang="en-US" sz="2000" dirty="0" err="1"/>
              <a:t>aileler</a:t>
            </a:r>
            <a:r>
              <a:rPr lang="en-US" sz="2000" dirty="0"/>
              <a:t> </a:t>
            </a:r>
            <a:r>
              <a:rPr lang="en-US" sz="2000" dirty="0" err="1"/>
              <a:t>ve</a:t>
            </a:r>
            <a:r>
              <a:rPr lang="en-US" sz="2000" dirty="0"/>
              <a:t> </a:t>
            </a:r>
            <a:r>
              <a:rPr lang="en-US" sz="2000" dirty="0" err="1"/>
              <a:t>bireyler</a:t>
            </a:r>
            <a:r>
              <a:rPr lang="en-US" sz="2000" dirty="0"/>
              <a:t>, </a:t>
            </a:r>
            <a:r>
              <a:rPr lang="en-US" sz="2000" dirty="0" err="1"/>
              <a:t>internetin</a:t>
            </a:r>
            <a:r>
              <a:rPr lang="en-US" sz="2000" dirty="0"/>
              <a:t> </a:t>
            </a:r>
            <a:r>
              <a:rPr lang="en-US" sz="2000" dirty="0" err="1"/>
              <a:t>etik</a:t>
            </a:r>
            <a:r>
              <a:rPr lang="en-US" sz="2000" dirty="0"/>
              <a:t> </a:t>
            </a:r>
            <a:r>
              <a:rPr lang="en-US" sz="2000" dirty="0" err="1"/>
              <a:t>ve</a:t>
            </a:r>
            <a:r>
              <a:rPr lang="en-US" sz="2000" dirty="0"/>
              <a:t> </a:t>
            </a:r>
            <a:r>
              <a:rPr lang="en-US" sz="2000" dirty="0" err="1"/>
              <a:t>vicdani</a:t>
            </a:r>
            <a:r>
              <a:rPr lang="en-US" sz="2000" dirty="0"/>
              <a:t> </a:t>
            </a:r>
            <a:r>
              <a:rPr lang="en-US" sz="2000" dirty="0" err="1"/>
              <a:t>kullanımını</a:t>
            </a:r>
            <a:r>
              <a:rPr lang="en-US" sz="2000" dirty="0"/>
              <a:t> </a:t>
            </a:r>
            <a:r>
              <a:rPr lang="en-US" sz="2000" dirty="0" err="1"/>
              <a:t>teşvik</a:t>
            </a:r>
            <a:r>
              <a:rPr lang="en-US" sz="2000" dirty="0"/>
              <a:t> </a:t>
            </a:r>
            <a:r>
              <a:rPr lang="en-US" sz="2000" dirty="0" err="1"/>
              <a:t>edici</a:t>
            </a:r>
            <a:r>
              <a:rPr lang="en-US" sz="2000" dirty="0"/>
              <a:t> </a:t>
            </a:r>
            <a:r>
              <a:rPr lang="en-US" sz="2000" dirty="0" err="1"/>
              <a:t>işbirliği</a:t>
            </a:r>
            <a:r>
              <a:rPr lang="en-US" sz="2000" dirty="0"/>
              <a:t> </a:t>
            </a:r>
            <a:r>
              <a:rPr lang="en-US" sz="2000" dirty="0" err="1"/>
              <a:t>yapmalı</a:t>
            </a:r>
            <a:r>
              <a:rPr lang="en-US" sz="2000" dirty="0"/>
              <a:t>.</a:t>
            </a:r>
            <a:endParaRPr lang="en-US" sz="2000" dirty="0"/>
          </a:p>
          <a:p>
            <a:pPr algn="just">
              <a:buFont typeface="Wingdings" panose="05000000000000000000" charset="0"/>
              <a:buChar char="v"/>
            </a:pPr>
            <a:r>
              <a:rPr lang="en-US" sz="2000" dirty="0" err="1"/>
              <a:t>Dijitalleşme</a:t>
            </a:r>
            <a:r>
              <a:rPr lang="en-US" sz="2000" dirty="0"/>
              <a:t> </a:t>
            </a:r>
            <a:r>
              <a:rPr lang="en-US" sz="2000" dirty="0" err="1"/>
              <a:t>ve</a:t>
            </a:r>
            <a:r>
              <a:rPr lang="en-US" sz="2000" dirty="0"/>
              <a:t> internet </a:t>
            </a:r>
            <a:r>
              <a:rPr lang="en-US" sz="2000" dirty="0" err="1"/>
              <a:t>erişimi</a:t>
            </a:r>
            <a:r>
              <a:rPr lang="en-US" sz="2000" dirty="0"/>
              <a:t>, </a:t>
            </a:r>
            <a:r>
              <a:rPr lang="en-US" sz="2000" dirty="0" err="1"/>
              <a:t>çocukların</a:t>
            </a:r>
            <a:r>
              <a:rPr lang="en-US" sz="2000" dirty="0"/>
              <a:t> </a:t>
            </a:r>
            <a:r>
              <a:rPr lang="en-US" sz="2000" dirty="0" err="1"/>
              <a:t>eğitim</a:t>
            </a:r>
            <a:r>
              <a:rPr lang="en-US" sz="2000" dirty="0"/>
              <a:t> </a:t>
            </a:r>
            <a:r>
              <a:rPr lang="en-US" sz="2000" dirty="0" err="1"/>
              <a:t>ve</a:t>
            </a:r>
            <a:r>
              <a:rPr lang="en-US" sz="2000" dirty="0"/>
              <a:t> </a:t>
            </a:r>
            <a:r>
              <a:rPr lang="en-US" sz="2000" dirty="0" err="1"/>
              <a:t>yaşam</a:t>
            </a:r>
            <a:r>
              <a:rPr lang="en-US" sz="2000" dirty="0"/>
              <a:t> </a:t>
            </a:r>
            <a:r>
              <a:rPr lang="en-US" sz="2000" dirty="0" err="1"/>
              <a:t>kalitesini</a:t>
            </a:r>
            <a:r>
              <a:rPr lang="en-US" sz="2000" dirty="0"/>
              <a:t> </a:t>
            </a:r>
            <a:r>
              <a:rPr lang="en-US" sz="2000" dirty="0" err="1"/>
              <a:t>artırmak</a:t>
            </a:r>
            <a:r>
              <a:rPr lang="en-US" sz="2000" dirty="0"/>
              <a:t> </a:t>
            </a:r>
            <a:r>
              <a:rPr lang="en-US" sz="2000" dirty="0" err="1"/>
              <a:t>için</a:t>
            </a:r>
            <a:r>
              <a:rPr lang="en-US" sz="2000" dirty="0"/>
              <a:t> </a:t>
            </a:r>
            <a:r>
              <a:rPr lang="en-US" sz="2000" dirty="0" err="1"/>
              <a:t>vazgeçilmez</a:t>
            </a:r>
            <a:r>
              <a:rPr lang="en-US" sz="2000" dirty="0"/>
              <a:t> </a:t>
            </a:r>
            <a:r>
              <a:rPr lang="en-US" sz="2000" dirty="0" err="1"/>
              <a:t>bir</a:t>
            </a:r>
            <a:r>
              <a:rPr lang="en-US" sz="2000" dirty="0"/>
              <a:t> </a:t>
            </a:r>
            <a:r>
              <a:rPr lang="en-US" sz="2000" dirty="0" err="1"/>
              <a:t>araç</a:t>
            </a:r>
            <a:r>
              <a:rPr lang="en-US" sz="2000" dirty="0"/>
              <a:t> </a:t>
            </a:r>
            <a:r>
              <a:rPr lang="en-US" sz="2000" dirty="0" err="1"/>
              <a:t>olarak</a:t>
            </a:r>
            <a:r>
              <a:rPr lang="en-US" sz="2000" dirty="0"/>
              <a:t> </a:t>
            </a:r>
            <a:r>
              <a:rPr lang="en-US" sz="2000" dirty="0" err="1"/>
              <a:t>kullanımalı</a:t>
            </a:r>
            <a:r>
              <a:rPr lang="en-US" sz="2000" dirty="0"/>
              <a:t>. </a:t>
            </a:r>
            <a:endParaRPr lang="en-US" sz="2000" dirty="0"/>
          </a:p>
          <a:p>
            <a:pPr algn="just">
              <a:buFont typeface="Wingdings" panose="05000000000000000000" charset="0"/>
              <a:buChar char="v"/>
            </a:pPr>
            <a:r>
              <a:rPr lang="en-US" sz="2000" dirty="0" err="1"/>
              <a:t>İnternetin</a:t>
            </a:r>
            <a:r>
              <a:rPr lang="en-US" sz="2000" dirty="0"/>
              <a:t> </a:t>
            </a:r>
            <a:r>
              <a:rPr lang="en-US" sz="2000" dirty="0" err="1"/>
              <a:t>sorumlulukla</a:t>
            </a:r>
            <a:r>
              <a:rPr lang="en-US" sz="2000" dirty="0"/>
              <a:t> </a:t>
            </a:r>
            <a:r>
              <a:rPr lang="en-US" sz="2000" dirty="0" err="1"/>
              <a:t>ve</a:t>
            </a:r>
            <a:r>
              <a:rPr lang="en-US" sz="2000" dirty="0"/>
              <a:t> </a:t>
            </a:r>
            <a:r>
              <a:rPr lang="en-US" sz="2000" dirty="0" err="1"/>
              <a:t>bilinçle</a:t>
            </a:r>
            <a:r>
              <a:rPr lang="en-US" sz="2000" dirty="0"/>
              <a:t> </a:t>
            </a:r>
            <a:r>
              <a:rPr lang="en-US" sz="2000" dirty="0" err="1"/>
              <a:t>kullanılması</a:t>
            </a:r>
            <a:r>
              <a:rPr lang="en-US" sz="2000" dirty="0"/>
              <a:t>, </a:t>
            </a:r>
            <a:r>
              <a:rPr lang="en-US" sz="2000" dirty="0" err="1"/>
              <a:t>çocukların</a:t>
            </a:r>
            <a:r>
              <a:rPr lang="en-US" sz="2000" dirty="0"/>
              <a:t> </a:t>
            </a:r>
            <a:r>
              <a:rPr lang="en-US" sz="2000" dirty="0" err="1"/>
              <a:t>haklarının</a:t>
            </a:r>
            <a:r>
              <a:rPr lang="en-US" sz="2000" dirty="0"/>
              <a:t> </a:t>
            </a:r>
            <a:r>
              <a:rPr lang="en-US" sz="2000" dirty="0" err="1"/>
              <a:t>korunması</a:t>
            </a:r>
            <a:r>
              <a:rPr lang="en-US" sz="2000" dirty="0"/>
              <a:t> </a:t>
            </a:r>
            <a:r>
              <a:rPr lang="en-US" sz="2000" dirty="0" err="1"/>
              <a:t>ve</a:t>
            </a:r>
            <a:r>
              <a:rPr lang="en-US" sz="2000" dirty="0"/>
              <a:t> </a:t>
            </a:r>
            <a:r>
              <a:rPr lang="en-US" sz="2000" dirty="0" err="1"/>
              <a:t>toplumsal</a:t>
            </a:r>
            <a:r>
              <a:rPr lang="en-US" sz="2000" dirty="0"/>
              <a:t> </a:t>
            </a:r>
            <a:r>
              <a:rPr lang="en-US" sz="2000" dirty="0" err="1"/>
              <a:t>refahın</a:t>
            </a:r>
            <a:r>
              <a:rPr lang="en-US" sz="2000" dirty="0"/>
              <a:t> </a:t>
            </a:r>
            <a:r>
              <a:rPr lang="en-US" sz="2000" dirty="0" err="1"/>
              <a:t>artırılması</a:t>
            </a:r>
            <a:r>
              <a:rPr lang="en-US" sz="2000" dirty="0"/>
              <a:t> </a:t>
            </a:r>
            <a:r>
              <a:rPr lang="en-US" sz="2000" dirty="0" err="1"/>
              <a:t>için</a:t>
            </a:r>
            <a:r>
              <a:rPr lang="en-US" sz="2000" dirty="0"/>
              <a:t> </a:t>
            </a:r>
            <a:r>
              <a:rPr lang="en-US" sz="2000" dirty="0" err="1"/>
              <a:t>kritik</a:t>
            </a:r>
            <a:r>
              <a:rPr lang="en-US" sz="2000" dirty="0"/>
              <a:t> </a:t>
            </a:r>
            <a:r>
              <a:rPr lang="en-US" sz="2000" dirty="0" err="1"/>
              <a:t>önemdedir</a:t>
            </a:r>
            <a:r>
              <a:rPr lang="en-US" sz="2000" dirty="0"/>
              <a:t>. </a:t>
            </a:r>
            <a:r>
              <a:rPr lang="en-US" sz="2000" dirty="0" err="1"/>
              <a:t>Çocukların</a:t>
            </a:r>
            <a:r>
              <a:rPr lang="en-US" sz="2000" dirty="0"/>
              <a:t> </a:t>
            </a:r>
            <a:r>
              <a:rPr lang="en-US" sz="2000" dirty="0" err="1"/>
              <a:t>çevrimiçi</a:t>
            </a:r>
            <a:r>
              <a:rPr lang="en-US" sz="2000" dirty="0"/>
              <a:t> </a:t>
            </a:r>
            <a:r>
              <a:rPr lang="en-US" sz="2000" dirty="0" err="1"/>
              <a:t>ortamda</a:t>
            </a:r>
            <a:r>
              <a:rPr lang="en-US" sz="2000" dirty="0"/>
              <a:t> </a:t>
            </a:r>
            <a:r>
              <a:rPr lang="en-US" sz="2000" dirty="0" err="1"/>
              <a:t>güvende</a:t>
            </a:r>
            <a:r>
              <a:rPr lang="en-US" sz="2000" dirty="0"/>
              <a:t> </a:t>
            </a:r>
            <a:r>
              <a:rPr lang="en-US" sz="2000" dirty="0" err="1"/>
              <a:t>olmalarını</a:t>
            </a:r>
            <a:r>
              <a:rPr lang="en-US" sz="2000" dirty="0"/>
              <a:t> </a:t>
            </a:r>
            <a:r>
              <a:rPr lang="en-US" sz="2000" dirty="0" err="1"/>
              <a:t>sağlayacak</a:t>
            </a:r>
            <a:r>
              <a:rPr lang="en-US" sz="2000" dirty="0"/>
              <a:t> </a:t>
            </a:r>
            <a:r>
              <a:rPr lang="en-US" sz="2000" dirty="0" err="1"/>
              <a:t>çözümleri</a:t>
            </a:r>
            <a:r>
              <a:rPr lang="en-US" sz="2000" dirty="0"/>
              <a:t> </a:t>
            </a:r>
            <a:r>
              <a:rPr lang="en-US" sz="2000" dirty="0" err="1"/>
              <a:t>hayata</a:t>
            </a:r>
            <a:r>
              <a:rPr lang="en-US" sz="2000" dirty="0"/>
              <a:t> </a:t>
            </a:r>
            <a:r>
              <a:rPr lang="en-US" sz="2000" dirty="0" err="1"/>
              <a:t>geçirecek</a:t>
            </a:r>
            <a:r>
              <a:rPr lang="en-US" sz="2000" dirty="0"/>
              <a:t> </a:t>
            </a:r>
            <a:r>
              <a:rPr lang="en-US" sz="2000" dirty="0" err="1"/>
              <a:t>hukuki</a:t>
            </a:r>
            <a:r>
              <a:rPr lang="en-US" sz="2000" dirty="0"/>
              <a:t>, </a:t>
            </a:r>
            <a:r>
              <a:rPr lang="en-US" sz="2000" dirty="0" err="1"/>
              <a:t>teknik</a:t>
            </a:r>
            <a:r>
              <a:rPr lang="en-US" sz="2000" dirty="0"/>
              <a:t> </a:t>
            </a:r>
            <a:r>
              <a:rPr lang="en-US" sz="2000" dirty="0" err="1"/>
              <a:t>ve</a:t>
            </a:r>
            <a:r>
              <a:rPr lang="en-US" sz="2000" dirty="0"/>
              <a:t> </a:t>
            </a:r>
            <a:r>
              <a:rPr lang="en-US" sz="2000" dirty="0" err="1"/>
              <a:t>eğitim</a:t>
            </a:r>
            <a:r>
              <a:rPr lang="en-US" sz="2000" dirty="0"/>
              <a:t> </a:t>
            </a:r>
            <a:r>
              <a:rPr lang="en-US" sz="2000" dirty="0" err="1"/>
              <a:t>alanlarında</a:t>
            </a:r>
            <a:r>
              <a:rPr lang="en-US" sz="2000" dirty="0"/>
              <a:t> </a:t>
            </a:r>
            <a:r>
              <a:rPr lang="en-US" sz="2000" dirty="0" err="1"/>
              <a:t>çaba</a:t>
            </a:r>
            <a:r>
              <a:rPr lang="en-US" sz="2000" dirty="0"/>
              <a:t> </a:t>
            </a:r>
            <a:r>
              <a:rPr lang="en-US" sz="2000" dirty="0" err="1"/>
              <a:t>gösterilmelidir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ÜÇÜNCÜ OTURUM SONUÇ BİLDİRGESİ-3</a:t>
            </a:r>
            <a:endParaRPr lang="en-US" sz="3200" b="1" dirty="0"/>
          </a:p>
        </p:txBody>
      </p:sp>
      <p:sp>
        <p:nvSpPr>
          <p:cNvPr id="3" name="Content Placeholder 2"/>
          <p:cNvSpPr>
            <a:spLocks noGrp="1"/>
          </p:cNvSpPr>
          <p:nvPr>
            <p:ph idx="1"/>
          </p:nvPr>
        </p:nvSpPr>
        <p:spPr>
          <a:xfrm>
            <a:off x="609600" y="1136650"/>
            <a:ext cx="10972800" cy="5107305"/>
          </a:xfrm>
        </p:spPr>
        <p:txBody>
          <a:bodyPr/>
          <a:lstStyle/>
          <a:p>
            <a:pPr marL="0" indent="0" algn="just">
              <a:buNone/>
            </a:pPr>
            <a:r>
              <a:rPr lang="en-US" sz="2400" b="1" dirty="0"/>
              <a:t>ÇOCUK HAKLARI AÇISINDAN ÖĞRETIM PROGRAMI VE DERS KITA</a:t>
            </a:r>
            <a:r>
              <a:rPr lang="tr-TR" altLang="en-US" sz="2400" b="1" dirty="0"/>
              <a:t>PLARININ YETERSİZLİĞİ</a:t>
            </a:r>
            <a:endParaRPr lang="en-US" sz="2400" b="1" dirty="0"/>
          </a:p>
          <a:p>
            <a:pPr algn="just">
              <a:buFont typeface="Wingdings" panose="05000000000000000000" charset="0"/>
              <a:buChar char="v"/>
            </a:pPr>
            <a:r>
              <a:rPr lang="en-US" sz="2000" dirty="0" err="1"/>
              <a:t>Sosyal</a:t>
            </a:r>
            <a:r>
              <a:rPr lang="en-US" sz="2000" dirty="0"/>
              <a:t> </a:t>
            </a:r>
            <a:r>
              <a:rPr lang="en-US" sz="2000" dirty="0" err="1"/>
              <a:t>bilgiler</a:t>
            </a:r>
            <a:r>
              <a:rPr lang="en-US" sz="2000" dirty="0"/>
              <a:t> </a:t>
            </a:r>
            <a:r>
              <a:rPr lang="en-US" sz="2000" dirty="0" err="1"/>
              <a:t>dersi</a:t>
            </a:r>
            <a:r>
              <a:rPr lang="en-US" sz="2000" dirty="0"/>
              <a:t> </a:t>
            </a:r>
            <a:r>
              <a:rPr lang="en-US" sz="2000" dirty="0" err="1"/>
              <a:t>öğretim</a:t>
            </a:r>
            <a:r>
              <a:rPr lang="en-US" sz="2000" dirty="0"/>
              <a:t> </a:t>
            </a:r>
            <a:r>
              <a:rPr lang="en-US" sz="2000" dirty="0" err="1"/>
              <a:t>programında</a:t>
            </a:r>
            <a:r>
              <a:rPr lang="en-US" sz="2000" dirty="0"/>
              <a:t> </a:t>
            </a:r>
            <a:r>
              <a:rPr lang="en-US" sz="2000" dirty="0" err="1"/>
              <a:t>çocuk</a:t>
            </a:r>
            <a:r>
              <a:rPr lang="en-US" sz="2000" dirty="0"/>
              <a:t> </a:t>
            </a:r>
            <a:r>
              <a:rPr lang="en-US" sz="2000" dirty="0" err="1"/>
              <a:t>haklarına</a:t>
            </a:r>
            <a:r>
              <a:rPr lang="en-US" sz="2000" dirty="0"/>
              <a:t> </a:t>
            </a:r>
            <a:r>
              <a:rPr lang="en-US" sz="2000" dirty="0" err="1"/>
              <a:t>yönelik</a:t>
            </a:r>
            <a:r>
              <a:rPr lang="en-US" sz="2000" dirty="0"/>
              <a:t> 4. 5. </a:t>
            </a:r>
            <a:r>
              <a:rPr lang="en-US" sz="2000" dirty="0" err="1"/>
              <a:t>sınıf</a:t>
            </a:r>
            <a:r>
              <a:rPr lang="en-US" sz="2000" dirty="0"/>
              <a:t> </a:t>
            </a:r>
            <a:r>
              <a:rPr lang="en-US" sz="2000" dirty="0" err="1"/>
              <a:t>düzeyinde</a:t>
            </a:r>
            <a:r>
              <a:rPr lang="en-US" sz="2000" dirty="0"/>
              <a:t> </a:t>
            </a:r>
            <a:r>
              <a:rPr lang="en-US" sz="2000" dirty="0" err="1"/>
              <a:t>iki</a:t>
            </a:r>
            <a:r>
              <a:rPr lang="en-US" sz="2000" dirty="0"/>
              <a:t> </a:t>
            </a:r>
            <a:r>
              <a:rPr lang="en-US" sz="2000" dirty="0" err="1"/>
              <a:t>kazanım</a:t>
            </a:r>
            <a:r>
              <a:rPr lang="en-US" sz="2000" dirty="0"/>
              <a:t> </a:t>
            </a:r>
            <a:r>
              <a:rPr lang="en-US" sz="2000" dirty="0" err="1"/>
              <a:t>yer</a:t>
            </a:r>
            <a:r>
              <a:rPr lang="en-US" sz="2000" dirty="0"/>
              <a:t> </a:t>
            </a:r>
            <a:r>
              <a:rPr lang="en-US" sz="2000" dirty="0" err="1"/>
              <a:t>almaktadır</a:t>
            </a:r>
            <a:r>
              <a:rPr lang="en-US" sz="2000" dirty="0"/>
              <a:t>. </a:t>
            </a:r>
            <a:r>
              <a:rPr lang="en-US" sz="2000" dirty="0" err="1"/>
              <a:t>Sosyal</a:t>
            </a:r>
            <a:r>
              <a:rPr lang="en-US" sz="2000" dirty="0"/>
              <a:t> </a:t>
            </a:r>
            <a:r>
              <a:rPr lang="en-US" sz="2000" dirty="0" err="1"/>
              <a:t>bilgiler</a:t>
            </a:r>
            <a:r>
              <a:rPr lang="en-US" sz="2000" dirty="0"/>
              <a:t> </a:t>
            </a:r>
            <a:r>
              <a:rPr lang="en-US" sz="2000" dirty="0" err="1"/>
              <a:t>ders</a:t>
            </a:r>
            <a:r>
              <a:rPr lang="en-US" sz="2000" dirty="0"/>
              <a:t> </a:t>
            </a:r>
            <a:r>
              <a:rPr lang="en-US" sz="2000" dirty="0" err="1"/>
              <a:t>kitaplarında</a:t>
            </a:r>
            <a:r>
              <a:rPr lang="en-US" sz="2000" dirty="0"/>
              <a:t> </a:t>
            </a:r>
            <a:r>
              <a:rPr lang="en-US" sz="2000" dirty="0" err="1"/>
              <a:t>çocuk</a:t>
            </a:r>
            <a:r>
              <a:rPr lang="en-US" sz="2000" dirty="0"/>
              <a:t> </a:t>
            </a:r>
            <a:r>
              <a:rPr lang="en-US" sz="2000" dirty="0" err="1"/>
              <a:t>hakları</a:t>
            </a:r>
            <a:r>
              <a:rPr lang="en-US" sz="2000" dirty="0"/>
              <a:t> </a:t>
            </a:r>
            <a:r>
              <a:rPr lang="en-US" sz="2000" dirty="0" err="1"/>
              <a:t>incelendiğinde</a:t>
            </a:r>
            <a:r>
              <a:rPr lang="en-US" sz="2000" dirty="0"/>
              <a:t> </a:t>
            </a:r>
            <a:r>
              <a:rPr lang="en-US" sz="2000" dirty="0" err="1"/>
              <a:t>ise</a:t>
            </a:r>
            <a:r>
              <a:rPr lang="en-US" sz="2000" dirty="0"/>
              <a:t> 4. 5. </a:t>
            </a:r>
            <a:r>
              <a:rPr lang="en-US" sz="2000" dirty="0" err="1"/>
              <a:t>sınıf</a:t>
            </a:r>
            <a:r>
              <a:rPr lang="en-US" sz="2000" dirty="0"/>
              <a:t> </a:t>
            </a:r>
            <a:r>
              <a:rPr lang="en-US" sz="2000" dirty="0" err="1"/>
              <a:t>düzeyinde</a:t>
            </a:r>
            <a:r>
              <a:rPr lang="en-US" sz="2000" dirty="0"/>
              <a:t> </a:t>
            </a:r>
            <a:r>
              <a:rPr lang="en-US" sz="2000" dirty="0" err="1"/>
              <a:t>yaşama</a:t>
            </a:r>
            <a:r>
              <a:rPr lang="en-US" sz="2000" dirty="0"/>
              <a:t> </a:t>
            </a:r>
            <a:r>
              <a:rPr lang="en-US" sz="2000" dirty="0" err="1"/>
              <a:t>hakkı</a:t>
            </a:r>
            <a:r>
              <a:rPr lang="en-US" sz="2000" dirty="0"/>
              <a:t>, </a:t>
            </a:r>
            <a:r>
              <a:rPr lang="en-US" sz="2000" dirty="0" err="1"/>
              <a:t>gelişme</a:t>
            </a:r>
            <a:r>
              <a:rPr lang="en-US" sz="2000" dirty="0"/>
              <a:t> </a:t>
            </a:r>
            <a:r>
              <a:rPr lang="en-US" sz="2000" dirty="0" err="1"/>
              <a:t>hakkına</a:t>
            </a:r>
            <a:r>
              <a:rPr lang="en-US" sz="2000" dirty="0"/>
              <a:t> </a:t>
            </a:r>
            <a:r>
              <a:rPr lang="en-US" sz="2000" dirty="0" err="1"/>
              <a:t>yönelik</a:t>
            </a:r>
            <a:r>
              <a:rPr lang="en-US" sz="2000" dirty="0"/>
              <a:t> </a:t>
            </a:r>
            <a:r>
              <a:rPr lang="en-US" sz="2000" dirty="0" err="1"/>
              <a:t>vurgular</a:t>
            </a:r>
            <a:r>
              <a:rPr lang="en-US" sz="2000" dirty="0"/>
              <a:t> </a:t>
            </a:r>
            <a:r>
              <a:rPr lang="en-US" sz="2000" dirty="0" err="1"/>
              <a:t>yinelenirken</a:t>
            </a:r>
            <a:r>
              <a:rPr lang="en-US" sz="2000" dirty="0"/>
              <a:t> </a:t>
            </a:r>
            <a:r>
              <a:rPr lang="en-US" sz="2000" dirty="0" err="1"/>
              <a:t>korunma</a:t>
            </a:r>
            <a:r>
              <a:rPr lang="en-US" sz="2000" dirty="0"/>
              <a:t> </a:t>
            </a:r>
            <a:r>
              <a:rPr lang="en-US" sz="2000" dirty="0" err="1"/>
              <a:t>ve</a:t>
            </a:r>
            <a:r>
              <a:rPr lang="en-US" sz="2000" dirty="0"/>
              <a:t> </a:t>
            </a:r>
            <a:r>
              <a:rPr lang="en-US" sz="2000" dirty="0" err="1"/>
              <a:t>katılma</a:t>
            </a:r>
            <a:r>
              <a:rPr lang="en-US" sz="2000" dirty="0"/>
              <a:t> </a:t>
            </a:r>
            <a:r>
              <a:rPr lang="en-US" sz="2000" dirty="0" err="1"/>
              <a:t>hakkına</a:t>
            </a:r>
            <a:r>
              <a:rPr lang="en-US" sz="2000" dirty="0"/>
              <a:t> </a:t>
            </a:r>
            <a:r>
              <a:rPr lang="en-US" sz="2000" dirty="0" err="1"/>
              <a:t>yönelik</a:t>
            </a:r>
            <a:r>
              <a:rPr lang="en-US" sz="2000" dirty="0"/>
              <a:t> </a:t>
            </a:r>
            <a:r>
              <a:rPr lang="en-US" sz="2000" dirty="0" err="1"/>
              <a:t>bilgilerin</a:t>
            </a:r>
            <a:r>
              <a:rPr lang="en-US" sz="2000" dirty="0"/>
              <a:t> </a:t>
            </a:r>
            <a:r>
              <a:rPr lang="en-US" sz="2000" dirty="0" err="1"/>
              <a:t>sınırlı</a:t>
            </a:r>
            <a:r>
              <a:rPr lang="en-US" sz="2000" dirty="0"/>
              <a:t> </a:t>
            </a:r>
            <a:r>
              <a:rPr lang="en-US" sz="2000" dirty="0" err="1"/>
              <a:t>düzeyde</a:t>
            </a:r>
            <a:r>
              <a:rPr lang="en-US" sz="2000" dirty="0"/>
              <a:t> </a:t>
            </a:r>
            <a:r>
              <a:rPr lang="en-US" sz="2000" dirty="0" err="1"/>
              <a:t>olduğu</a:t>
            </a:r>
            <a:r>
              <a:rPr lang="en-US" sz="2000" dirty="0"/>
              <a:t> </a:t>
            </a:r>
            <a:r>
              <a:rPr lang="en-US" sz="2000" dirty="0" err="1"/>
              <a:t>görülmektedir</a:t>
            </a:r>
            <a:r>
              <a:rPr lang="en-US" sz="2000" dirty="0"/>
              <a:t>. </a:t>
            </a:r>
            <a:endParaRPr lang="en-US" sz="2000" dirty="0"/>
          </a:p>
          <a:p>
            <a:pPr algn="just">
              <a:buFont typeface="Wingdings" panose="05000000000000000000" charset="0"/>
              <a:buChar char="v"/>
            </a:pPr>
            <a:r>
              <a:rPr lang="en-US" sz="2000" dirty="0" err="1"/>
              <a:t>Çocuk</a:t>
            </a:r>
            <a:r>
              <a:rPr lang="en-US" sz="2000" dirty="0"/>
              <a:t> </a:t>
            </a:r>
            <a:r>
              <a:rPr lang="en-US" sz="2000" dirty="0" err="1"/>
              <a:t>haklarına</a:t>
            </a:r>
            <a:r>
              <a:rPr lang="en-US" sz="2000" dirty="0"/>
              <a:t> </a:t>
            </a:r>
            <a:r>
              <a:rPr lang="en-US" sz="2000" dirty="0" err="1"/>
              <a:t>yönelik</a:t>
            </a:r>
            <a:r>
              <a:rPr lang="en-US" sz="2000" dirty="0"/>
              <a:t> </a:t>
            </a:r>
            <a:r>
              <a:rPr lang="en-US" sz="2000" dirty="0" err="1"/>
              <a:t>en</a:t>
            </a:r>
            <a:r>
              <a:rPr lang="en-US" sz="2000" dirty="0"/>
              <a:t> </a:t>
            </a:r>
            <a:r>
              <a:rPr lang="en-US" sz="2000" dirty="0" err="1"/>
              <a:t>kapsamlı</a:t>
            </a:r>
            <a:r>
              <a:rPr lang="en-US" sz="2000" dirty="0"/>
              <a:t> </a:t>
            </a:r>
            <a:r>
              <a:rPr lang="en-US" sz="2000" dirty="0" err="1"/>
              <a:t>yasal</a:t>
            </a:r>
            <a:r>
              <a:rPr lang="en-US" sz="2000" dirty="0"/>
              <a:t> </a:t>
            </a:r>
            <a:r>
              <a:rPr lang="en-US" sz="2000" dirty="0" err="1"/>
              <a:t>düzenlemeler</a:t>
            </a:r>
            <a:r>
              <a:rPr lang="en-US" sz="2000" dirty="0"/>
              <a:t> </a:t>
            </a:r>
            <a:r>
              <a:rPr lang="en-US" sz="2000" dirty="0" err="1"/>
              <a:t>arasında</a:t>
            </a:r>
            <a:r>
              <a:rPr lang="en-US" sz="2000" dirty="0"/>
              <a:t> </a:t>
            </a:r>
            <a:r>
              <a:rPr lang="en-US" sz="2000" dirty="0" err="1"/>
              <a:t>yer</a:t>
            </a:r>
            <a:r>
              <a:rPr lang="en-US" sz="2000" dirty="0"/>
              <a:t> </a:t>
            </a:r>
            <a:r>
              <a:rPr lang="en-US" sz="2000" dirty="0" err="1"/>
              <a:t>alan</a:t>
            </a:r>
            <a:r>
              <a:rPr lang="en-US" sz="2000" dirty="0"/>
              <a:t> </a:t>
            </a:r>
            <a:r>
              <a:rPr lang="en-US" sz="2000" dirty="0" err="1"/>
              <a:t>Çocuk</a:t>
            </a:r>
            <a:r>
              <a:rPr lang="en-US" sz="2000" dirty="0"/>
              <a:t> </a:t>
            </a:r>
            <a:r>
              <a:rPr lang="en-US" sz="2000" dirty="0" err="1"/>
              <a:t>Hakları</a:t>
            </a:r>
            <a:r>
              <a:rPr lang="en-US" sz="2000" dirty="0"/>
              <a:t> </a:t>
            </a:r>
            <a:r>
              <a:rPr lang="en-US" sz="2000" dirty="0" err="1"/>
              <a:t>Sözleşmesine</a:t>
            </a:r>
            <a:r>
              <a:rPr lang="en-US" sz="2000" dirty="0"/>
              <a:t> </a:t>
            </a:r>
            <a:r>
              <a:rPr lang="en-US" sz="2000" dirty="0" err="1"/>
              <a:t>göre</a:t>
            </a:r>
            <a:r>
              <a:rPr lang="en-US" sz="2000" dirty="0"/>
              <a:t>, </a:t>
            </a:r>
            <a:r>
              <a:rPr lang="en-US" sz="2000" dirty="0" err="1"/>
              <a:t>taraf</a:t>
            </a:r>
            <a:r>
              <a:rPr lang="en-US" sz="2000" dirty="0"/>
              <a:t> </a:t>
            </a:r>
            <a:r>
              <a:rPr lang="en-US" sz="2000" dirty="0" err="1"/>
              <a:t>devletler</a:t>
            </a:r>
            <a:r>
              <a:rPr lang="en-US" sz="2000" dirty="0"/>
              <a:t> </a:t>
            </a:r>
            <a:r>
              <a:rPr lang="en-US" sz="2000" dirty="0" err="1"/>
              <a:t>sözleşme</a:t>
            </a:r>
            <a:r>
              <a:rPr lang="en-US" sz="2000" dirty="0"/>
              <a:t> </a:t>
            </a:r>
            <a:r>
              <a:rPr lang="en-US" sz="2000" dirty="0" err="1"/>
              <a:t>maddelerinin</a:t>
            </a:r>
            <a:r>
              <a:rPr lang="en-US" sz="2000" dirty="0"/>
              <a:t> </a:t>
            </a:r>
            <a:r>
              <a:rPr lang="en-US" sz="2000" dirty="0" err="1"/>
              <a:t>çocuklara</a:t>
            </a:r>
            <a:r>
              <a:rPr lang="en-US" sz="2000" dirty="0"/>
              <a:t> </a:t>
            </a:r>
            <a:r>
              <a:rPr lang="en-US" sz="2000" dirty="0" err="1"/>
              <a:t>öğretimi</a:t>
            </a:r>
            <a:r>
              <a:rPr lang="en-US" sz="2000" dirty="0"/>
              <a:t> </a:t>
            </a:r>
            <a:r>
              <a:rPr lang="en-US" sz="2000" dirty="0" err="1"/>
              <a:t>ve</a:t>
            </a:r>
            <a:r>
              <a:rPr lang="en-US" sz="2000" dirty="0"/>
              <a:t> </a:t>
            </a:r>
            <a:r>
              <a:rPr lang="en-US" sz="2000" dirty="0" err="1"/>
              <a:t>yaygınlaştırılmasını</a:t>
            </a:r>
            <a:r>
              <a:rPr lang="en-US" sz="2000" dirty="0"/>
              <a:t> </a:t>
            </a:r>
            <a:r>
              <a:rPr lang="en-US" sz="2000" dirty="0" err="1"/>
              <a:t>taahhüt</a:t>
            </a:r>
            <a:r>
              <a:rPr lang="en-US" sz="2000" dirty="0"/>
              <a:t> </a:t>
            </a:r>
            <a:r>
              <a:rPr lang="en-US" sz="2000" dirty="0" err="1"/>
              <a:t>etmektedir</a:t>
            </a:r>
            <a:r>
              <a:rPr lang="en-US" sz="2000" dirty="0"/>
              <a:t>. Bu </a:t>
            </a:r>
            <a:r>
              <a:rPr lang="en-US" sz="2000" dirty="0" err="1"/>
              <a:t>bağlamda</a:t>
            </a:r>
            <a:r>
              <a:rPr lang="en-US" sz="2000" dirty="0"/>
              <a:t> </a:t>
            </a:r>
            <a:r>
              <a:rPr lang="en-US" sz="2000" dirty="0" err="1"/>
              <a:t>Sosyal</a:t>
            </a:r>
            <a:r>
              <a:rPr lang="en-US" sz="2000" dirty="0"/>
              <a:t> </a:t>
            </a:r>
            <a:r>
              <a:rPr lang="en-US" sz="2000" dirty="0" err="1"/>
              <a:t>bilgiler</a:t>
            </a:r>
            <a:r>
              <a:rPr lang="en-US" sz="2000" dirty="0"/>
              <a:t> </a:t>
            </a:r>
            <a:r>
              <a:rPr lang="en-US" sz="2000" dirty="0" err="1"/>
              <a:t>dersi</a:t>
            </a:r>
            <a:r>
              <a:rPr lang="en-US" sz="2000" dirty="0"/>
              <a:t> </a:t>
            </a:r>
            <a:r>
              <a:rPr lang="en-US" sz="2000" dirty="0" err="1"/>
              <a:t>öğretim</a:t>
            </a:r>
            <a:r>
              <a:rPr lang="en-US" sz="2000" dirty="0"/>
              <a:t> </a:t>
            </a:r>
            <a:r>
              <a:rPr lang="en-US" sz="2000" dirty="0" err="1"/>
              <a:t>programı</a:t>
            </a:r>
            <a:r>
              <a:rPr lang="en-US" sz="2000" dirty="0"/>
              <a:t> 4.5.6.7. </a:t>
            </a:r>
            <a:r>
              <a:rPr lang="en-US" sz="2000" dirty="0" err="1"/>
              <a:t>sınıf</a:t>
            </a:r>
            <a:r>
              <a:rPr lang="en-US" sz="2000" dirty="0"/>
              <a:t> </a:t>
            </a:r>
            <a:r>
              <a:rPr lang="en-US" sz="2000" dirty="0" err="1"/>
              <a:t>kazanımlarında</a:t>
            </a:r>
            <a:r>
              <a:rPr lang="en-US" sz="2000" dirty="0"/>
              <a:t> </a:t>
            </a:r>
            <a:r>
              <a:rPr lang="en-US" sz="2000" dirty="0" err="1"/>
              <a:t>ve</a:t>
            </a:r>
            <a:r>
              <a:rPr lang="en-US" sz="2000" dirty="0"/>
              <a:t> </a:t>
            </a:r>
            <a:r>
              <a:rPr lang="en-US" sz="2000" dirty="0" err="1"/>
              <a:t>ders</a:t>
            </a:r>
            <a:r>
              <a:rPr lang="en-US" sz="2000" dirty="0"/>
              <a:t> </a:t>
            </a:r>
            <a:r>
              <a:rPr lang="en-US" sz="2000" dirty="0" err="1"/>
              <a:t>kitaplarında</a:t>
            </a:r>
            <a:r>
              <a:rPr lang="en-US" sz="2000" dirty="0"/>
              <a:t> </a:t>
            </a:r>
            <a:r>
              <a:rPr lang="en-US" sz="2000" dirty="0" err="1"/>
              <a:t>çocuk</a:t>
            </a:r>
            <a:r>
              <a:rPr lang="en-US" sz="2000" dirty="0"/>
              <a:t> </a:t>
            </a:r>
            <a:r>
              <a:rPr lang="en-US" sz="2000" dirty="0" err="1"/>
              <a:t>haklarına</a:t>
            </a:r>
            <a:r>
              <a:rPr lang="en-US" sz="2000" dirty="0"/>
              <a:t> </a:t>
            </a:r>
            <a:r>
              <a:rPr lang="en-US" sz="2000" dirty="0" err="1"/>
              <a:t>daha</a:t>
            </a:r>
            <a:r>
              <a:rPr lang="en-US" sz="2000" dirty="0"/>
              <a:t> </a:t>
            </a:r>
            <a:r>
              <a:rPr lang="en-US" sz="2000" dirty="0" err="1"/>
              <a:t>fazla</a:t>
            </a:r>
            <a:r>
              <a:rPr lang="en-US" sz="2000" dirty="0"/>
              <a:t> </a:t>
            </a:r>
            <a:r>
              <a:rPr lang="en-US" sz="2000" dirty="0" err="1"/>
              <a:t>yer</a:t>
            </a:r>
            <a:r>
              <a:rPr lang="en-US" sz="2000" dirty="0"/>
              <a:t> </a:t>
            </a:r>
            <a:r>
              <a:rPr lang="en-US" sz="2000" dirty="0" err="1"/>
              <a:t>verilmesi</a:t>
            </a:r>
            <a:r>
              <a:rPr lang="en-US" sz="2000" dirty="0"/>
              <a:t> </a:t>
            </a:r>
            <a:r>
              <a:rPr lang="en-US" sz="2000" dirty="0" err="1"/>
              <a:t>ve</a:t>
            </a:r>
            <a:r>
              <a:rPr lang="en-US" sz="2000" dirty="0"/>
              <a:t> </a:t>
            </a:r>
            <a:r>
              <a:rPr lang="en-US" sz="2000" dirty="0" err="1"/>
              <a:t>yaşama</a:t>
            </a:r>
            <a:r>
              <a:rPr lang="en-US" sz="2000" dirty="0"/>
              <a:t> </a:t>
            </a:r>
            <a:r>
              <a:rPr lang="en-US" sz="2000" dirty="0" err="1"/>
              <a:t>hakkı</a:t>
            </a:r>
            <a:r>
              <a:rPr lang="en-US" sz="2000" dirty="0"/>
              <a:t>, </a:t>
            </a:r>
            <a:r>
              <a:rPr lang="en-US" sz="2000" dirty="0" err="1"/>
              <a:t>gelişme</a:t>
            </a:r>
            <a:r>
              <a:rPr lang="en-US" sz="2000" dirty="0"/>
              <a:t> </a:t>
            </a:r>
            <a:r>
              <a:rPr lang="en-US" sz="2000" dirty="0" err="1"/>
              <a:t>hakkı</a:t>
            </a:r>
            <a:r>
              <a:rPr lang="en-US" sz="2000" dirty="0"/>
              <a:t>, </a:t>
            </a:r>
            <a:r>
              <a:rPr lang="en-US" sz="2000" dirty="0" err="1"/>
              <a:t>korunma</a:t>
            </a:r>
            <a:r>
              <a:rPr lang="en-US" sz="2000" dirty="0"/>
              <a:t> </a:t>
            </a:r>
            <a:r>
              <a:rPr lang="en-US" sz="2000" dirty="0" err="1"/>
              <a:t>ve</a:t>
            </a:r>
            <a:r>
              <a:rPr lang="en-US" sz="2000" dirty="0"/>
              <a:t> </a:t>
            </a:r>
            <a:r>
              <a:rPr lang="en-US" sz="2000" dirty="0" err="1"/>
              <a:t>katılma</a:t>
            </a:r>
            <a:r>
              <a:rPr lang="en-US" sz="2000" dirty="0"/>
              <a:t> </a:t>
            </a:r>
            <a:r>
              <a:rPr lang="en-US" sz="2000" dirty="0" err="1"/>
              <a:t>hakkına</a:t>
            </a:r>
            <a:r>
              <a:rPr lang="en-US" sz="2000" dirty="0"/>
              <a:t> </a:t>
            </a:r>
            <a:r>
              <a:rPr lang="en-US" sz="2000" dirty="0" err="1"/>
              <a:t>yönelik</a:t>
            </a:r>
            <a:r>
              <a:rPr lang="en-US" sz="2000" dirty="0"/>
              <a:t> </a:t>
            </a:r>
            <a:r>
              <a:rPr lang="en-US" sz="2000" dirty="0" err="1"/>
              <a:t>dağılımına</a:t>
            </a:r>
            <a:r>
              <a:rPr lang="en-US" sz="2000" dirty="0"/>
              <a:t> </a:t>
            </a:r>
            <a:r>
              <a:rPr lang="en-US" sz="2000" dirty="0" err="1"/>
              <a:t>dikkat</a:t>
            </a:r>
            <a:r>
              <a:rPr lang="en-US" sz="2000" dirty="0"/>
              <a:t> </a:t>
            </a:r>
            <a:r>
              <a:rPr lang="en-US" sz="2000" dirty="0" err="1"/>
              <a:t>edilmesi</a:t>
            </a:r>
            <a:r>
              <a:rPr lang="en-US" sz="2000" dirty="0"/>
              <a:t> </a:t>
            </a:r>
            <a:r>
              <a:rPr lang="en-US" sz="2000" dirty="0" err="1"/>
              <a:t>önerilmektedir</a:t>
            </a:r>
            <a:r>
              <a:rPr lang="en-US" sz="2000" dirty="0"/>
              <a:t>. </a:t>
            </a:r>
            <a:endParaRPr lang="en-US" sz="2000" dirty="0"/>
          </a:p>
          <a:p>
            <a:pPr algn="just">
              <a:buFont typeface="Wingdings" panose="05000000000000000000" charset="0"/>
              <a:buChar char="v"/>
            </a:pPr>
            <a:r>
              <a:rPr lang="en-US" sz="2000" dirty="0" err="1"/>
              <a:t>Diğer</a:t>
            </a:r>
            <a:r>
              <a:rPr lang="en-US" sz="2000" dirty="0"/>
              <a:t> </a:t>
            </a:r>
            <a:r>
              <a:rPr lang="en-US" sz="2000" dirty="0" err="1"/>
              <a:t>yandan</a:t>
            </a:r>
            <a:r>
              <a:rPr lang="en-US" sz="2000" dirty="0"/>
              <a:t> </a:t>
            </a:r>
            <a:r>
              <a:rPr lang="en-US" sz="2000" dirty="0" err="1"/>
              <a:t>ders</a:t>
            </a:r>
            <a:r>
              <a:rPr lang="en-US" sz="2000" dirty="0"/>
              <a:t> </a:t>
            </a:r>
            <a:r>
              <a:rPr lang="en-US" sz="2000" dirty="0" err="1"/>
              <a:t>kitaplarında</a:t>
            </a:r>
            <a:r>
              <a:rPr lang="en-US" sz="2000" dirty="0"/>
              <a:t> </a:t>
            </a:r>
            <a:r>
              <a:rPr lang="en-US" sz="2000" dirty="0" err="1"/>
              <a:t>çocuk</a:t>
            </a:r>
            <a:r>
              <a:rPr lang="en-US" sz="2000" dirty="0"/>
              <a:t> </a:t>
            </a:r>
            <a:r>
              <a:rPr lang="en-US" sz="2000" dirty="0" err="1"/>
              <a:t>haklarına</a:t>
            </a:r>
            <a:r>
              <a:rPr lang="en-US" sz="2000" dirty="0"/>
              <a:t> </a:t>
            </a:r>
            <a:r>
              <a:rPr lang="en-US" sz="2000" dirty="0" err="1"/>
              <a:t>yönelik</a:t>
            </a:r>
            <a:r>
              <a:rPr lang="en-US" sz="2000" dirty="0"/>
              <a:t> </a:t>
            </a:r>
            <a:r>
              <a:rPr lang="en-US" sz="2000" dirty="0" err="1"/>
              <a:t>ihlal</a:t>
            </a:r>
            <a:r>
              <a:rPr lang="en-US" sz="2000" dirty="0"/>
              <a:t> </a:t>
            </a:r>
            <a:r>
              <a:rPr lang="en-US" sz="2000" dirty="0" err="1"/>
              <a:t>yaşandığında</a:t>
            </a:r>
            <a:r>
              <a:rPr lang="en-US" sz="2000" dirty="0"/>
              <a:t> </a:t>
            </a:r>
            <a:r>
              <a:rPr lang="en-US" sz="2000" dirty="0" err="1"/>
              <a:t>açık</a:t>
            </a:r>
            <a:r>
              <a:rPr lang="en-US" sz="2000" dirty="0"/>
              <a:t> </a:t>
            </a:r>
            <a:r>
              <a:rPr lang="en-US" sz="2000" dirty="0" err="1"/>
              <a:t>ya</a:t>
            </a:r>
            <a:r>
              <a:rPr lang="en-US" sz="2000" dirty="0"/>
              <a:t> da </a:t>
            </a:r>
            <a:r>
              <a:rPr lang="en-US" sz="2000" dirty="0" err="1"/>
              <a:t>örtük</a:t>
            </a:r>
            <a:r>
              <a:rPr lang="en-US" sz="2000" dirty="0"/>
              <a:t> </a:t>
            </a:r>
            <a:r>
              <a:rPr lang="en-US" sz="2000" dirty="0" err="1"/>
              <a:t>şekilde</a:t>
            </a:r>
            <a:r>
              <a:rPr lang="en-US" sz="2000" dirty="0"/>
              <a:t> </a:t>
            </a:r>
            <a:r>
              <a:rPr lang="en-US" sz="2000" dirty="0" err="1"/>
              <a:t>yol</a:t>
            </a:r>
            <a:r>
              <a:rPr lang="en-US" sz="2000" dirty="0"/>
              <a:t> </a:t>
            </a:r>
            <a:r>
              <a:rPr lang="en-US" sz="2000" dirty="0" err="1"/>
              <a:t>gösterici</a:t>
            </a:r>
            <a:r>
              <a:rPr lang="en-US" sz="2000" dirty="0"/>
              <a:t> </a:t>
            </a:r>
            <a:r>
              <a:rPr lang="en-US" sz="2000" dirty="0" err="1"/>
              <a:t>görsel</a:t>
            </a:r>
            <a:r>
              <a:rPr lang="en-US" sz="2000" dirty="0"/>
              <a:t> </a:t>
            </a:r>
            <a:r>
              <a:rPr lang="en-US" sz="2000" dirty="0" err="1"/>
              <a:t>ya</a:t>
            </a:r>
            <a:r>
              <a:rPr lang="en-US" sz="2000" dirty="0"/>
              <a:t> da </a:t>
            </a:r>
            <a:r>
              <a:rPr lang="en-US" sz="2000" dirty="0" err="1"/>
              <a:t>bilgilerinde</a:t>
            </a:r>
            <a:r>
              <a:rPr lang="en-US" sz="2000" dirty="0"/>
              <a:t> </a:t>
            </a:r>
            <a:r>
              <a:rPr lang="en-US" sz="2000" dirty="0" err="1"/>
              <a:t>yer</a:t>
            </a:r>
            <a:r>
              <a:rPr lang="en-US" sz="2000" dirty="0"/>
              <a:t> </a:t>
            </a:r>
            <a:r>
              <a:rPr lang="en-US" sz="2000" dirty="0" err="1"/>
              <a:t>alması</a:t>
            </a:r>
            <a:r>
              <a:rPr lang="en-US" sz="2000" dirty="0"/>
              <a:t> </a:t>
            </a:r>
            <a:r>
              <a:rPr lang="en-US" sz="2000" dirty="0" err="1"/>
              <a:t>önerilmektedir</a:t>
            </a:r>
            <a:r>
              <a:rPr lang="en-US" sz="2000" dirty="0"/>
              <a:t>. </a:t>
            </a:r>
            <a:r>
              <a:rPr lang="en-US" sz="2000" dirty="0" err="1"/>
              <a:t>Haklarını</a:t>
            </a:r>
            <a:r>
              <a:rPr lang="en-US" sz="2000" dirty="0"/>
              <a:t>, </a:t>
            </a:r>
            <a:r>
              <a:rPr lang="en-US" sz="2000" dirty="0" err="1"/>
              <a:t>sorumluluklarını</a:t>
            </a:r>
            <a:r>
              <a:rPr lang="en-US" sz="2000" dirty="0"/>
              <a:t> </a:t>
            </a:r>
            <a:r>
              <a:rPr lang="en-US" sz="2000" dirty="0" err="1"/>
              <a:t>bilen</a:t>
            </a:r>
            <a:r>
              <a:rPr lang="en-US" sz="2000" dirty="0"/>
              <a:t> </a:t>
            </a:r>
            <a:r>
              <a:rPr lang="en-US" sz="2000" dirty="0" err="1"/>
              <a:t>bilinçli</a:t>
            </a:r>
            <a:r>
              <a:rPr lang="en-US" sz="2000" dirty="0"/>
              <a:t> </a:t>
            </a:r>
            <a:r>
              <a:rPr lang="en-US" sz="2000" dirty="0" err="1"/>
              <a:t>çocukların</a:t>
            </a:r>
            <a:r>
              <a:rPr lang="en-US" sz="2000" dirty="0"/>
              <a:t>; </a:t>
            </a:r>
            <a:r>
              <a:rPr lang="en-US" sz="2000" dirty="0" err="1"/>
              <a:t>ulusal</a:t>
            </a:r>
            <a:r>
              <a:rPr lang="en-US" sz="2000" dirty="0"/>
              <a:t> </a:t>
            </a:r>
            <a:r>
              <a:rPr lang="en-US" sz="2000" dirty="0" err="1"/>
              <a:t>ve</a:t>
            </a:r>
            <a:r>
              <a:rPr lang="en-US" sz="2000" dirty="0"/>
              <a:t> </a:t>
            </a:r>
            <a:r>
              <a:rPr lang="en-US" sz="2000" dirty="0" err="1"/>
              <a:t>küresel</a:t>
            </a:r>
            <a:r>
              <a:rPr lang="en-US" sz="2000" dirty="0"/>
              <a:t> </a:t>
            </a:r>
            <a:r>
              <a:rPr lang="en-US" sz="2000" dirty="0" err="1"/>
              <a:t>etkin</a:t>
            </a:r>
            <a:r>
              <a:rPr lang="en-US" sz="2000" dirty="0"/>
              <a:t> </a:t>
            </a:r>
            <a:r>
              <a:rPr lang="en-US" sz="2000" dirty="0" err="1"/>
              <a:t>vatandaş</a:t>
            </a:r>
            <a:r>
              <a:rPr lang="en-US" sz="2000" dirty="0"/>
              <a:t> </a:t>
            </a:r>
            <a:r>
              <a:rPr lang="en-US" sz="2000" dirty="0" err="1"/>
              <a:t>olarak</a:t>
            </a:r>
            <a:r>
              <a:rPr lang="en-US" sz="2000" dirty="0"/>
              <a:t> </a:t>
            </a:r>
            <a:r>
              <a:rPr lang="en-US" sz="2000" dirty="0" err="1"/>
              <a:t>yaşamlarını</a:t>
            </a:r>
            <a:r>
              <a:rPr lang="en-US" sz="2000" dirty="0"/>
              <a:t> </a:t>
            </a:r>
            <a:r>
              <a:rPr lang="en-US" sz="2000" dirty="0" err="1"/>
              <a:t>sürdürecekleri</a:t>
            </a:r>
            <a:r>
              <a:rPr lang="en-US" sz="2000" dirty="0"/>
              <a:t> </a:t>
            </a:r>
            <a:r>
              <a:rPr lang="en-US" sz="2000" dirty="0" err="1"/>
              <a:t>düşünülmektedir</a:t>
            </a:r>
            <a:r>
              <a:rPr lang="en-US" sz="2000" dirty="0"/>
              <a:t>.</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ÜÇÜNCÜ OTURUM SONUÇ BİLDİRGESİ-4</a:t>
            </a:r>
            <a:endParaRPr lang="tr-TR" altLang="en-US" sz="3200" b="1" dirty="0">
              <a:sym typeface="+mn-ea"/>
            </a:endParaRPr>
          </a:p>
        </p:txBody>
      </p:sp>
      <p:sp>
        <p:nvSpPr>
          <p:cNvPr id="3" name="Content Placeholder 2"/>
          <p:cNvSpPr>
            <a:spLocks noGrp="1"/>
          </p:cNvSpPr>
          <p:nvPr>
            <p:ph idx="1"/>
          </p:nvPr>
        </p:nvSpPr>
        <p:spPr>
          <a:xfrm>
            <a:off x="609600" y="962660"/>
            <a:ext cx="10972800" cy="5165090"/>
          </a:xfrm>
        </p:spPr>
        <p:txBody>
          <a:bodyPr/>
          <a:lstStyle/>
          <a:p>
            <a:pPr marL="0" indent="0">
              <a:buNone/>
            </a:pPr>
            <a:r>
              <a:rPr lang="en-US" sz="2400" b="1"/>
              <a:t>BEYİN VE İNSAN DÜŞÜNCESİ HAKKINDA ÖĞRENDİKLERİMİZİ EĞİTİM İLE ÖĞRETİMİ İYİLEŞTİRMEDE NASIL KULLANABİLİRİZ</a:t>
            </a:r>
            <a:endParaRPr lang="en-US" sz="2400" b="1"/>
          </a:p>
          <a:p>
            <a:pPr algn="just">
              <a:buFont typeface="Wingdings" panose="05000000000000000000" charset="0"/>
              <a:buChar char="v"/>
            </a:pPr>
            <a:r>
              <a:rPr lang="en-US" sz="2000"/>
              <a:t>Sinirbilim olarak Türkçeleşen nörobiyoloji bağlamında beyin üzerine elde edilen bulgulardan yararlanarak eğitim ile öğretim biçimimizin ne yönde yenilenmesi gerektiği hususu tartışmaya açıl</a:t>
            </a:r>
            <a:r>
              <a:rPr lang="tr-TR" altLang="en-US" sz="2000"/>
              <a:t>malıdır.</a:t>
            </a:r>
            <a:endParaRPr lang="tr-TR" altLang="en-US" sz="2000"/>
          </a:p>
          <a:p>
            <a:pPr algn="just">
              <a:buFont typeface="Wingdings" panose="05000000000000000000" charset="0"/>
              <a:buChar char="v"/>
            </a:pPr>
            <a:r>
              <a:rPr lang="en-US" sz="2000"/>
              <a:t>Beynin düşünme eylemindeki rolü ve önemi açıktır. Ancak beyin hâlâ tam olarak çözülmüş bir organ değildir. Zihnin de beyin aktiviteleriyle ilişkisi vardır. Ama zihin beyin değildir. Özellikle “idrak etme” çok boyutludur. </a:t>
            </a:r>
            <a:endParaRPr lang="en-US" sz="2000"/>
          </a:p>
          <a:p>
            <a:pPr algn="just">
              <a:buFont typeface="Wingdings" panose="05000000000000000000" charset="0"/>
              <a:buChar char="v"/>
            </a:pPr>
            <a:r>
              <a:rPr lang="en-US" sz="2000"/>
              <a:t>“Düşünme, zihin, beyin, idrak ve insan” ilişkisi beyin üzerine elde edilen yeni bilgiler ışığında teşrih edilmeli ve Türk eğitim ile öğretim yapıları bu bağlamda düzenlenmelidir. </a:t>
            </a:r>
            <a:endParaRPr lang="en-US" sz="2000"/>
          </a:p>
          <a:p>
            <a:pPr algn="just">
              <a:buFont typeface="Wingdings" panose="05000000000000000000" charset="0"/>
              <a:buChar char="v"/>
            </a:pPr>
            <a:r>
              <a:rPr lang="en-US" sz="2000"/>
              <a:t>Bugün zihin okuyan bir yapay zeka teknolojisi ile karşı karşıyayız. Beynin işleyişine “rağmen” bir eğitim ile öğretim sürecinde ısrar etme sadece zaman kaybı yaşatacaktır. Beyni anlamak, zihni anlamak ve zihnin aldatmacalarını bilerek düşünceye yön vermek gerekmektedir. Çünkü bilgi aktarma ve verili bilgiyi kullanan bir öğretim yöntemi ile yeni dünya düzeninde var olma ihtimali çok düşük görünmektedir</a:t>
            </a:r>
            <a:r>
              <a:rPr lang="tr-TR" altLang="en-US" sz="2000"/>
              <a:t>.</a:t>
            </a:r>
            <a:endParaRPr lang="tr-TR" alt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ÜÇÜNCÜ OTURUM SONUÇ BİLDİRGESİ-5</a:t>
            </a:r>
            <a:endParaRPr lang="tr-TR" altLang="en-US" sz="3200" b="1" dirty="0">
              <a:sym typeface="+mn-ea"/>
            </a:endParaRPr>
          </a:p>
        </p:txBody>
      </p:sp>
      <p:sp>
        <p:nvSpPr>
          <p:cNvPr id="3" name="Content Placeholder 2"/>
          <p:cNvSpPr>
            <a:spLocks noGrp="1"/>
          </p:cNvSpPr>
          <p:nvPr>
            <p:ph idx="1"/>
          </p:nvPr>
        </p:nvSpPr>
        <p:spPr>
          <a:xfrm>
            <a:off x="609600" y="962660"/>
            <a:ext cx="10972800" cy="5165090"/>
          </a:xfrm>
        </p:spPr>
        <p:txBody>
          <a:bodyPr/>
          <a:lstStyle/>
          <a:p>
            <a:pPr marL="0" indent="0" algn="just">
              <a:buNone/>
            </a:pPr>
            <a:r>
              <a:rPr lang="tr-TR" altLang="en-US" sz="2400" b="1" dirty="0"/>
              <a:t>EĞİTİM SİSTEMİNDE İLKOKULLARDAKİ MÜZİK EĞİTİMİ BOŞLUĞU DOLDURULMALIDIR</a:t>
            </a:r>
            <a:endParaRPr lang="tr-TR" altLang="en-US" sz="2400" b="1" dirty="0"/>
          </a:p>
          <a:p>
            <a:pPr algn="just">
              <a:buFont typeface="Wingdings" panose="05000000000000000000" charset="0"/>
              <a:buChar char="v"/>
            </a:pPr>
            <a:r>
              <a:rPr lang="tr-TR" altLang="en-US" sz="2400" dirty="0"/>
              <a:t>İnsan beynine olumlu etkileri belirlenen müziğin önemli bir eğitim aracı olarak küçük yaşlarda kullanılmasına yönelik farkındalık çalışmaları yapılmalıdır.  </a:t>
            </a:r>
            <a:endParaRPr lang="tr-TR" altLang="en-US" sz="2400" dirty="0"/>
          </a:p>
          <a:p>
            <a:pPr algn="just">
              <a:buFont typeface="Wingdings" panose="05000000000000000000" charset="0"/>
              <a:buChar char="v"/>
            </a:pPr>
            <a:r>
              <a:rPr lang="tr-TR" altLang="en-US" sz="2400" dirty="0"/>
              <a:t>Antalya Filarmoni Derneği ve Antalya İl Milli Eğitim Müdürlüğü’nün ortak Sanat İlkokulda Başlar (SİLOB) projesi gibi iyi örnekler okul öncesinden itibaren yaygınlaştırılmalı bütün öğrencileri kapsayan yetenek taraması sonucu korolar kurulmalı; böylece öğrencilerin kendi yeteneklerinin farkına varmaları sağlanarak, gelişmelerinin önü açılmalıdır.</a:t>
            </a:r>
            <a:endParaRPr lang="tr-TR" altLang="en-US" sz="2400" dirty="0"/>
          </a:p>
          <a:p>
            <a:pPr algn="just">
              <a:buFont typeface="Wingdings" panose="05000000000000000000" charset="0"/>
              <a:buChar char="v"/>
            </a:pPr>
            <a:r>
              <a:rPr lang="tr-TR" altLang="en-US" sz="2400" dirty="0"/>
              <a:t>İkinci aşamada ilkokullarda müzik derslerine müzik öğretmenleri tarafından verilmesi sağlanmalıdır.</a:t>
            </a:r>
            <a:endParaRPr lang="tr-TR" altLang="en-US" sz="2400" dirty="0"/>
          </a:p>
          <a:p>
            <a:pPr algn="just">
              <a:buFont typeface="Wingdings" panose="05000000000000000000" charset="0"/>
              <a:buChar char="v"/>
            </a:pPr>
            <a:r>
              <a:rPr lang="tr-TR" altLang="en-US" sz="2400" dirty="0"/>
              <a:t>İlkokullara en az bir müzik öğretmeni atanmalıdır. </a:t>
            </a:r>
            <a:endParaRPr lang="tr-TR" altLang="en-US" sz="2400" dirty="0"/>
          </a:p>
          <a:p>
            <a:pPr algn="just">
              <a:buFont typeface="Wingdings" panose="05000000000000000000" charset="0"/>
              <a:buChar char="v"/>
            </a:pPr>
            <a:r>
              <a:rPr lang="tr-TR" altLang="en-US" sz="2400" dirty="0"/>
              <a:t>Çocuk Müzik Okulları açılıp yaygınlaştırılabilir.</a:t>
            </a:r>
            <a:endParaRPr lang="tr-TR" alt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496"/>
            <a:ext cx="10972800" cy="814070"/>
          </a:xfrm>
        </p:spPr>
        <p:txBody>
          <a:bodyPr/>
          <a:lstStyle/>
          <a:p>
            <a:pPr algn="ctr"/>
            <a:r>
              <a:rPr lang="tr-TR" altLang="en-US" b="1" dirty="0"/>
              <a:t>ÇOCUKLARIMIZI TEHDİT EDEN SORUNLAR</a:t>
            </a:r>
            <a:endParaRPr lang="tr-TR" altLang="en-US" b="1" dirty="0"/>
          </a:p>
        </p:txBody>
      </p:sp>
      <p:sp>
        <p:nvSpPr>
          <p:cNvPr id="3" name="Content Placeholder 2"/>
          <p:cNvSpPr>
            <a:spLocks noGrp="1"/>
          </p:cNvSpPr>
          <p:nvPr>
            <p:ph idx="1"/>
          </p:nvPr>
        </p:nvSpPr>
        <p:spPr>
          <a:xfrm>
            <a:off x="609600" y="897566"/>
            <a:ext cx="10972800" cy="5123180"/>
          </a:xfrm>
        </p:spPr>
        <p:txBody>
          <a:bodyPr/>
          <a:lstStyle/>
          <a:p>
            <a:pPr marL="0" indent="0" algn="just">
              <a:buNone/>
            </a:pPr>
            <a:r>
              <a:rPr lang="tr-TR" sz="2200" b="1" dirty="0">
                <a:latin typeface="+mj-lt"/>
                <a:cs typeface="Arial" panose="020B0604020202020204" pitchFamily="34" charset="0"/>
              </a:rPr>
              <a:t>1- Çocuk yoksulluğu ve çocuk işçiliği</a:t>
            </a:r>
            <a:endParaRPr lang="tr-TR" sz="2200" b="1" dirty="0">
              <a:latin typeface="+mj-lt"/>
              <a:cs typeface="Arial" panose="020B0604020202020204" pitchFamily="34" charset="0"/>
            </a:endParaRPr>
          </a:p>
          <a:p>
            <a:pPr marL="0" indent="0" algn="just">
              <a:buNone/>
            </a:pPr>
            <a:r>
              <a:rPr lang="tr-TR" sz="2200" dirty="0">
                <a:latin typeface="+mj-lt"/>
                <a:cs typeface="Arial" panose="020B0604020202020204" pitchFamily="34" charset="0"/>
              </a:rPr>
              <a:t>(Okulu terk eden, okula aç gelen çocuklar, ç</a:t>
            </a:r>
            <a:r>
              <a:rPr lang="tr-TR" sz="2200" dirty="0">
                <a:effectLst/>
                <a:latin typeface="+mj-lt"/>
                <a:ea typeface="Times New Roman" panose="02020603050405020304" pitchFamily="18" charset="0"/>
                <a:cs typeface="Arial" panose="020B0604020202020204" pitchFamily="34" charset="0"/>
                <a:sym typeface="+mn-ea"/>
              </a:rPr>
              <a:t>ocuk işçiliği, iş kazaları, iş başında çocuk ölümleri, suça sürüklenen çocuklar)</a:t>
            </a:r>
            <a:endParaRPr lang="tr-TR" sz="2200" dirty="0">
              <a:effectLst/>
              <a:latin typeface="+mj-lt"/>
              <a:cs typeface="Arial" panose="020B0604020202020204" pitchFamily="34" charset="0"/>
            </a:endParaRPr>
          </a:p>
          <a:p>
            <a:pPr marL="0" indent="0" algn="just">
              <a:buNone/>
            </a:pPr>
            <a:r>
              <a:rPr lang="tr-TR" sz="2200" b="1" dirty="0">
                <a:latin typeface="+mj-lt"/>
                <a:cs typeface="Arial" panose="020B0604020202020204" pitchFamily="34" charset="0"/>
              </a:rPr>
              <a:t>2- Çocukların eğitim sorunları</a:t>
            </a:r>
            <a:endParaRPr lang="tr-TR" sz="2200" b="1" dirty="0">
              <a:latin typeface="+mj-lt"/>
              <a:cs typeface="Arial" panose="020B0604020202020204" pitchFamily="34" charset="0"/>
            </a:endParaRPr>
          </a:p>
          <a:p>
            <a:pPr marL="0" indent="0" algn="just">
              <a:buNone/>
            </a:pPr>
            <a:r>
              <a:rPr lang="tr-TR" sz="2200" dirty="0">
                <a:effectLst/>
                <a:latin typeface="+mj-lt"/>
                <a:ea typeface="Times New Roman" panose="02020603050405020304" pitchFamily="18" charset="0"/>
                <a:cs typeface="Arial" panose="020B0604020202020204" pitchFamily="34" charset="0"/>
                <a:sym typeface="+mn-ea"/>
              </a:rPr>
              <a:t>(Okul öncesi eğitim sorunları, ilk ve orta öğretimde nitelik sorunları, öğretimde özelleşme eğilimi, örgün eğitimden yararlanamayan çocuklar, özel </a:t>
            </a:r>
            <a:r>
              <a:rPr lang="tr-TR" sz="2200" dirty="0" err="1">
                <a:effectLst/>
                <a:latin typeface="+mj-lt"/>
                <a:ea typeface="Times New Roman" panose="02020603050405020304" pitchFamily="18" charset="0"/>
                <a:cs typeface="Arial" panose="020B0604020202020204" pitchFamily="34" charset="0"/>
                <a:sym typeface="+mn-ea"/>
              </a:rPr>
              <a:t>gereksinimli</a:t>
            </a:r>
            <a:r>
              <a:rPr lang="tr-TR" sz="2200" dirty="0">
                <a:effectLst/>
                <a:latin typeface="+mj-lt"/>
                <a:ea typeface="Times New Roman" panose="02020603050405020304" pitchFamily="18" charset="0"/>
                <a:cs typeface="Arial" panose="020B0604020202020204" pitchFamily="34" charset="0"/>
                <a:sym typeface="+mn-ea"/>
              </a:rPr>
              <a:t> bireylerin eğitimi, mülteci çocukların eğitimi)</a:t>
            </a:r>
            <a:endParaRPr lang="tr-TR" sz="2200" dirty="0">
              <a:latin typeface="+mj-lt"/>
              <a:cs typeface="Arial" panose="020B0604020202020204" pitchFamily="34" charset="0"/>
            </a:endParaRPr>
          </a:p>
          <a:p>
            <a:pPr marL="0" indent="0" algn="just">
              <a:buNone/>
            </a:pPr>
            <a:r>
              <a:rPr lang="tr-TR" sz="2200" b="1" dirty="0">
                <a:latin typeface="+mj-lt"/>
                <a:cs typeface="Arial" panose="020B0604020202020204" pitchFamily="34" charset="0"/>
              </a:rPr>
              <a:t>3- Çocuklara yönelik ihmal, istismar ve şiddet</a:t>
            </a:r>
            <a:endParaRPr lang="tr-TR" sz="2200" b="1" dirty="0">
              <a:latin typeface="+mj-lt"/>
              <a:cs typeface="Arial" panose="020B0604020202020204" pitchFamily="34" charset="0"/>
            </a:endParaRPr>
          </a:p>
          <a:p>
            <a:pPr marL="0" lvl="0" indent="0" algn="just">
              <a:buFont typeface="Wingdings" panose="05000000000000000000" pitchFamily="2" charset="2"/>
              <a:buNone/>
            </a:pPr>
            <a:r>
              <a:rPr lang="tr-TR" sz="2200" dirty="0">
                <a:effectLst/>
                <a:latin typeface="+mj-lt"/>
                <a:ea typeface="Times New Roman" panose="02020603050405020304" pitchFamily="18" charset="0"/>
                <a:cs typeface="Arial" panose="020B0604020202020204" pitchFamily="34" charset="0"/>
                <a:sym typeface="+mn-ea"/>
              </a:rPr>
              <a:t>(Aile içi ihmal ve istismar, kamusal alanda, okullarda, kurumlarda fiziksel ve cinsel istismar, sosyal medya istismarı, erken ve zorla evlendirilme, aile içi şiddet, okulda şiddet, akran zorbalığı, pansiyonlu okullarda kurumsal şiddet, çocuk yuvalarında şiddet)</a:t>
            </a:r>
            <a:endParaRPr lang="tr-TR" sz="2200" dirty="0">
              <a:effectLst/>
              <a:latin typeface="+mj-lt"/>
              <a:cs typeface="Arial" panose="020B0604020202020204" pitchFamily="34" charset="0"/>
            </a:endParaRPr>
          </a:p>
          <a:p>
            <a:pPr marL="0" indent="0" algn="just">
              <a:buNone/>
            </a:pPr>
            <a:r>
              <a:rPr lang="tr-TR" sz="2200" b="1" dirty="0">
                <a:latin typeface="+mj-lt"/>
                <a:cs typeface="Arial" panose="020B0604020202020204" pitchFamily="34" charset="0"/>
              </a:rPr>
              <a:t>4- Çocukların ruh ve beden sağlığı sorunları </a:t>
            </a:r>
            <a:endParaRPr lang="tr-TR" sz="2200" b="1" dirty="0">
              <a:latin typeface="+mj-lt"/>
              <a:cs typeface="Arial" panose="020B0604020202020204" pitchFamily="34" charset="0"/>
            </a:endParaRPr>
          </a:p>
          <a:p>
            <a:pPr marL="0" lvl="0" indent="0" algn="just">
              <a:buFont typeface="Wingdings" panose="05000000000000000000" pitchFamily="2" charset="2"/>
              <a:buNone/>
            </a:pPr>
            <a:r>
              <a:rPr lang="tr-TR" sz="2200" dirty="0">
                <a:effectLst/>
                <a:latin typeface="+mj-lt"/>
                <a:ea typeface="Times New Roman" panose="02020603050405020304" pitchFamily="18" charset="0"/>
                <a:sym typeface="+mn-ea"/>
              </a:rPr>
              <a:t>(Yetersiz beslenme, gelişim bozuklukları, obezite, madde bağımlılığı, aşı karşıtlığı, sağlık hizmetlerinin özelleştirilmesi, s</a:t>
            </a:r>
            <a:r>
              <a:rPr lang="tr-TR" sz="2200" dirty="0">
                <a:effectLst/>
                <a:latin typeface="+mj-lt"/>
                <a:cs typeface="Times New Roman" panose="02020603050405020304" pitchFamily="18" charset="0"/>
                <a:sym typeface="+mn-ea"/>
              </a:rPr>
              <a:t>orunlu dijital oyun ve sosyal medya kullanımı, çocuklarda yanlış sağlık/gıda okuryazarlığı) </a:t>
            </a:r>
            <a:endParaRPr lang="tr-TR" sz="2200" dirty="0">
              <a:latin typeface="+mj-lt"/>
              <a:cs typeface="Arial" panose="020B060402020202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75326"/>
            <a:ext cx="10972800" cy="582613"/>
          </a:xfrm>
        </p:spPr>
        <p:txBody>
          <a:bodyPr/>
          <a:lstStyle/>
          <a:p>
            <a:pPr algn="ctr"/>
            <a:r>
              <a:rPr lang="tr-TR" altLang="en-US" sz="3200" b="1" dirty="0">
                <a:sym typeface="+mn-ea"/>
              </a:rPr>
              <a:t>ÜÇÜNCÜ OTURUM SONUÇ BİLDİRGESİ-6</a:t>
            </a:r>
            <a:endParaRPr lang="tr-TR" altLang="en-US" sz="3200" b="1" dirty="0">
              <a:sym typeface="+mn-ea"/>
            </a:endParaRPr>
          </a:p>
        </p:txBody>
      </p:sp>
      <p:sp>
        <p:nvSpPr>
          <p:cNvPr id="3" name="Content Placeholder 2"/>
          <p:cNvSpPr>
            <a:spLocks noGrp="1"/>
          </p:cNvSpPr>
          <p:nvPr>
            <p:ph idx="1"/>
          </p:nvPr>
        </p:nvSpPr>
        <p:spPr>
          <a:xfrm>
            <a:off x="609600" y="1387963"/>
            <a:ext cx="10972800" cy="5165090"/>
          </a:xfrm>
        </p:spPr>
        <p:txBody>
          <a:bodyPr/>
          <a:lstStyle/>
          <a:p>
            <a:pPr marL="0" indent="0">
              <a:buNone/>
            </a:pPr>
            <a:r>
              <a:rPr lang="tr-TR" altLang="en-US" sz="2400" b="1" dirty="0"/>
              <a:t>ÖĞRENMENİN NÖROFİZYOLOJİK TEMELİ</a:t>
            </a:r>
            <a:endParaRPr lang="tr-TR" altLang="en-US" sz="2400" b="1" dirty="0"/>
          </a:p>
          <a:p>
            <a:pPr marL="0" indent="0" algn="just">
              <a:buNone/>
            </a:pPr>
            <a:r>
              <a:rPr lang="tr-TR" altLang="en-US" sz="2400" dirty="0"/>
              <a:t>Beyin tabanlı öğrenme veya nörofizyolojik öğrenme kuramında, öğrenme süreçlerinin temelinde beyin fonksiyonlarının yattığı vurgulanmaktadır. Bu kuram dikkate alınarak gibi öğrenmede beyni esas alan önemli stratejiler geliştirilebilir. </a:t>
            </a:r>
            <a:endParaRPr lang="tr-TR" altLang="en-US" sz="2400" dirty="0"/>
          </a:p>
          <a:p>
            <a:pPr marL="0" indent="0" algn="just">
              <a:buNone/>
            </a:pPr>
            <a:r>
              <a:rPr lang="tr-TR" altLang="en-US" sz="2400" dirty="0"/>
              <a:t>Öğrenme güçlükleri ve bozuklukları daha iyi anlaşılıp kavranabilir, optimize edilmiş öğrenme teknikleri geliştirilebilir ve farklı öğrenme tarzlarına ve zihinsel becerilere uygun eğitim materyalleri geliştirilebilir.</a:t>
            </a:r>
            <a:endParaRPr lang="tr-TR" alt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5053"/>
            <a:ext cx="10972800" cy="582613"/>
          </a:xfrm>
        </p:spPr>
        <p:txBody>
          <a:bodyPr/>
          <a:lstStyle/>
          <a:p>
            <a:pPr algn="ctr"/>
            <a:r>
              <a:rPr lang="tr-TR" altLang="en-US" sz="3200" b="1" dirty="0"/>
              <a:t>DÖRDÜNCÜ OTURUM: </a:t>
            </a:r>
            <a:br>
              <a:rPr lang="tr-TR" altLang="en-US" sz="3200" b="1" dirty="0"/>
            </a:br>
            <a:r>
              <a:rPr lang="tr-TR" altLang="en-US" sz="3200" b="1" dirty="0"/>
              <a:t>ÇOCUKLARDA BAĞIMLILIK SORUNLARI</a:t>
            </a:r>
            <a:endParaRPr lang="tr-TR" altLang="en-US" sz="3200" b="1" dirty="0"/>
          </a:p>
        </p:txBody>
      </p:sp>
      <p:graphicFrame>
        <p:nvGraphicFramePr>
          <p:cNvPr id="4" name="İçerik Yer Tutucusu 3"/>
          <p:cNvGraphicFramePr>
            <a:graphicFrameLocks noGrp="1"/>
          </p:cNvGraphicFramePr>
          <p:nvPr>
            <p:ph idx="1"/>
          </p:nvPr>
        </p:nvGraphicFramePr>
        <p:xfrm>
          <a:off x="1066482" y="2106611"/>
          <a:ext cx="10168965" cy="4168960"/>
        </p:xfrm>
        <a:graphic>
          <a:graphicData uri="http://schemas.openxmlformats.org/drawingml/2006/table">
            <a:tbl>
              <a:tblPr firstRow="1" firstCol="1" lastRow="1" lastCol="1" bandRow="1" bandCol="1"/>
              <a:tblGrid>
                <a:gridCol w="4940252"/>
                <a:gridCol w="5228713"/>
              </a:tblGrid>
              <a:tr h="565052">
                <a:tc gridSpan="2">
                  <a:txBody>
                    <a:bodyPr/>
                    <a:lstStyle/>
                    <a:p>
                      <a:pPr marL="4210050" indent="-1374775" algn="ctr">
                        <a:spcBef>
                          <a:spcPts val="25"/>
                        </a:spcBef>
                        <a:spcAft>
                          <a:spcPts val="0"/>
                        </a:spcAft>
                        <a:tabLst>
                          <a:tab pos="4210050" algn="l"/>
                        </a:tabLs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3764280" marR="2831465" indent="-1374775" algn="ctr">
                        <a:lnSpc>
                          <a:spcPts val="1260"/>
                        </a:lnSpc>
                        <a:spcAft>
                          <a:spcPts val="0"/>
                        </a:spcAft>
                        <a:tabLst>
                          <a:tab pos="4039870" algn="l"/>
                        </a:tabLst>
                      </a:pPr>
                      <a:r>
                        <a:rPr lang="tr-TR" sz="1200" b="1" dirty="0">
                          <a:effectLst/>
                          <a:latin typeface="Arial" panose="020B0604020202020204" pitchFamily="34" charset="0"/>
                          <a:ea typeface="Times New Roman" panose="02020603050405020304"/>
                          <a:cs typeface="Arial" panose="020B0604020202020204" pitchFamily="34" charset="0"/>
                        </a:rPr>
                        <a:t>DÖRDÜNCÜ OTURUM: ÇOCUKLARDA BAĞIMLILIK SORUNLARI</a:t>
                      </a:r>
                      <a:endParaRPr lang="tr-TR" sz="1200" b="1" dirty="0">
                        <a:effectLst/>
                        <a:latin typeface="Arial" panose="020B0604020202020204" pitchFamily="34" charset="0"/>
                        <a:ea typeface="Times New Roman" panose="02020603050405020304"/>
                        <a:cs typeface="Arial" panose="020B0604020202020204" pitchFamily="34" charset="0"/>
                      </a:endParaRPr>
                    </a:p>
                    <a:p>
                      <a:pPr marL="3859530" marR="2831465" indent="-1374775" algn="ctr">
                        <a:lnSpc>
                          <a:spcPts val="1260"/>
                        </a:lnSpc>
                        <a:spcAft>
                          <a:spcPts val="0"/>
                        </a:spcAft>
                        <a:tabLst>
                          <a:tab pos="4210050" algn="l"/>
                        </a:tabLst>
                      </a:pPr>
                      <a:r>
                        <a:rPr lang="tr-TR" sz="1200" b="1" spc="-26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9.30-11.00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r>
              <a:tr h="366540">
                <a:tc gridSpan="2">
                  <a:txBody>
                    <a:bodyPr/>
                    <a:lstStyle/>
                    <a:p>
                      <a:pPr marL="67945">
                        <a:spcBef>
                          <a:spcPts val="590"/>
                        </a:spcBef>
                        <a:spcAft>
                          <a:spcPts val="0"/>
                        </a:spcAft>
                      </a:pPr>
                      <a:r>
                        <a:rPr lang="tr-TR" sz="1200" b="1">
                          <a:effectLst/>
                          <a:latin typeface="Arial" panose="020B0604020202020204" pitchFamily="34" charset="0"/>
                          <a:ea typeface="Times New Roman" panose="02020603050405020304"/>
                          <a:cs typeface="Arial" panose="020B0604020202020204" pitchFamily="34" charset="0"/>
                        </a:rPr>
                        <a:t>Oturum</a:t>
                      </a:r>
                      <a:r>
                        <a:rPr lang="tr-TR" sz="1200" b="1" spc="-20">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Başkanı:</a:t>
                      </a:r>
                      <a:r>
                        <a:rPr lang="tr-TR" sz="1200" b="1"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Prof.</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Erol</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GÜRPINAR</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 Akdeniz</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Üniversitesi</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Tıp</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Fakültesi</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Dekanı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87360">
                <a:tc>
                  <a:txBody>
                    <a:bodyPr/>
                    <a:lstStyle/>
                    <a:p>
                      <a:pPr marL="67945">
                        <a:lnSpc>
                          <a:spcPts val="1165"/>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Konuşmacılar</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Konu</a:t>
                      </a:r>
                      <a:r>
                        <a:rPr lang="tr-TR" sz="1200" b="1" spc="-25">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Başlıkları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106">
                <a:tc>
                  <a:txBody>
                    <a:bodyPr/>
                    <a:lstStyle/>
                    <a:p>
                      <a:pPr marL="67945">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Doç.</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Ali</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ERDOĞAN</a:t>
                      </a:r>
                      <a:endParaRPr lang="tr-TR" sz="120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a:effectLst/>
                          <a:latin typeface="Arial" panose="020B0604020202020204" pitchFamily="34" charset="0"/>
                          <a:ea typeface="Times New Roman" panose="02020603050405020304"/>
                          <a:cs typeface="Arial" panose="020B0604020202020204" pitchFamily="34" charset="0"/>
                        </a:rPr>
                        <a:t>Akdeniz</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Üniversitesi</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Tıp</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Fakültesi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a:effectLst/>
                          <a:latin typeface="Arial" panose="020B0604020202020204" pitchFamily="34" charset="0"/>
                          <a:ea typeface="Times New Roman" panose="02020603050405020304"/>
                          <a:cs typeface="Arial" panose="020B0604020202020204" pitchFamily="34" charset="0"/>
                        </a:rPr>
                        <a:t>Bağımlılıktan</a:t>
                      </a:r>
                      <a:r>
                        <a:rPr lang="tr-TR" sz="1200" spc="-3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Korunma</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Yolları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619">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Zeynep</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Duygu YENİAY</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Cumhuriyet</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Kadınları</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Derneği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Şubesi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Madde</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Bağımlılığı</a:t>
                      </a:r>
                      <a:r>
                        <a:rPr lang="tr-TR" sz="1200" spc="-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ile</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Mücadelede</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Ailenin</a:t>
                      </a:r>
                      <a:r>
                        <a:rPr lang="tr-TR" sz="1200" spc="-3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Rolü-CKD</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Anneler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Hareketi</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Örneği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948">
                <a:tc>
                  <a:txBody>
                    <a:bodyPr/>
                    <a:lstStyle/>
                    <a:p>
                      <a:pPr marL="67945">
                        <a:lnSpc>
                          <a:spcPts val="125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Hilal</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KARA</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Dudu</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KARAKAYA</a:t>
                      </a:r>
                      <a:r>
                        <a:rPr lang="tr-TR" sz="1200" u="none" baseline="30000" dirty="0">
                          <a:effectLst/>
                          <a:latin typeface="Arial" panose="020B0604020202020204" pitchFamily="34" charset="0"/>
                          <a:ea typeface="Times New Roman" panose="02020603050405020304"/>
                          <a:cs typeface="Arial" panose="020B0604020202020204" pitchFamily="34" charset="0"/>
                        </a:rPr>
                        <a:t>2</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55"/>
                        </a:lnSpc>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Sağlık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Bakanlığı</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Antalya</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Şehir</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Hastanesi,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Psikiyatri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Hemşireliği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Doktora</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Öğrencisi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dirty="0">
                          <a:effectLst/>
                          <a:latin typeface="Arial" panose="020B0604020202020204" pitchFamily="34" charset="0"/>
                          <a:ea typeface="Times New Roman" panose="02020603050405020304"/>
                          <a:cs typeface="Arial" panose="020B0604020202020204" pitchFamily="34" charset="0"/>
                        </a:rPr>
                        <a:t>Madde</a:t>
                      </a:r>
                      <a:r>
                        <a:rPr lang="tr-TR" sz="1200" spc="1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Kullanım</a:t>
                      </a:r>
                      <a:r>
                        <a:rPr lang="tr-TR" sz="1200" spc="15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Bozukluğu</a:t>
                      </a:r>
                      <a:r>
                        <a:rPr lang="tr-TR" sz="1200" spc="15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Olan</a:t>
                      </a:r>
                      <a:r>
                        <a:rPr lang="tr-TR" sz="1200" spc="1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Çocuk-Ergenlerin</a:t>
                      </a:r>
                      <a:r>
                        <a:rPr lang="tr-TR" sz="1200" spc="15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Madde</a:t>
                      </a:r>
                      <a:r>
                        <a:rPr lang="tr-TR" sz="1200" spc="15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Kullanımını</a:t>
                      </a:r>
                      <a:r>
                        <a:rPr lang="tr-TR" sz="1200" spc="1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Önleme</a:t>
                      </a:r>
                      <a:r>
                        <a:rPr lang="tr-TR" sz="1200" spc="15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ve</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Tedaviye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İlişkin Önerileri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794">
                <a:tc>
                  <a:txBody>
                    <a:bodyPr/>
                    <a:lstStyle/>
                    <a:p>
                      <a:pPr marL="67945">
                        <a:spcAft>
                          <a:spcPts val="0"/>
                        </a:spcAft>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2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Ayla</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KAYA</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Arş.</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Nimet</a:t>
                      </a:r>
                      <a:r>
                        <a:rPr lang="tr-TR" sz="1200" spc="2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KARATAŞ</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235" dirty="0">
                          <a:effectLst/>
                          <a:latin typeface="Arial" panose="020B0604020202020204" pitchFamily="34" charset="0"/>
                          <a:ea typeface="Times New Roman" panose="02020603050405020304"/>
                          <a:cs typeface="Arial" panose="020B0604020202020204" pitchFamily="34" charset="0"/>
                        </a:rPr>
                        <a:t> </a:t>
                      </a:r>
                      <a:endParaRPr lang="tr-TR" sz="1200" spc="235" dirty="0">
                        <a:effectLst/>
                        <a:latin typeface="Arial" panose="020B0604020202020204" pitchFamily="34" charset="0"/>
                        <a:ea typeface="Times New Roman" panose="02020603050405020304"/>
                        <a:cs typeface="Arial" panose="020B0604020202020204" pitchFamily="34" charset="0"/>
                      </a:endParaRPr>
                    </a:p>
                    <a:p>
                      <a:pPr marL="67945">
                        <a:spcAft>
                          <a:spcPts val="0"/>
                        </a:spcAft>
                      </a:pPr>
                      <a:r>
                        <a:rPr lang="tr-TR" sz="1200" dirty="0">
                          <a:effectLst/>
                          <a:latin typeface="Arial" panose="020B0604020202020204" pitchFamily="34" charset="0"/>
                          <a:ea typeface="Times New Roman" panose="02020603050405020304"/>
                          <a:cs typeface="Arial" panose="020B0604020202020204" pitchFamily="34" charset="0"/>
                        </a:rPr>
                        <a:t>Arş.</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Meltem</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GÜRCAN</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 Dr. Ayşegül</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İŞLER</a:t>
                      </a:r>
                      <a:r>
                        <a:rPr lang="tr-TR" sz="1200" baseline="30000" dirty="0">
                          <a:effectLst/>
                          <a:latin typeface="Arial" panose="020B0604020202020204" pitchFamily="34" charset="0"/>
                          <a:ea typeface="Times New Roman" panose="02020603050405020304"/>
                          <a:cs typeface="Arial" panose="020B0604020202020204" pitchFamily="34" charset="0"/>
                        </a:rPr>
                        <a:t>1</a:t>
                      </a:r>
                      <a:endParaRPr lang="tr-TR" sz="1200" baseline="30000" dirty="0">
                        <a:effectLst/>
                        <a:latin typeface="Arial" panose="020B0604020202020204" pitchFamily="34" charset="0"/>
                        <a:ea typeface="Times New Roman" panose="02020603050405020304"/>
                        <a:cs typeface="Arial" panose="020B0604020202020204" pitchFamily="34" charset="0"/>
                      </a:endParaRPr>
                    </a:p>
                    <a:p>
                      <a:pPr marL="66675" indent="107950">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dirty="0">
                          <a:effectLst/>
                          <a:latin typeface="Arial" panose="020B0604020202020204" pitchFamily="34" charset="0"/>
                          <a:ea typeface="Times New Roman" panose="02020603050405020304"/>
                          <a:cs typeface="Arial" panose="020B0604020202020204" pitchFamily="34" charset="0"/>
                        </a:rPr>
                        <a:t>Bağımlılık</a:t>
                      </a:r>
                      <a:r>
                        <a:rPr lang="tr-TR" sz="1200" spc="2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Riski</a:t>
                      </a:r>
                      <a:r>
                        <a:rPr lang="tr-TR" sz="1200" spc="2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Altındaki</a:t>
                      </a:r>
                      <a:r>
                        <a:rPr lang="tr-TR" sz="1200" spc="25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Ergenlerin</a:t>
                      </a:r>
                      <a:r>
                        <a:rPr lang="tr-TR" sz="1200" spc="2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Dijital</a:t>
                      </a:r>
                      <a:r>
                        <a:rPr lang="tr-TR" sz="1200" spc="25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Oyun</a:t>
                      </a:r>
                      <a:r>
                        <a:rPr lang="tr-TR" sz="1200" spc="2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Deneyimlerini</a:t>
                      </a:r>
                      <a:r>
                        <a:rPr lang="tr-TR" sz="1200" spc="25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Araştırmaya</a:t>
                      </a:r>
                      <a:r>
                        <a:rPr lang="tr-TR" sz="1200" spc="24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Yönelik</a:t>
                      </a:r>
                      <a:r>
                        <a:rPr lang="tr-TR" sz="1200" spc="-26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Temellendirilmiş</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Kuram</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Çalışması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541">
                <a:tc>
                  <a:txBody>
                    <a:bodyPr/>
                    <a:lstStyle/>
                    <a:p>
                      <a:pPr marL="174625" marR="1160780" indent="-106680">
                        <a:lnSpc>
                          <a:spcPct val="97000"/>
                        </a:lnSpc>
                        <a:spcBef>
                          <a:spcPts val="10"/>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Dr. Öğr. Üyesi Fahriye PAZARCIKCI</a:t>
                      </a: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marR="1160780" indent="-106680">
                        <a:lnSpc>
                          <a:spcPct val="97000"/>
                        </a:lnSpc>
                        <a:spcBef>
                          <a:spcPts val="10"/>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 Dr. Emine EFE</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spc="-160" dirty="0">
                          <a:effectLst/>
                          <a:latin typeface="Arial" panose="020B0604020202020204" pitchFamily="34" charset="0"/>
                          <a:ea typeface="Times New Roman" panose="02020603050405020304"/>
                          <a:cs typeface="Arial" panose="020B0604020202020204" pitchFamily="34" charset="0"/>
                        </a:rPr>
                        <a:t> </a:t>
                      </a:r>
                      <a:endParaRPr lang="tr-TR" sz="1200" spc="-160" dirty="0">
                        <a:effectLst/>
                        <a:latin typeface="Arial" panose="020B0604020202020204" pitchFamily="34" charset="0"/>
                        <a:ea typeface="Times New Roman" panose="02020603050405020304"/>
                        <a:cs typeface="Arial" panose="020B0604020202020204" pitchFamily="34" charset="0"/>
                      </a:endParaRPr>
                    </a:p>
                    <a:p>
                      <a:pPr marL="174625" marR="1160780" indent="6350">
                        <a:lnSpc>
                          <a:spcPct val="97000"/>
                        </a:lnSpc>
                        <a:spcBef>
                          <a:spcPts val="10"/>
                        </a:spcBef>
                        <a:spcAft>
                          <a:spcPts val="0"/>
                        </a:spcAft>
                      </a:pPr>
                      <a:r>
                        <a:rPr lang="tr-TR" sz="1200"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Isparta Uygulamalı Bilimler Üniversitesi, </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marR="1160780" indent="6350">
                        <a:lnSpc>
                          <a:spcPct val="97000"/>
                        </a:lnSpc>
                        <a:spcBef>
                          <a:spcPts val="10"/>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Uzaktan Eğitim MYO</a:t>
                      </a:r>
                      <a:r>
                        <a:rPr lang="tr-TR" sz="1200" spc="5" dirty="0">
                          <a:effectLst/>
                          <a:latin typeface="Arial" panose="020B0604020202020204" pitchFamily="34" charset="0"/>
                          <a:ea typeface="Times New Roman" panose="02020603050405020304"/>
                          <a:cs typeface="Arial" panose="020B0604020202020204" pitchFamily="34" charset="0"/>
                        </a:rPr>
                        <a:t> </a:t>
                      </a:r>
                      <a:endParaRPr lang="tr-TR" sz="1200" spc="5" dirty="0">
                        <a:effectLst/>
                        <a:latin typeface="Arial" panose="020B0604020202020204" pitchFamily="34" charset="0"/>
                        <a:ea typeface="Times New Roman" panose="02020603050405020304"/>
                        <a:cs typeface="Arial" panose="020B0604020202020204" pitchFamily="34" charset="0"/>
                      </a:endParaRPr>
                    </a:p>
                    <a:p>
                      <a:pPr marL="174625" marR="1160780" indent="6350">
                        <a:lnSpc>
                          <a:spcPct val="97000"/>
                        </a:lnSpc>
                        <a:spcBef>
                          <a:spcPts val="10"/>
                        </a:spcBef>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 Hemşirelik</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Annelerin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Dijital</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Oyun</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Bağımlılığına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İlişkin</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Farkındalıklarıyla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İlişkili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Faktörler</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DÖRDÜNCÜ OTURUM SONUÇ BİLDİRGESİ-1</a:t>
            </a:r>
            <a:endParaRPr lang="en-US" sz="3200" b="1" dirty="0"/>
          </a:p>
        </p:txBody>
      </p:sp>
      <p:sp>
        <p:nvSpPr>
          <p:cNvPr id="3" name="Content Placeholder 2"/>
          <p:cNvSpPr>
            <a:spLocks noGrp="1"/>
          </p:cNvSpPr>
          <p:nvPr>
            <p:ph idx="1"/>
          </p:nvPr>
        </p:nvSpPr>
        <p:spPr>
          <a:xfrm>
            <a:off x="609600" y="991870"/>
            <a:ext cx="10972800" cy="5135880"/>
          </a:xfrm>
        </p:spPr>
        <p:txBody>
          <a:bodyPr/>
          <a:lstStyle/>
          <a:p>
            <a:pPr marL="0" indent="0">
              <a:buNone/>
            </a:pPr>
            <a:r>
              <a:rPr lang="en-US" sz="2400" b="1" dirty="0" err="1"/>
              <a:t>Madde</a:t>
            </a:r>
            <a:r>
              <a:rPr lang="en-US" sz="2400" b="1" dirty="0"/>
              <a:t> </a:t>
            </a:r>
            <a:r>
              <a:rPr lang="en-US" sz="2400" b="1" dirty="0" err="1"/>
              <a:t>Bağımlılığı</a:t>
            </a:r>
            <a:r>
              <a:rPr lang="en-US" sz="2400" b="1" dirty="0"/>
              <a:t> </a:t>
            </a:r>
            <a:r>
              <a:rPr lang="en-US" sz="2400" b="1" dirty="0" err="1"/>
              <a:t>ile</a:t>
            </a:r>
            <a:r>
              <a:rPr lang="en-US" sz="2400" b="1" dirty="0"/>
              <a:t> </a:t>
            </a:r>
            <a:r>
              <a:rPr lang="en-US" sz="2400" b="1" dirty="0" err="1"/>
              <a:t>Mücadelede</a:t>
            </a:r>
            <a:r>
              <a:rPr lang="en-US" sz="2400" b="1" dirty="0"/>
              <a:t> </a:t>
            </a:r>
            <a:r>
              <a:rPr lang="en-US" sz="2400" b="1" dirty="0" err="1"/>
              <a:t>Ailenin</a:t>
            </a:r>
            <a:r>
              <a:rPr lang="en-US" sz="2400" b="1" dirty="0"/>
              <a:t> </a:t>
            </a:r>
            <a:r>
              <a:rPr lang="en-US" sz="2400" b="1" dirty="0" err="1"/>
              <a:t>Rolü</a:t>
            </a:r>
            <a:endParaRPr lang="en-US" sz="2400" b="1" dirty="0"/>
          </a:p>
          <a:p>
            <a:pPr>
              <a:buFont typeface="Wingdings" panose="05000000000000000000" charset="0"/>
              <a:buChar char="v"/>
            </a:pPr>
            <a:r>
              <a:rPr lang="en-US" sz="2000" dirty="0" err="1"/>
              <a:t>Madde</a:t>
            </a:r>
            <a:r>
              <a:rPr lang="en-US" sz="2000" dirty="0"/>
              <a:t> </a:t>
            </a:r>
            <a:r>
              <a:rPr lang="en-US" sz="2000" dirty="0" err="1"/>
              <a:t>kullanımı</a:t>
            </a:r>
            <a:r>
              <a:rPr lang="en-US" sz="2000" dirty="0"/>
              <a:t> </a:t>
            </a:r>
            <a:r>
              <a:rPr lang="en-US" sz="2000" dirty="0" err="1"/>
              <a:t>ve</a:t>
            </a:r>
            <a:r>
              <a:rPr lang="en-US" sz="2000" dirty="0"/>
              <a:t> </a:t>
            </a:r>
            <a:r>
              <a:rPr lang="en-US" sz="2000" dirty="0" err="1"/>
              <a:t>bağımlılığını</a:t>
            </a:r>
            <a:r>
              <a:rPr lang="en-US" sz="2000" dirty="0"/>
              <a:t> </a:t>
            </a:r>
            <a:r>
              <a:rPr lang="en-US" sz="2000" dirty="0" err="1"/>
              <a:t>tespit</a:t>
            </a:r>
            <a:r>
              <a:rPr lang="en-US" sz="2000" dirty="0"/>
              <a:t> </a:t>
            </a:r>
            <a:r>
              <a:rPr lang="en-US" sz="2000" dirty="0" err="1"/>
              <a:t>etmede</a:t>
            </a:r>
            <a:r>
              <a:rPr lang="en-US" sz="2000" dirty="0"/>
              <a:t>, </a:t>
            </a:r>
            <a:r>
              <a:rPr lang="en-US" sz="2000" dirty="0" err="1"/>
              <a:t>önlemede</a:t>
            </a:r>
            <a:r>
              <a:rPr lang="en-US" sz="2000" dirty="0"/>
              <a:t> </a:t>
            </a:r>
            <a:r>
              <a:rPr lang="en-US" sz="2000" dirty="0" err="1"/>
              <a:t>ve</a:t>
            </a:r>
            <a:r>
              <a:rPr lang="en-US" sz="2000" dirty="0"/>
              <a:t> </a:t>
            </a:r>
            <a:r>
              <a:rPr lang="en-US" sz="2000" dirty="0" err="1"/>
              <a:t>tedavi</a:t>
            </a:r>
            <a:r>
              <a:rPr lang="en-US" sz="2000" dirty="0"/>
              <a:t> </a:t>
            </a:r>
            <a:r>
              <a:rPr lang="en-US" sz="2000" dirty="0" err="1"/>
              <a:t>sürecinde</a:t>
            </a:r>
            <a:r>
              <a:rPr lang="en-US" sz="2000" dirty="0"/>
              <a:t> </a:t>
            </a:r>
            <a:r>
              <a:rPr lang="en-US" sz="2000" dirty="0" err="1"/>
              <a:t>birincil</a:t>
            </a:r>
            <a:r>
              <a:rPr lang="en-US" sz="2000" dirty="0"/>
              <a:t> </a:t>
            </a:r>
            <a:r>
              <a:rPr lang="en-US" sz="2000" dirty="0" err="1"/>
              <a:t>koruyucu</a:t>
            </a:r>
            <a:r>
              <a:rPr lang="en-US" sz="2000" dirty="0"/>
              <a:t> </a:t>
            </a:r>
            <a:r>
              <a:rPr lang="en-US" sz="2000" dirty="0" err="1"/>
              <a:t>unsur</a:t>
            </a:r>
            <a:r>
              <a:rPr lang="en-US" sz="2000" dirty="0"/>
              <a:t> </a:t>
            </a:r>
            <a:r>
              <a:rPr lang="en-US" sz="2000" dirty="0" err="1"/>
              <a:t>ailedir</a:t>
            </a:r>
            <a:r>
              <a:rPr lang="en-US" sz="2000" dirty="0"/>
              <a:t>. </a:t>
            </a:r>
            <a:r>
              <a:rPr lang="en-US" sz="2000" dirty="0" err="1"/>
              <a:t>Aile</a:t>
            </a:r>
            <a:r>
              <a:rPr lang="en-US" sz="2000" dirty="0"/>
              <a:t> </a:t>
            </a:r>
            <a:r>
              <a:rPr lang="en-US" sz="2000" dirty="0" err="1"/>
              <a:t>içerisinde</a:t>
            </a:r>
            <a:r>
              <a:rPr lang="en-US" sz="2000" dirty="0"/>
              <a:t> de </a:t>
            </a:r>
            <a:r>
              <a:rPr lang="en-US" sz="2000" dirty="0" err="1"/>
              <a:t>annenin</a:t>
            </a:r>
            <a:r>
              <a:rPr lang="en-US" sz="2000" dirty="0"/>
              <a:t> </a:t>
            </a:r>
            <a:r>
              <a:rPr lang="en-US" sz="2000" dirty="0" err="1"/>
              <a:t>rolü</a:t>
            </a:r>
            <a:r>
              <a:rPr lang="en-US" sz="2000" dirty="0"/>
              <a:t> </a:t>
            </a:r>
            <a:r>
              <a:rPr lang="en-US" sz="2000" dirty="0" err="1"/>
              <a:t>belirleyicidir</a:t>
            </a:r>
            <a:r>
              <a:rPr lang="en-US" sz="2000" dirty="0"/>
              <a:t>. </a:t>
            </a:r>
            <a:endParaRPr lang="en-US" sz="2000" dirty="0"/>
          </a:p>
          <a:p>
            <a:pPr algn="just">
              <a:buFont typeface="Wingdings" panose="05000000000000000000" charset="0"/>
              <a:buChar char="v"/>
            </a:pPr>
            <a:r>
              <a:rPr lang="en-US" sz="2000" dirty="0" err="1"/>
              <a:t>Kadının</a:t>
            </a:r>
            <a:r>
              <a:rPr lang="en-US" sz="2000" dirty="0"/>
              <a:t> </a:t>
            </a:r>
            <a:r>
              <a:rPr lang="en-US" sz="2000" dirty="0" err="1"/>
              <a:t>sosyo</a:t>
            </a:r>
            <a:r>
              <a:rPr lang="en-US" sz="2000" dirty="0"/>
              <a:t> – </a:t>
            </a:r>
            <a:r>
              <a:rPr lang="en-US" sz="2000" dirty="0" err="1"/>
              <a:t>ekonomik</a:t>
            </a:r>
            <a:r>
              <a:rPr lang="en-US" sz="2000" dirty="0"/>
              <a:t> </a:t>
            </a:r>
            <a:r>
              <a:rPr lang="en-US" sz="2000" dirty="0" err="1"/>
              <a:t>koşulları</a:t>
            </a:r>
            <a:r>
              <a:rPr lang="en-US" sz="2000" dirty="0"/>
              <a:t>, </a:t>
            </a:r>
            <a:r>
              <a:rPr lang="en-US" sz="2000" dirty="0" err="1"/>
              <a:t>psiko-sosyal</a:t>
            </a:r>
            <a:r>
              <a:rPr lang="en-US" sz="2000" dirty="0"/>
              <a:t> iyi </a:t>
            </a:r>
            <a:r>
              <a:rPr lang="en-US" sz="2000" dirty="0" err="1"/>
              <a:t>olma</a:t>
            </a:r>
            <a:r>
              <a:rPr lang="en-US" sz="2000" dirty="0"/>
              <a:t> </a:t>
            </a:r>
            <a:r>
              <a:rPr lang="en-US" sz="2000" dirty="0" err="1"/>
              <a:t>hali</a:t>
            </a:r>
            <a:r>
              <a:rPr lang="en-US" sz="2000" dirty="0"/>
              <a:t>, </a:t>
            </a:r>
            <a:r>
              <a:rPr lang="en-US" sz="2000" dirty="0" err="1"/>
              <a:t>bilgiye</a:t>
            </a:r>
            <a:r>
              <a:rPr lang="en-US" sz="2000" dirty="0"/>
              <a:t> </a:t>
            </a:r>
            <a:r>
              <a:rPr lang="en-US" sz="2000" dirty="0" err="1"/>
              <a:t>erişim</a:t>
            </a:r>
            <a:r>
              <a:rPr lang="en-US" sz="2000" dirty="0"/>
              <a:t> </a:t>
            </a:r>
            <a:r>
              <a:rPr lang="en-US" sz="2000" dirty="0" err="1"/>
              <a:t>şansı</a:t>
            </a:r>
            <a:r>
              <a:rPr lang="en-US" sz="2000" dirty="0"/>
              <a:t> </a:t>
            </a:r>
            <a:r>
              <a:rPr lang="en-US" sz="2000" dirty="0" err="1"/>
              <a:t>madde</a:t>
            </a:r>
            <a:r>
              <a:rPr lang="en-US" sz="2000" dirty="0"/>
              <a:t> </a:t>
            </a:r>
            <a:r>
              <a:rPr lang="en-US" sz="2000" dirty="0" err="1"/>
              <a:t>bağımlılığı</a:t>
            </a:r>
            <a:r>
              <a:rPr lang="en-US" sz="2000" dirty="0"/>
              <a:t> </a:t>
            </a:r>
            <a:r>
              <a:rPr lang="en-US" sz="2000" dirty="0" err="1"/>
              <a:t>ile</a:t>
            </a:r>
            <a:r>
              <a:rPr lang="en-US" sz="2000" dirty="0"/>
              <a:t> </a:t>
            </a:r>
            <a:r>
              <a:rPr lang="en-US" sz="2000" dirty="0" err="1"/>
              <a:t>mücadele</a:t>
            </a:r>
            <a:r>
              <a:rPr lang="en-US" sz="2000" dirty="0"/>
              <a:t> </a:t>
            </a:r>
            <a:r>
              <a:rPr lang="en-US" sz="2000" dirty="0" err="1"/>
              <a:t>başta</a:t>
            </a:r>
            <a:r>
              <a:rPr lang="en-US" sz="2000" dirty="0"/>
              <a:t> </a:t>
            </a:r>
            <a:r>
              <a:rPr lang="en-US" sz="2000" dirty="0" err="1"/>
              <a:t>olmak</a:t>
            </a:r>
            <a:r>
              <a:rPr lang="en-US" sz="2000" dirty="0"/>
              <a:t> </a:t>
            </a:r>
            <a:r>
              <a:rPr lang="en-US" sz="2000" dirty="0" err="1"/>
              <a:t>üzere</a:t>
            </a:r>
            <a:r>
              <a:rPr lang="en-US" sz="2000" dirty="0"/>
              <a:t> </a:t>
            </a:r>
            <a:r>
              <a:rPr lang="en-US" sz="2000" dirty="0" err="1"/>
              <a:t>çocuk</a:t>
            </a:r>
            <a:r>
              <a:rPr lang="en-US" sz="2000" dirty="0"/>
              <a:t> </a:t>
            </a:r>
            <a:r>
              <a:rPr lang="en-US" sz="2000" dirty="0" err="1"/>
              <a:t>refahı</a:t>
            </a:r>
            <a:r>
              <a:rPr lang="en-US" sz="2000" dirty="0"/>
              <a:t> </a:t>
            </a:r>
            <a:r>
              <a:rPr lang="en-US" sz="2000" dirty="0" err="1"/>
              <a:t>açısından</a:t>
            </a:r>
            <a:r>
              <a:rPr lang="en-US" sz="2000" dirty="0"/>
              <a:t> </a:t>
            </a:r>
            <a:r>
              <a:rPr lang="en-US" sz="2000" dirty="0" err="1"/>
              <a:t>kritik</a:t>
            </a:r>
            <a:r>
              <a:rPr lang="en-US" sz="2000" dirty="0"/>
              <a:t> </a:t>
            </a:r>
            <a:r>
              <a:rPr lang="en-US" sz="2000" dirty="0" err="1"/>
              <a:t>öneme</a:t>
            </a:r>
            <a:r>
              <a:rPr lang="en-US" sz="2000" dirty="0"/>
              <a:t> </a:t>
            </a:r>
            <a:r>
              <a:rPr lang="en-US" sz="2000" dirty="0" err="1"/>
              <a:t>sahiptir</a:t>
            </a:r>
            <a:r>
              <a:rPr lang="en-US" sz="2000" dirty="0"/>
              <a:t>. Bu </a:t>
            </a:r>
            <a:r>
              <a:rPr lang="en-US" sz="2000" dirty="0" err="1"/>
              <a:t>bağlamda</a:t>
            </a:r>
            <a:r>
              <a:rPr lang="en-US" sz="2000" dirty="0"/>
              <a:t>, </a:t>
            </a:r>
            <a:r>
              <a:rPr lang="en-US" sz="2000" dirty="0" err="1"/>
              <a:t>öncelikle</a:t>
            </a:r>
            <a:r>
              <a:rPr lang="en-US" sz="2000" dirty="0"/>
              <a:t> </a:t>
            </a:r>
            <a:r>
              <a:rPr lang="en-US" sz="2000" dirty="0" err="1"/>
              <a:t>annelerin</a:t>
            </a:r>
            <a:r>
              <a:rPr lang="en-US" sz="2000" dirty="0"/>
              <a:t> </a:t>
            </a:r>
            <a:r>
              <a:rPr lang="en-US" sz="2000" dirty="0" err="1"/>
              <a:t>kendi</a:t>
            </a:r>
            <a:r>
              <a:rPr lang="en-US" sz="2000" dirty="0"/>
              <a:t> </a:t>
            </a:r>
            <a:r>
              <a:rPr lang="en-US" sz="2000" dirty="0" err="1"/>
              <a:t>rol</a:t>
            </a:r>
            <a:r>
              <a:rPr lang="en-US" sz="2000" dirty="0"/>
              <a:t> </a:t>
            </a:r>
            <a:r>
              <a:rPr lang="en-US" sz="2000" dirty="0" err="1"/>
              <a:t>ve</a:t>
            </a:r>
            <a:r>
              <a:rPr lang="en-US" sz="2000" dirty="0"/>
              <a:t> </a:t>
            </a:r>
            <a:r>
              <a:rPr lang="en-US" sz="2000" dirty="0" err="1"/>
              <a:t>etkileri</a:t>
            </a:r>
            <a:r>
              <a:rPr lang="en-US" sz="2000" dirty="0"/>
              <a:t> </a:t>
            </a:r>
            <a:r>
              <a:rPr lang="en-US" sz="2000" dirty="0" err="1"/>
              <a:t>hakkında</a:t>
            </a:r>
            <a:r>
              <a:rPr lang="en-US" sz="2000" dirty="0"/>
              <a:t> </a:t>
            </a:r>
            <a:r>
              <a:rPr lang="en-US" sz="2000" dirty="0" err="1"/>
              <a:t>bilgilendirilmesi</a:t>
            </a:r>
            <a:r>
              <a:rPr lang="en-US" sz="2000" dirty="0"/>
              <a:t> </a:t>
            </a:r>
            <a:r>
              <a:rPr lang="en-US" sz="2000" dirty="0" err="1"/>
              <a:t>ve</a:t>
            </a:r>
            <a:r>
              <a:rPr lang="en-US" sz="2000" dirty="0"/>
              <a:t> </a:t>
            </a:r>
            <a:r>
              <a:rPr lang="en-US" sz="2000" dirty="0" err="1"/>
              <a:t>farkındalıklarının</a:t>
            </a:r>
            <a:r>
              <a:rPr lang="en-US" sz="2000" dirty="0"/>
              <a:t> </a:t>
            </a:r>
            <a:r>
              <a:rPr lang="en-US" sz="2000" dirty="0" err="1"/>
              <a:t>arttırılması</a:t>
            </a:r>
            <a:r>
              <a:rPr lang="en-US" sz="2000" dirty="0"/>
              <a:t> </a:t>
            </a:r>
            <a:r>
              <a:rPr lang="en-US" sz="2000" dirty="0" err="1"/>
              <a:t>gerekmektedir</a:t>
            </a:r>
            <a:r>
              <a:rPr lang="en-US" sz="2000" dirty="0"/>
              <a:t>. </a:t>
            </a:r>
            <a:endParaRPr lang="en-US" sz="2000" dirty="0"/>
          </a:p>
          <a:p>
            <a:pPr algn="just">
              <a:buFont typeface="Wingdings" panose="05000000000000000000" charset="0"/>
              <a:buChar char="v"/>
            </a:pPr>
            <a:r>
              <a:rPr lang="en-US" sz="2000" dirty="0" err="1"/>
              <a:t>Madde</a:t>
            </a:r>
            <a:r>
              <a:rPr lang="en-US" sz="2000" dirty="0"/>
              <a:t> </a:t>
            </a:r>
            <a:r>
              <a:rPr lang="en-US" sz="2000" dirty="0" err="1"/>
              <a:t>bağımlılığını</a:t>
            </a:r>
            <a:r>
              <a:rPr lang="en-US" sz="2000" dirty="0"/>
              <a:t> </a:t>
            </a:r>
            <a:r>
              <a:rPr lang="en-US" sz="2000" dirty="0" err="1"/>
              <a:t>önlemede</a:t>
            </a:r>
            <a:r>
              <a:rPr lang="en-US" sz="2000" dirty="0"/>
              <a:t> </a:t>
            </a:r>
            <a:r>
              <a:rPr lang="en-US" sz="2000" dirty="0" err="1"/>
              <a:t>aile</a:t>
            </a:r>
            <a:r>
              <a:rPr lang="en-US" sz="2000" dirty="0"/>
              <a:t> </a:t>
            </a:r>
            <a:r>
              <a:rPr lang="en-US" sz="2000" dirty="0" err="1"/>
              <a:t>denetiminin</a:t>
            </a:r>
            <a:r>
              <a:rPr lang="en-US" sz="2000" dirty="0"/>
              <a:t> </a:t>
            </a:r>
            <a:r>
              <a:rPr lang="en-US" sz="2000" dirty="0" err="1"/>
              <a:t>ve</a:t>
            </a:r>
            <a:r>
              <a:rPr lang="en-US" sz="2000" dirty="0"/>
              <a:t> </a:t>
            </a:r>
            <a:r>
              <a:rPr lang="en-US" sz="2000" dirty="0" err="1"/>
              <a:t>ailenin</a:t>
            </a:r>
            <a:r>
              <a:rPr lang="en-US" sz="2000" dirty="0"/>
              <a:t> </a:t>
            </a:r>
            <a:r>
              <a:rPr lang="en-US" sz="2000" dirty="0" err="1"/>
              <a:t>işlevinin</a:t>
            </a:r>
            <a:r>
              <a:rPr lang="en-US" sz="2000" dirty="0"/>
              <a:t> </a:t>
            </a:r>
            <a:r>
              <a:rPr lang="en-US" sz="2000" dirty="0" err="1"/>
              <a:t>önemine</a:t>
            </a:r>
            <a:r>
              <a:rPr lang="en-US" sz="2000" dirty="0"/>
              <a:t> </a:t>
            </a:r>
            <a:r>
              <a:rPr lang="en-US" sz="2000" dirty="0" err="1"/>
              <a:t>ilişkin</a:t>
            </a:r>
            <a:r>
              <a:rPr lang="en-US" sz="2000" dirty="0"/>
              <a:t> </a:t>
            </a:r>
            <a:r>
              <a:rPr lang="en-US" sz="2000" dirty="0" err="1"/>
              <a:t>toplumsal</a:t>
            </a:r>
            <a:r>
              <a:rPr lang="en-US" sz="2000" dirty="0"/>
              <a:t> </a:t>
            </a:r>
            <a:r>
              <a:rPr lang="en-US" sz="2000" dirty="0" err="1"/>
              <a:t>farkındalığı</a:t>
            </a:r>
            <a:r>
              <a:rPr lang="en-US" sz="2000" dirty="0"/>
              <a:t> </a:t>
            </a:r>
            <a:r>
              <a:rPr lang="en-US" sz="2000" dirty="0" err="1"/>
              <a:t>arttırmak</a:t>
            </a:r>
            <a:r>
              <a:rPr lang="en-US" sz="2000" dirty="0"/>
              <a:t>, </a:t>
            </a:r>
            <a:r>
              <a:rPr lang="en-US" sz="2000" dirty="0" err="1"/>
              <a:t>aile</a:t>
            </a:r>
            <a:r>
              <a:rPr lang="en-US" sz="2000" dirty="0"/>
              <a:t> </a:t>
            </a:r>
            <a:r>
              <a:rPr lang="en-US" sz="2000" dirty="0" err="1"/>
              <a:t>içi</a:t>
            </a:r>
            <a:r>
              <a:rPr lang="en-US" sz="2000" dirty="0"/>
              <a:t> </a:t>
            </a:r>
            <a:r>
              <a:rPr lang="en-US" sz="2000" dirty="0" err="1"/>
              <a:t>bağları</a:t>
            </a:r>
            <a:r>
              <a:rPr lang="en-US" sz="2000" dirty="0"/>
              <a:t> </a:t>
            </a:r>
            <a:r>
              <a:rPr lang="en-US" sz="2000" dirty="0" err="1"/>
              <a:t>kuvvetlendirmek</a:t>
            </a:r>
            <a:r>
              <a:rPr lang="en-US" sz="2000" dirty="0"/>
              <a:t> </a:t>
            </a:r>
            <a:r>
              <a:rPr lang="en-US" sz="2000" dirty="0" err="1"/>
              <a:t>önemli</a:t>
            </a:r>
            <a:r>
              <a:rPr lang="en-US" sz="2000" dirty="0"/>
              <a:t> </a:t>
            </a:r>
            <a:r>
              <a:rPr lang="en-US" sz="2000" dirty="0" err="1"/>
              <a:t>ve</a:t>
            </a:r>
            <a:r>
              <a:rPr lang="en-US" sz="2000" dirty="0"/>
              <a:t> </a:t>
            </a:r>
            <a:r>
              <a:rPr lang="en-US" sz="2000" dirty="0" err="1"/>
              <a:t>öncelikli</a:t>
            </a:r>
            <a:r>
              <a:rPr lang="en-US" sz="2000" dirty="0"/>
              <a:t> </a:t>
            </a:r>
            <a:r>
              <a:rPr lang="en-US" sz="2000" dirty="0" err="1"/>
              <a:t>bir</a:t>
            </a:r>
            <a:r>
              <a:rPr lang="en-US" sz="2000" dirty="0"/>
              <a:t> </a:t>
            </a:r>
            <a:r>
              <a:rPr lang="en-US" sz="2000" dirty="0" err="1"/>
              <a:t>toplumsal</a:t>
            </a:r>
            <a:r>
              <a:rPr lang="en-US" sz="2000" dirty="0"/>
              <a:t> </a:t>
            </a:r>
            <a:r>
              <a:rPr lang="en-US" sz="2000" dirty="0" err="1"/>
              <a:t>ihtiyaçtır</a:t>
            </a:r>
            <a:r>
              <a:rPr lang="en-US" sz="2000" dirty="0"/>
              <a:t>. </a:t>
            </a:r>
            <a:endParaRPr lang="en-US" sz="2000" dirty="0"/>
          </a:p>
          <a:p>
            <a:pPr algn="just">
              <a:buFont typeface="Wingdings" panose="05000000000000000000" charset="0"/>
              <a:buChar char="v"/>
            </a:pPr>
            <a:r>
              <a:rPr lang="en-US" sz="2000" dirty="0"/>
              <a:t>Kamu </a:t>
            </a:r>
            <a:r>
              <a:rPr lang="en-US" sz="2000" dirty="0" err="1"/>
              <a:t>kurumları</a:t>
            </a:r>
            <a:r>
              <a:rPr lang="en-US" sz="2000" dirty="0"/>
              <a:t>, </a:t>
            </a:r>
            <a:r>
              <a:rPr lang="en-US" sz="2000" dirty="0" err="1"/>
              <a:t>sivil</a:t>
            </a:r>
            <a:r>
              <a:rPr lang="en-US" sz="2000" dirty="0"/>
              <a:t> </a:t>
            </a:r>
            <a:r>
              <a:rPr lang="en-US" sz="2000" dirty="0" err="1"/>
              <a:t>toplum</a:t>
            </a:r>
            <a:r>
              <a:rPr lang="en-US" sz="2000" dirty="0"/>
              <a:t> </a:t>
            </a:r>
            <a:r>
              <a:rPr lang="en-US" sz="2000" dirty="0" err="1"/>
              <a:t>örgütleri</a:t>
            </a:r>
            <a:r>
              <a:rPr lang="en-US" sz="2000" dirty="0"/>
              <a:t> </a:t>
            </a:r>
            <a:r>
              <a:rPr lang="en-US" sz="2000" dirty="0" err="1"/>
              <a:t>ve</a:t>
            </a:r>
            <a:r>
              <a:rPr lang="en-US" sz="2000" dirty="0"/>
              <a:t> </a:t>
            </a:r>
            <a:r>
              <a:rPr lang="en-US" sz="2000" dirty="0" err="1"/>
              <a:t>halkın</a:t>
            </a:r>
            <a:r>
              <a:rPr lang="en-US" sz="2000" dirty="0"/>
              <a:t> </a:t>
            </a:r>
            <a:r>
              <a:rPr lang="en-US" sz="2000" dirty="0" err="1"/>
              <a:t>işbirliğini</a:t>
            </a:r>
            <a:r>
              <a:rPr lang="en-US" sz="2000" dirty="0"/>
              <a:t> </a:t>
            </a:r>
            <a:r>
              <a:rPr lang="en-US" sz="2000" dirty="0" err="1"/>
              <a:t>sağlayarak</a:t>
            </a:r>
            <a:r>
              <a:rPr lang="en-US" sz="2000" dirty="0"/>
              <a:t> </a:t>
            </a:r>
            <a:r>
              <a:rPr lang="en-US" sz="2000" dirty="0" err="1"/>
              <a:t>toplumda</a:t>
            </a:r>
            <a:r>
              <a:rPr lang="en-US" sz="2000" dirty="0"/>
              <a:t> </a:t>
            </a:r>
            <a:r>
              <a:rPr lang="en-US" sz="2000" dirty="0" err="1"/>
              <a:t>madde</a:t>
            </a:r>
            <a:r>
              <a:rPr lang="en-US" sz="2000" dirty="0"/>
              <a:t> </a:t>
            </a:r>
            <a:r>
              <a:rPr lang="en-US" sz="2000" dirty="0" err="1"/>
              <a:t>kullanımını</a:t>
            </a:r>
            <a:r>
              <a:rPr lang="en-US" sz="2000" dirty="0"/>
              <a:t> </a:t>
            </a:r>
            <a:r>
              <a:rPr lang="en-US" sz="2000" dirty="0" err="1"/>
              <a:t>sıradanlaştırmaya</a:t>
            </a:r>
            <a:r>
              <a:rPr lang="en-US" sz="2000" dirty="0"/>
              <a:t> </a:t>
            </a:r>
            <a:r>
              <a:rPr lang="en-US" sz="2000" dirty="0" err="1"/>
              <a:t>yönelik</a:t>
            </a:r>
            <a:r>
              <a:rPr lang="en-US" sz="2000" dirty="0"/>
              <a:t> </a:t>
            </a:r>
            <a:r>
              <a:rPr lang="en-US" sz="2000" dirty="0" err="1"/>
              <a:t>algı</a:t>
            </a:r>
            <a:r>
              <a:rPr lang="en-US" sz="2000" dirty="0"/>
              <a:t> </a:t>
            </a:r>
            <a:r>
              <a:rPr lang="en-US" sz="2000" dirty="0" err="1"/>
              <a:t>oluşturma</a:t>
            </a:r>
            <a:r>
              <a:rPr lang="en-US" sz="2000" dirty="0"/>
              <a:t> </a:t>
            </a:r>
            <a:r>
              <a:rPr lang="en-US" sz="2000" dirty="0" err="1"/>
              <a:t>çabalarına</a:t>
            </a:r>
            <a:r>
              <a:rPr lang="en-US" sz="2000" dirty="0"/>
              <a:t> </a:t>
            </a:r>
            <a:r>
              <a:rPr lang="en-US" sz="2000" dirty="0" err="1"/>
              <a:t>karşı</a:t>
            </a:r>
            <a:r>
              <a:rPr lang="en-US" sz="2000" dirty="0"/>
              <a:t> </a:t>
            </a:r>
            <a:r>
              <a:rPr lang="en-US" sz="2000" dirty="0" err="1"/>
              <a:t>madde</a:t>
            </a:r>
            <a:r>
              <a:rPr lang="en-US" sz="2000" dirty="0"/>
              <a:t> </a:t>
            </a:r>
            <a:r>
              <a:rPr lang="en-US" sz="2000" dirty="0" err="1"/>
              <a:t>karşıtı</a:t>
            </a:r>
            <a:r>
              <a:rPr lang="en-US" sz="2000" dirty="0"/>
              <a:t> </a:t>
            </a:r>
            <a:r>
              <a:rPr lang="en-US" sz="2000" dirty="0" err="1"/>
              <a:t>duruşu</a:t>
            </a:r>
            <a:r>
              <a:rPr lang="en-US" sz="2000" dirty="0"/>
              <a:t> </a:t>
            </a:r>
            <a:r>
              <a:rPr lang="en-US" sz="2000" dirty="0" err="1"/>
              <a:t>güçlendirmek</a:t>
            </a:r>
            <a:r>
              <a:rPr lang="en-US" sz="2000" dirty="0"/>
              <a:t> </a:t>
            </a:r>
            <a:r>
              <a:rPr lang="en-US" sz="2000" dirty="0" err="1"/>
              <a:t>ve</a:t>
            </a:r>
            <a:r>
              <a:rPr lang="en-US" sz="2000" dirty="0"/>
              <a:t> </a:t>
            </a:r>
            <a:r>
              <a:rPr lang="en-US" sz="2000" dirty="0" err="1"/>
              <a:t>madde</a:t>
            </a:r>
            <a:r>
              <a:rPr lang="en-US" sz="2000" dirty="0"/>
              <a:t> </a:t>
            </a:r>
            <a:r>
              <a:rPr lang="en-US" sz="2000" dirty="0" err="1"/>
              <a:t>kullanımının</a:t>
            </a:r>
            <a:r>
              <a:rPr lang="en-US" sz="2000" dirty="0"/>
              <a:t> </a:t>
            </a:r>
            <a:r>
              <a:rPr lang="en-US" sz="2000" dirty="0" err="1"/>
              <a:t>olumsuz</a:t>
            </a:r>
            <a:r>
              <a:rPr lang="en-US" sz="2000" dirty="0"/>
              <a:t> </a:t>
            </a:r>
            <a:r>
              <a:rPr lang="en-US" sz="2000" dirty="0" err="1"/>
              <a:t>sonuçlarının</a:t>
            </a:r>
            <a:r>
              <a:rPr lang="en-US" sz="2000" dirty="0"/>
              <a:t> </a:t>
            </a:r>
            <a:r>
              <a:rPr lang="en-US" sz="2000" dirty="0" err="1"/>
              <a:t>farkında</a:t>
            </a:r>
            <a:r>
              <a:rPr lang="en-US" sz="2000" dirty="0"/>
              <a:t> </a:t>
            </a:r>
            <a:r>
              <a:rPr lang="en-US" sz="2000" dirty="0" err="1"/>
              <a:t>olan</a:t>
            </a:r>
            <a:r>
              <a:rPr lang="en-US" sz="2000" dirty="0"/>
              <a:t> </a:t>
            </a:r>
            <a:r>
              <a:rPr lang="en-US" sz="2000" dirty="0" err="1"/>
              <a:t>bilinçli</a:t>
            </a:r>
            <a:r>
              <a:rPr lang="en-US" sz="2000" dirty="0"/>
              <a:t> </a:t>
            </a:r>
            <a:r>
              <a:rPr lang="en-US" sz="2000" dirty="0" err="1"/>
              <a:t>bir</a:t>
            </a:r>
            <a:r>
              <a:rPr lang="en-US" sz="2000" dirty="0"/>
              <a:t> </a:t>
            </a:r>
            <a:r>
              <a:rPr lang="en-US" sz="2000" dirty="0" err="1"/>
              <a:t>kitle</a:t>
            </a:r>
            <a:r>
              <a:rPr lang="en-US" sz="2000" dirty="0"/>
              <a:t> </a:t>
            </a:r>
            <a:r>
              <a:rPr lang="en-US" sz="2000" dirty="0" err="1"/>
              <a:t>oluşturmak</a:t>
            </a:r>
            <a:r>
              <a:rPr lang="en-US" sz="2000" dirty="0"/>
              <a:t> </a:t>
            </a:r>
            <a:r>
              <a:rPr lang="en-US" sz="2000" dirty="0" err="1"/>
              <a:t>madde</a:t>
            </a:r>
            <a:r>
              <a:rPr lang="en-US" sz="2000" dirty="0"/>
              <a:t> </a:t>
            </a:r>
            <a:r>
              <a:rPr lang="en-US" sz="2000" dirty="0" err="1"/>
              <a:t>bağımlılığı</a:t>
            </a:r>
            <a:r>
              <a:rPr lang="en-US" sz="2000" dirty="0"/>
              <a:t> </a:t>
            </a:r>
            <a:r>
              <a:rPr lang="en-US" sz="2000" dirty="0" err="1"/>
              <a:t>ile</a:t>
            </a:r>
            <a:r>
              <a:rPr lang="en-US" sz="2000" dirty="0"/>
              <a:t> </a:t>
            </a:r>
            <a:r>
              <a:rPr lang="en-US" sz="2000" dirty="0" err="1"/>
              <a:t>mücadelede</a:t>
            </a:r>
            <a:r>
              <a:rPr lang="en-US" sz="2000" dirty="0"/>
              <a:t> </a:t>
            </a:r>
            <a:r>
              <a:rPr lang="en-US" sz="2000" dirty="0" err="1"/>
              <a:t>maliyeti</a:t>
            </a:r>
            <a:r>
              <a:rPr lang="en-US" sz="2000" dirty="0"/>
              <a:t> </a:t>
            </a:r>
            <a:r>
              <a:rPr lang="en-US" sz="2000" dirty="0" err="1"/>
              <a:t>düşük</a:t>
            </a:r>
            <a:r>
              <a:rPr lang="en-US" sz="2000" dirty="0"/>
              <a:t> </a:t>
            </a:r>
            <a:r>
              <a:rPr lang="en-US" sz="2000" dirty="0" err="1"/>
              <a:t>etkisi</a:t>
            </a:r>
            <a:r>
              <a:rPr lang="en-US" sz="2000" dirty="0"/>
              <a:t> </a:t>
            </a:r>
            <a:r>
              <a:rPr lang="en-US" sz="2000" dirty="0" err="1"/>
              <a:t>büyük</a:t>
            </a:r>
            <a:r>
              <a:rPr lang="en-US" sz="2000" dirty="0"/>
              <a:t> </a:t>
            </a:r>
            <a:r>
              <a:rPr lang="en-US" sz="2000" dirty="0" err="1"/>
              <a:t>bir</a:t>
            </a:r>
            <a:r>
              <a:rPr lang="en-US" sz="2000" dirty="0"/>
              <a:t> </a:t>
            </a:r>
            <a:r>
              <a:rPr lang="en-US" sz="2000" dirty="0" err="1"/>
              <a:t>yöntemdir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9683"/>
            <a:ext cx="10972800" cy="582613"/>
          </a:xfrm>
        </p:spPr>
        <p:txBody>
          <a:bodyPr/>
          <a:lstStyle/>
          <a:p>
            <a:pPr algn="ctr"/>
            <a:r>
              <a:rPr lang="tr-TR" altLang="en-US" sz="3200" b="1" dirty="0">
                <a:sym typeface="+mn-ea"/>
              </a:rPr>
              <a:t>DÖRDÜNCÜ OTURUM SONUÇ BİLDİRGESİ-2</a:t>
            </a:r>
            <a:endParaRPr lang="en-US" sz="3200" b="1" dirty="0"/>
          </a:p>
        </p:txBody>
      </p:sp>
      <p:sp>
        <p:nvSpPr>
          <p:cNvPr id="3" name="Content Placeholder 2"/>
          <p:cNvSpPr>
            <a:spLocks noGrp="1"/>
          </p:cNvSpPr>
          <p:nvPr>
            <p:ph idx="1"/>
          </p:nvPr>
        </p:nvSpPr>
        <p:spPr>
          <a:xfrm>
            <a:off x="609598" y="1002665"/>
            <a:ext cx="10972801" cy="5125085"/>
          </a:xfrm>
        </p:spPr>
        <p:txBody>
          <a:bodyPr/>
          <a:lstStyle/>
          <a:p>
            <a:pPr marL="0" indent="0" algn="just">
              <a:buNone/>
            </a:pPr>
            <a:r>
              <a:rPr lang="en-US" sz="2400" b="1"/>
              <a:t>Madde Kullanım Bozukluğu Olan Çocuk-Ergenlerin Madde Kullanımını Önleme ve Tedaviye İlişkin Önerileri</a:t>
            </a:r>
            <a:endParaRPr lang="en-US" sz="2400" b="1"/>
          </a:p>
          <a:p>
            <a:pPr algn="just">
              <a:buFont typeface="Wingdings" panose="05000000000000000000" charset="0"/>
              <a:buChar char="v"/>
            </a:pPr>
            <a:r>
              <a:rPr lang="en-US" sz="2000"/>
              <a:t>Madde kullanımı dünyada giderek artmakta ve tüm toplumları küresel düzeyde etkilemeye devam etmektedir. Çocuk-ergenler madde kullanımına başlama açısından riskli bir grup olup maddenin olumsuz etkilerine karşı daha savunmasızdırlar. Madde kullanım sorunu olan çocuk-ergenler biyopsikososyal, yasal ve ekonomik açıdan birçok sorunla karşı karşıya kalmaktadır. </a:t>
            </a:r>
            <a:endParaRPr lang="en-US" sz="2000"/>
          </a:p>
          <a:p>
            <a:pPr algn="just">
              <a:buFont typeface="Wingdings" panose="05000000000000000000" charset="0"/>
              <a:buChar char="v"/>
            </a:pPr>
            <a:r>
              <a:rPr lang="en-US" sz="2000"/>
              <a:t>Madde kullanım bozukluğunun önlenmesi, tedavisi ve rehabilitasyon süreçlerinin tamamında çocuk-ergenlere, ailelere, sağlık çalışanlarına, hükümete ve toplumda yaşayan tüm bireylere önemli görevler düşmektedir. </a:t>
            </a:r>
            <a:endParaRPr lang="en-US" sz="2000"/>
          </a:p>
          <a:p>
            <a:pPr algn="just">
              <a:buFont typeface="Wingdings" panose="05000000000000000000" charset="0"/>
              <a:buChar char="v"/>
            </a:pPr>
            <a:r>
              <a:rPr lang="en-US" sz="2000"/>
              <a:t>Madde kullanımını önlemeye ve tedavi sürecine yönelik müdahaleler planlanırken, bu deneyimi yaşayan çocuk-ergenlerin önerilerinin dikkate alınması müdahalelere önemli bir bakış açısı sağlayabilir</a:t>
            </a:r>
            <a:r>
              <a:rPr lang="tr-TR" altLang="en-US" sz="2000"/>
              <a:t>, on</a:t>
            </a:r>
            <a:r>
              <a:rPr lang="en-US" sz="2000"/>
              <a:t>ların tedaviye devam etme ve katılım olasılıklarını arttırabilir. </a:t>
            </a:r>
            <a:endParaRPr lang="en-US" sz="2000"/>
          </a:p>
          <a:p>
            <a:pPr algn="just">
              <a:buFont typeface="Wingdings" panose="05000000000000000000" charset="0"/>
              <a:buChar char="v"/>
            </a:pPr>
            <a:r>
              <a:rPr lang="tr-TR" altLang="en-US" sz="2000"/>
              <a:t>M</a:t>
            </a:r>
            <a:r>
              <a:rPr lang="en-US" sz="2000"/>
              <a:t>adde kullanım bozukluğu olan ve tedavi gören çocuk-ergenlerin toplumla iç içe, damgalanmadan yaşamasına yönelik faaliyetler yürütülmeli, toplumu ve aileleri bilinçlendirme ve farkındalık çalışmaları arttırılmalıdır. </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DÖRDÜNCÜ OTURUM SONUÇ BİLDİRGESİ-3</a:t>
            </a:r>
            <a:endParaRPr lang="tr-TR" altLang="en-US" sz="3200" b="1" dirty="0">
              <a:sym typeface="+mn-ea"/>
            </a:endParaRPr>
          </a:p>
        </p:txBody>
      </p:sp>
      <p:sp>
        <p:nvSpPr>
          <p:cNvPr id="3" name="Content Placeholder 2"/>
          <p:cNvSpPr>
            <a:spLocks noGrp="1"/>
          </p:cNvSpPr>
          <p:nvPr>
            <p:ph idx="1"/>
          </p:nvPr>
        </p:nvSpPr>
        <p:spPr>
          <a:xfrm>
            <a:off x="609600" y="1049020"/>
            <a:ext cx="10972800" cy="5078730"/>
          </a:xfrm>
        </p:spPr>
        <p:txBody>
          <a:bodyPr/>
          <a:lstStyle/>
          <a:p>
            <a:pPr marL="0" indent="0">
              <a:buNone/>
            </a:pPr>
            <a:r>
              <a:rPr lang="en-US" sz="2400" b="1" dirty="0" err="1"/>
              <a:t>Bağımlılık</a:t>
            </a:r>
            <a:r>
              <a:rPr lang="en-US" sz="2400" b="1" dirty="0"/>
              <a:t> </a:t>
            </a:r>
            <a:r>
              <a:rPr lang="en-US" sz="2400" b="1" dirty="0" err="1"/>
              <a:t>Riski</a:t>
            </a:r>
            <a:r>
              <a:rPr lang="en-US" sz="2400" b="1" dirty="0"/>
              <a:t> </a:t>
            </a:r>
            <a:r>
              <a:rPr lang="en-US" sz="2400" b="1" dirty="0" err="1"/>
              <a:t>Altındaki</a:t>
            </a:r>
            <a:r>
              <a:rPr lang="en-US" sz="2400" b="1" dirty="0"/>
              <a:t> </a:t>
            </a:r>
            <a:r>
              <a:rPr lang="en-US" sz="2400" b="1" dirty="0" err="1"/>
              <a:t>Ergenlerin</a:t>
            </a:r>
            <a:r>
              <a:rPr lang="en-US" sz="2400" b="1" dirty="0"/>
              <a:t> </a:t>
            </a:r>
            <a:r>
              <a:rPr lang="en-US" sz="2400" b="1" dirty="0" err="1"/>
              <a:t>Dijital</a:t>
            </a:r>
            <a:r>
              <a:rPr lang="en-US" sz="2400" b="1" dirty="0"/>
              <a:t> Oyun </a:t>
            </a:r>
            <a:r>
              <a:rPr lang="tr-TR" altLang="en-US" sz="2400" b="1" dirty="0"/>
              <a:t>Alışkanlıkları</a:t>
            </a:r>
            <a:endParaRPr lang="en-US" sz="2400" b="1" dirty="0"/>
          </a:p>
          <a:p>
            <a:pPr>
              <a:buFont typeface="Wingdings" panose="05000000000000000000" charset="0"/>
              <a:buChar char="v"/>
            </a:pPr>
            <a:r>
              <a:rPr lang="en-US" sz="2400" dirty="0"/>
              <a:t>Son </a:t>
            </a:r>
            <a:r>
              <a:rPr lang="en-US" sz="2400" dirty="0" err="1"/>
              <a:t>yıllarda</a:t>
            </a:r>
            <a:r>
              <a:rPr lang="en-US" sz="2400" dirty="0"/>
              <a:t> </a:t>
            </a:r>
            <a:r>
              <a:rPr lang="en-US" sz="2400" dirty="0" err="1"/>
              <a:t>çocukların</a:t>
            </a:r>
            <a:r>
              <a:rPr lang="en-US" sz="2400" dirty="0"/>
              <a:t> </a:t>
            </a:r>
            <a:r>
              <a:rPr lang="en-US" sz="2400" dirty="0" err="1"/>
              <a:t>dijital</a:t>
            </a:r>
            <a:r>
              <a:rPr lang="en-US" sz="2400" dirty="0"/>
              <a:t> </a:t>
            </a:r>
            <a:r>
              <a:rPr lang="en-US" sz="2400" dirty="0" err="1"/>
              <a:t>oyun</a:t>
            </a:r>
            <a:r>
              <a:rPr lang="en-US" sz="2400" dirty="0"/>
              <a:t> </a:t>
            </a:r>
            <a:r>
              <a:rPr lang="en-US" sz="2400" dirty="0" err="1"/>
              <a:t>oynayarak</a:t>
            </a:r>
            <a:r>
              <a:rPr lang="en-US" sz="2400" dirty="0"/>
              <a:t> </a:t>
            </a:r>
            <a:r>
              <a:rPr lang="en-US" sz="2400" dirty="0" err="1"/>
              <a:t>geçirdikleri</a:t>
            </a:r>
            <a:r>
              <a:rPr lang="en-US" sz="2400" dirty="0"/>
              <a:t> </a:t>
            </a:r>
            <a:r>
              <a:rPr lang="en-US" sz="2400" dirty="0" err="1"/>
              <a:t>sürenin</a:t>
            </a:r>
            <a:r>
              <a:rPr lang="en-US" sz="2400" dirty="0"/>
              <a:t> </a:t>
            </a:r>
            <a:r>
              <a:rPr lang="en-US" sz="2400" dirty="0" err="1"/>
              <a:t>önemli</a:t>
            </a:r>
            <a:r>
              <a:rPr lang="en-US" sz="2400" dirty="0"/>
              <a:t> </a:t>
            </a:r>
            <a:r>
              <a:rPr lang="en-US" sz="2400" dirty="0" err="1"/>
              <a:t>ölçüde</a:t>
            </a:r>
            <a:r>
              <a:rPr lang="en-US" sz="2400" dirty="0"/>
              <a:t> </a:t>
            </a:r>
            <a:r>
              <a:rPr lang="en-US" sz="2400" dirty="0" err="1"/>
              <a:t>arttığı</a:t>
            </a:r>
            <a:r>
              <a:rPr lang="en-US" sz="2400" dirty="0"/>
              <a:t> </a:t>
            </a:r>
            <a:r>
              <a:rPr lang="en-US" sz="2400" dirty="0" err="1"/>
              <a:t>ve</a:t>
            </a:r>
            <a:r>
              <a:rPr lang="en-US" sz="2400" dirty="0"/>
              <a:t> </a:t>
            </a:r>
            <a:r>
              <a:rPr lang="en-US" sz="2400" dirty="0" err="1"/>
              <a:t>bağımlılık</a:t>
            </a:r>
            <a:r>
              <a:rPr lang="en-US" sz="2400" dirty="0"/>
              <a:t> </a:t>
            </a:r>
            <a:r>
              <a:rPr lang="en-US" sz="2400" dirty="0" err="1"/>
              <a:t>düzeylerinin</a:t>
            </a:r>
            <a:r>
              <a:rPr lang="en-US" sz="2400" dirty="0"/>
              <a:t> </a:t>
            </a:r>
            <a:r>
              <a:rPr lang="en-US" sz="2400" dirty="0" err="1"/>
              <a:t>endişe</a:t>
            </a:r>
            <a:r>
              <a:rPr lang="en-US" sz="2400" dirty="0"/>
              <a:t> </a:t>
            </a:r>
            <a:r>
              <a:rPr lang="en-US" sz="2400" dirty="0" err="1"/>
              <a:t>verici</a:t>
            </a:r>
            <a:r>
              <a:rPr lang="en-US" sz="2400" dirty="0"/>
              <a:t> </a:t>
            </a:r>
            <a:r>
              <a:rPr lang="en-US" sz="2400" dirty="0" err="1"/>
              <a:t>boyutlara</a:t>
            </a:r>
            <a:r>
              <a:rPr lang="en-US" sz="2400" dirty="0"/>
              <a:t> </a:t>
            </a:r>
            <a:r>
              <a:rPr lang="en-US" sz="2400" dirty="0" err="1"/>
              <a:t>ulaştığı</a:t>
            </a:r>
            <a:r>
              <a:rPr lang="en-US" sz="2400" dirty="0"/>
              <a:t> </a:t>
            </a:r>
            <a:r>
              <a:rPr lang="en-US" sz="2400" dirty="0" err="1"/>
              <a:t>görülmektedir</a:t>
            </a:r>
            <a:r>
              <a:rPr lang="en-US" sz="2400" dirty="0"/>
              <a:t>. </a:t>
            </a:r>
            <a:endParaRPr lang="en-US" sz="2400" dirty="0"/>
          </a:p>
          <a:p>
            <a:pPr algn="just">
              <a:buFont typeface="Wingdings" panose="05000000000000000000" charset="0"/>
              <a:buChar char="v"/>
            </a:pPr>
            <a:r>
              <a:rPr lang="en-US" sz="2400" dirty="0" err="1"/>
              <a:t>Çocuklarda</a:t>
            </a:r>
            <a:r>
              <a:rPr lang="en-US" sz="2400" dirty="0"/>
              <a:t> </a:t>
            </a:r>
            <a:r>
              <a:rPr lang="en-US" sz="2400" dirty="0" err="1"/>
              <a:t>dijital</a:t>
            </a:r>
            <a:r>
              <a:rPr lang="en-US" sz="2400" dirty="0"/>
              <a:t> </a:t>
            </a:r>
            <a:r>
              <a:rPr lang="en-US" sz="2400" dirty="0" err="1"/>
              <a:t>oyun</a:t>
            </a:r>
            <a:r>
              <a:rPr lang="en-US" sz="2400" dirty="0"/>
              <a:t> </a:t>
            </a:r>
            <a:r>
              <a:rPr lang="en-US" sz="2400" dirty="0" err="1"/>
              <a:t>bağımlılığının</a:t>
            </a:r>
            <a:r>
              <a:rPr lang="en-US" sz="2400" dirty="0"/>
              <a:t> </a:t>
            </a:r>
            <a:r>
              <a:rPr lang="en-US" sz="2400" dirty="0" err="1"/>
              <a:t>önlenmesi</a:t>
            </a:r>
            <a:r>
              <a:rPr lang="en-US" sz="2400" dirty="0"/>
              <a:t> </a:t>
            </a:r>
            <a:r>
              <a:rPr lang="en-US" sz="2400" dirty="0" err="1"/>
              <a:t>önemli</a:t>
            </a:r>
            <a:r>
              <a:rPr lang="en-US" sz="2400" dirty="0"/>
              <a:t> </a:t>
            </a:r>
            <a:r>
              <a:rPr lang="en-US" sz="2400" dirty="0" err="1"/>
              <a:t>bir</a:t>
            </a:r>
            <a:r>
              <a:rPr lang="en-US" sz="2400" dirty="0"/>
              <a:t> </a:t>
            </a:r>
            <a:r>
              <a:rPr lang="en-US" sz="2400" dirty="0" err="1"/>
              <a:t>hedeftir</a:t>
            </a:r>
            <a:r>
              <a:rPr lang="en-US" sz="2400" dirty="0"/>
              <a:t> </a:t>
            </a:r>
            <a:r>
              <a:rPr lang="en-US" sz="2400" dirty="0" err="1"/>
              <a:t>ve</a:t>
            </a:r>
            <a:r>
              <a:rPr lang="en-US" sz="2400" dirty="0"/>
              <a:t> </a:t>
            </a:r>
            <a:r>
              <a:rPr lang="en-US" sz="2400" dirty="0" err="1"/>
              <a:t>dijital</a:t>
            </a:r>
            <a:r>
              <a:rPr lang="en-US" sz="2400" dirty="0"/>
              <a:t> </a:t>
            </a:r>
            <a:r>
              <a:rPr lang="en-US" sz="2400" dirty="0" err="1"/>
              <a:t>oyun</a:t>
            </a:r>
            <a:r>
              <a:rPr lang="en-US" sz="2400" dirty="0"/>
              <a:t> </a:t>
            </a:r>
            <a:r>
              <a:rPr lang="en-US" sz="2400" dirty="0" err="1"/>
              <a:t>bağımlılığına</a:t>
            </a:r>
            <a:r>
              <a:rPr lang="en-US" sz="2400" dirty="0"/>
              <a:t> </a:t>
            </a:r>
            <a:r>
              <a:rPr lang="en-US" sz="2400" dirty="0" err="1"/>
              <a:t>neden</a:t>
            </a:r>
            <a:r>
              <a:rPr lang="en-US" sz="2400" dirty="0"/>
              <a:t> </a:t>
            </a:r>
            <a:r>
              <a:rPr lang="en-US" sz="2400" dirty="0" err="1"/>
              <a:t>olan</a:t>
            </a:r>
            <a:r>
              <a:rPr lang="en-US" sz="2400" dirty="0"/>
              <a:t> </a:t>
            </a:r>
            <a:r>
              <a:rPr lang="en-US" sz="2400" dirty="0" err="1"/>
              <a:t>durumların</a:t>
            </a:r>
            <a:r>
              <a:rPr lang="en-US" sz="2400" dirty="0"/>
              <a:t> </a:t>
            </a:r>
            <a:r>
              <a:rPr lang="en-US" sz="2400" dirty="0" err="1"/>
              <a:t>ve</a:t>
            </a:r>
            <a:r>
              <a:rPr lang="en-US" sz="2400" dirty="0"/>
              <a:t> </a:t>
            </a:r>
            <a:r>
              <a:rPr lang="en-US" sz="2400" dirty="0" err="1"/>
              <a:t>risklerin</a:t>
            </a:r>
            <a:r>
              <a:rPr lang="en-US" sz="2400" dirty="0"/>
              <a:t> </a:t>
            </a:r>
            <a:r>
              <a:rPr lang="en-US" sz="2400" dirty="0" err="1"/>
              <a:t>belirlenmesi</a:t>
            </a:r>
            <a:r>
              <a:rPr lang="en-US" sz="2400" dirty="0"/>
              <a:t> </a:t>
            </a:r>
            <a:r>
              <a:rPr lang="en-US" sz="2400" dirty="0" err="1"/>
              <a:t>önleyici</a:t>
            </a:r>
            <a:r>
              <a:rPr lang="en-US" sz="2400" dirty="0"/>
              <a:t> </a:t>
            </a:r>
            <a:r>
              <a:rPr lang="en-US" sz="2400" dirty="0" err="1"/>
              <a:t>tedbirlerin</a:t>
            </a:r>
            <a:r>
              <a:rPr lang="en-US" sz="2400" dirty="0"/>
              <a:t> </a:t>
            </a:r>
            <a:r>
              <a:rPr lang="en-US" sz="2400" dirty="0" err="1"/>
              <a:t>alınması</a:t>
            </a:r>
            <a:r>
              <a:rPr lang="en-US" sz="2400" dirty="0"/>
              <a:t> </a:t>
            </a:r>
            <a:r>
              <a:rPr lang="en-US" sz="2400" dirty="0" err="1"/>
              <a:t>açısından</a:t>
            </a:r>
            <a:r>
              <a:rPr lang="en-US" sz="2400" dirty="0"/>
              <a:t> </a:t>
            </a:r>
            <a:r>
              <a:rPr lang="en-US" sz="2400" dirty="0" err="1"/>
              <a:t>çok</a:t>
            </a:r>
            <a:r>
              <a:rPr lang="en-US" sz="2400" dirty="0"/>
              <a:t> </a:t>
            </a:r>
            <a:r>
              <a:rPr lang="en-US" sz="2400" dirty="0" err="1"/>
              <a:t>önemlidir</a:t>
            </a:r>
            <a:r>
              <a:rPr lang="en-US" sz="2400" dirty="0"/>
              <a:t>. </a:t>
            </a:r>
            <a:endParaRPr lang="en-US" sz="2400" dirty="0"/>
          </a:p>
          <a:p>
            <a:pPr algn="just">
              <a:buFont typeface="Wingdings" panose="05000000000000000000" charset="0"/>
              <a:buChar char="v"/>
            </a:pPr>
            <a:r>
              <a:rPr lang="en-US" sz="2400" dirty="0"/>
              <a:t>Bu </a:t>
            </a:r>
            <a:r>
              <a:rPr lang="en-US" sz="2400" dirty="0" err="1"/>
              <a:t>alandaki</a:t>
            </a:r>
            <a:r>
              <a:rPr lang="en-US" sz="2400" dirty="0"/>
              <a:t> </a:t>
            </a:r>
            <a:r>
              <a:rPr lang="en-US" sz="2400" dirty="0" err="1"/>
              <a:t>çalışmalar</a:t>
            </a:r>
            <a:r>
              <a:rPr lang="en-US" sz="2400" dirty="0"/>
              <a:t> </a:t>
            </a:r>
            <a:r>
              <a:rPr lang="en-US" sz="2400" dirty="0" err="1"/>
              <a:t>çocukların</a:t>
            </a:r>
            <a:r>
              <a:rPr lang="en-US" sz="2400" dirty="0"/>
              <a:t>, </a:t>
            </a:r>
            <a:r>
              <a:rPr lang="en-US" sz="2400" dirty="0" err="1"/>
              <a:t>öğretmenlerin</a:t>
            </a:r>
            <a:r>
              <a:rPr lang="en-US" sz="2400" dirty="0"/>
              <a:t>, </a:t>
            </a:r>
            <a:r>
              <a:rPr lang="en-US" sz="2400" dirty="0" err="1"/>
              <a:t>hemşirelerin</a:t>
            </a:r>
            <a:r>
              <a:rPr lang="en-US" sz="2400" dirty="0"/>
              <a:t> </a:t>
            </a:r>
            <a:r>
              <a:rPr lang="en-US" sz="2400" dirty="0" err="1"/>
              <a:t>ve</a:t>
            </a:r>
            <a:r>
              <a:rPr lang="en-US" sz="2400" dirty="0"/>
              <a:t> </a:t>
            </a:r>
            <a:r>
              <a:rPr lang="en-US" sz="2400" dirty="0" err="1"/>
              <a:t>ebeveynlerin</a:t>
            </a:r>
            <a:r>
              <a:rPr lang="en-US" sz="2400" dirty="0"/>
              <a:t> </a:t>
            </a:r>
            <a:r>
              <a:rPr lang="en-US" sz="2400" dirty="0" err="1"/>
              <a:t>konuya</a:t>
            </a:r>
            <a:r>
              <a:rPr lang="en-US" sz="2400" dirty="0"/>
              <a:t> </a:t>
            </a:r>
            <a:r>
              <a:rPr lang="en-US" sz="2400" dirty="0" err="1"/>
              <a:t>ilişkin</a:t>
            </a:r>
            <a:r>
              <a:rPr lang="en-US" sz="2400" dirty="0"/>
              <a:t> </a:t>
            </a:r>
            <a:r>
              <a:rPr lang="en-US" sz="2400" dirty="0" err="1"/>
              <a:t>farkındalığını</a:t>
            </a:r>
            <a:r>
              <a:rPr lang="en-US" sz="2400" dirty="0"/>
              <a:t> </a:t>
            </a:r>
            <a:r>
              <a:rPr lang="en-US" sz="2400" dirty="0" err="1"/>
              <a:t>artırabilir</a:t>
            </a:r>
            <a:r>
              <a:rPr lang="en-US" sz="2400" dirty="0"/>
              <a:t>. </a:t>
            </a:r>
            <a:endParaRPr lang="en-US" sz="2400" dirty="0"/>
          </a:p>
          <a:p>
            <a:pPr algn="just">
              <a:buFont typeface="Wingdings" panose="05000000000000000000" charset="0"/>
              <a:buChar char="v"/>
            </a:pPr>
            <a:r>
              <a:rPr lang="en-US" sz="2400" dirty="0" err="1"/>
              <a:t>Dijital</a:t>
            </a:r>
            <a:r>
              <a:rPr lang="en-US" sz="2400" dirty="0"/>
              <a:t> </a:t>
            </a:r>
            <a:r>
              <a:rPr lang="en-US" sz="2400" dirty="0" err="1"/>
              <a:t>oyun</a:t>
            </a:r>
            <a:r>
              <a:rPr lang="en-US" sz="2400" dirty="0"/>
              <a:t> </a:t>
            </a:r>
            <a:r>
              <a:rPr lang="en-US" sz="2400" dirty="0" err="1"/>
              <a:t>bağımlılığının</a:t>
            </a:r>
            <a:r>
              <a:rPr lang="en-US" sz="2400" dirty="0"/>
              <a:t> </a:t>
            </a:r>
            <a:r>
              <a:rPr lang="en-US" sz="2400" dirty="0" err="1"/>
              <a:t>önlenmesine</a:t>
            </a:r>
            <a:r>
              <a:rPr lang="en-US" sz="2400" dirty="0"/>
              <a:t> </a:t>
            </a:r>
            <a:r>
              <a:rPr lang="en-US" sz="2400" dirty="0" err="1"/>
              <a:t>odaklanan</a:t>
            </a:r>
            <a:r>
              <a:rPr lang="en-US" sz="2400" dirty="0"/>
              <a:t> </a:t>
            </a:r>
            <a:r>
              <a:rPr lang="en-US" sz="2400" dirty="0" err="1"/>
              <a:t>çalışmaların</a:t>
            </a:r>
            <a:r>
              <a:rPr lang="en-US" sz="2400" dirty="0"/>
              <a:t> </a:t>
            </a:r>
            <a:r>
              <a:rPr lang="en-US" sz="2400" dirty="0" err="1"/>
              <a:t>planlanması</a:t>
            </a:r>
            <a:r>
              <a:rPr lang="en-US" sz="2400" dirty="0"/>
              <a:t> </a:t>
            </a:r>
            <a:r>
              <a:rPr lang="en-US" sz="2400" dirty="0" err="1"/>
              <a:t>ve</a:t>
            </a:r>
            <a:r>
              <a:rPr lang="en-US" sz="2400" dirty="0"/>
              <a:t> </a:t>
            </a:r>
            <a:r>
              <a:rPr lang="en-US" sz="2400" dirty="0" err="1"/>
              <a:t>dijital</a:t>
            </a:r>
            <a:r>
              <a:rPr lang="en-US" sz="2400" dirty="0"/>
              <a:t> </a:t>
            </a:r>
            <a:r>
              <a:rPr lang="en-US" sz="2400" dirty="0" err="1"/>
              <a:t>teknolojilerin</a:t>
            </a:r>
            <a:r>
              <a:rPr lang="en-US" sz="2400" dirty="0"/>
              <a:t> </a:t>
            </a:r>
            <a:r>
              <a:rPr lang="en-US" sz="2400" dirty="0" err="1"/>
              <a:t>gerekli</a:t>
            </a:r>
            <a:r>
              <a:rPr lang="en-US" sz="2400" dirty="0"/>
              <a:t> </a:t>
            </a:r>
            <a:r>
              <a:rPr lang="en-US" sz="2400" dirty="0" err="1"/>
              <a:t>ve</a:t>
            </a:r>
            <a:r>
              <a:rPr lang="en-US" sz="2400" dirty="0"/>
              <a:t> </a:t>
            </a:r>
            <a:r>
              <a:rPr lang="en-US" sz="2400" dirty="0" err="1"/>
              <a:t>faydalı</a:t>
            </a:r>
            <a:r>
              <a:rPr lang="en-US" sz="2400" dirty="0"/>
              <a:t> </a:t>
            </a:r>
            <a:r>
              <a:rPr lang="en-US" sz="2400" dirty="0" err="1"/>
              <a:t>kullanımına</a:t>
            </a:r>
            <a:r>
              <a:rPr lang="en-US" sz="2400" dirty="0"/>
              <a:t> </a:t>
            </a:r>
            <a:r>
              <a:rPr lang="en-US" sz="2400" dirty="0" err="1"/>
              <a:t>ilişkin</a:t>
            </a:r>
            <a:r>
              <a:rPr lang="en-US" sz="2400" dirty="0"/>
              <a:t> </a:t>
            </a:r>
            <a:r>
              <a:rPr lang="en-US" sz="2400" dirty="0" err="1"/>
              <a:t>okul</a:t>
            </a:r>
            <a:r>
              <a:rPr lang="en-US" sz="2400" dirty="0"/>
              <a:t> </a:t>
            </a:r>
            <a:r>
              <a:rPr lang="en-US" sz="2400" dirty="0" err="1"/>
              <a:t>müfredatına</a:t>
            </a:r>
            <a:r>
              <a:rPr lang="en-US" sz="2400" dirty="0"/>
              <a:t> </a:t>
            </a:r>
            <a:r>
              <a:rPr lang="en-US" sz="2400" dirty="0" err="1"/>
              <a:t>derslerin</a:t>
            </a:r>
            <a:r>
              <a:rPr lang="en-US" sz="2400" dirty="0"/>
              <a:t> </a:t>
            </a:r>
            <a:r>
              <a:rPr lang="en-US" sz="2400" dirty="0" err="1"/>
              <a:t>eklenmesi</a:t>
            </a:r>
            <a:r>
              <a:rPr lang="en-US" sz="2400" dirty="0"/>
              <a:t> </a:t>
            </a:r>
            <a:r>
              <a:rPr lang="en-US" sz="2400" dirty="0" err="1"/>
              <a:t>önerilebilir</a:t>
            </a:r>
            <a:r>
              <a:rPr lang="en-US" sz="2400" dirty="0"/>
              <a:t>.</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DÖRDÜNCÜ OTURUM SONUÇ BİLDİRGESİ-4</a:t>
            </a:r>
            <a:endParaRPr lang="en-US" sz="3200" b="1" dirty="0"/>
          </a:p>
        </p:txBody>
      </p:sp>
      <p:sp>
        <p:nvSpPr>
          <p:cNvPr id="3" name="Content Placeholder 2"/>
          <p:cNvSpPr>
            <a:spLocks noGrp="1"/>
          </p:cNvSpPr>
          <p:nvPr>
            <p:ph idx="1"/>
          </p:nvPr>
        </p:nvSpPr>
        <p:spPr>
          <a:xfrm>
            <a:off x="609600" y="923925"/>
            <a:ext cx="10972800" cy="5203825"/>
          </a:xfrm>
        </p:spPr>
        <p:txBody>
          <a:bodyPr/>
          <a:lstStyle/>
          <a:p>
            <a:pPr marL="0" indent="0" algn="just">
              <a:buNone/>
            </a:pPr>
            <a:r>
              <a:rPr lang="en-US" sz="2400" b="1" dirty="0" err="1"/>
              <a:t>Annelerin</a:t>
            </a:r>
            <a:r>
              <a:rPr lang="en-US" sz="2400" b="1" dirty="0"/>
              <a:t> </a:t>
            </a:r>
            <a:r>
              <a:rPr lang="en-US" sz="2400" b="1" dirty="0" err="1"/>
              <a:t>Dijital</a:t>
            </a:r>
            <a:r>
              <a:rPr lang="en-US" sz="2400" b="1" dirty="0"/>
              <a:t> Oyun </a:t>
            </a:r>
            <a:r>
              <a:rPr lang="en-US" sz="2400" b="1" dirty="0" err="1"/>
              <a:t>Bağımlılığına</a:t>
            </a:r>
            <a:r>
              <a:rPr lang="en-US" sz="2400" b="1" dirty="0"/>
              <a:t> </a:t>
            </a:r>
            <a:r>
              <a:rPr lang="en-US" sz="2400" b="1" dirty="0" err="1"/>
              <a:t>İlişkin</a:t>
            </a:r>
            <a:r>
              <a:rPr lang="en-US" sz="2400" b="1" dirty="0"/>
              <a:t> </a:t>
            </a:r>
            <a:r>
              <a:rPr lang="en-US" sz="2400" b="1" dirty="0" err="1"/>
              <a:t>Farkındalıklarıyla</a:t>
            </a:r>
            <a:r>
              <a:rPr lang="en-US" sz="2400" b="1" dirty="0"/>
              <a:t> </a:t>
            </a:r>
            <a:r>
              <a:rPr lang="en-US" sz="2400" b="1" dirty="0" err="1"/>
              <a:t>İlişkili</a:t>
            </a:r>
            <a:r>
              <a:rPr lang="en-US" sz="2400" b="1" dirty="0"/>
              <a:t> </a:t>
            </a:r>
            <a:r>
              <a:rPr lang="en-US" sz="2400" b="1" dirty="0" err="1"/>
              <a:t>Faktörler</a:t>
            </a:r>
            <a:endParaRPr lang="en-US" sz="2400" b="1" dirty="0"/>
          </a:p>
          <a:p>
            <a:pPr algn="just">
              <a:buFont typeface="Wingdings" panose="05000000000000000000" charset="0"/>
              <a:buChar char="v"/>
            </a:pPr>
            <a:r>
              <a:rPr lang="en-US" sz="2200" dirty="0" err="1"/>
              <a:t>Dijital</a:t>
            </a:r>
            <a:r>
              <a:rPr lang="en-US" sz="2200" dirty="0"/>
              <a:t> </a:t>
            </a:r>
            <a:r>
              <a:rPr lang="en-US" sz="2200" dirty="0" err="1"/>
              <a:t>oyun</a:t>
            </a:r>
            <a:r>
              <a:rPr lang="en-US" sz="2200" dirty="0"/>
              <a:t> </a:t>
            </a:r>
            <a:r>
              <a:rPr lang="en-US" sz="2200" dirty="0" err="1"/>
              <a:t>oynama</a:t>
            </a:r>
            <a:r>
              <a:rPr lang="en-US" sz="2200" dirty="0"/>
              <a:t> </a:t>
            </a:r>
            <a:r>
              <a:rPr lang="en-US" sz="2200" dirty="0" err="1"/>
              <a:t>davranışının</a:t>
            </a:r>
            <a:r>
              <a:rPr lang="en-US" sz="2200" dirty="0"/>
              <a:t> son </a:t>
            </a:r>
            <a:r>
              <a:rPr lang="en-US" sz="2200" dirty="0" err="1"/>
              <a:t>yıllarda</a:t>
            </a:r>
            <a:r>
              <a:rPr lang="en-US" sz="2200" dirty="0"/>
              <a:t> </a:t>
            </a:r>
            <a:r>
              <a:rPr lang="en-US" sz="2200" dirty="0" err="1"/>
              <a:t>özellikle</a:t>
            </a:r>
            <a:r>
              <a:rPr lang="en-US" sz="2200" dirty="0"/>
              <a:t> </a:t>
            </a:r>
            <a:r>
              <a:rPr lang="en-US" sz="2200" dirty="0" err="1"/>
              <a:t>çocuklar</a:t>
            </a:r>
            <a:r>
              <a:rPr lang="en-US" sz="2200" dirty="0"/>
              <a:t> </a:t>
            </a:r>
            <a:r>
              <a:rPr lang="en-US" sz="2200" dirty="0" err="1"/>
              <a:t>arasında</a:t>
            </a:r>
            <a:r>
              <a:rPr lang="en-US" sz="2200" dirty="0"/>
              <a:t> </a:t>
            </a:r>
            <a:r>
              <a:rPr lang="en-US" sz="2200" dirty="0" err="1"/>
              <a:t>yaygınlaştığı</a:t>
            </a:r>
            <a:r>
              <a:rPr lang="en-US" sz="2200" dirty="0"/>
              <a:t> </a:t>
            </a:r>
            <a:r>
              <a:rPr lang="en-US" sz="2200" dirty="0" err="1"/>
              <a:t>bilinmektedir</a:t>
            </a:r>
            <a:r>
              <a:rPr lang="en-US" sz="2200" dirty="0"/>
              <a:t>. </a:t>
            </a:r>
            <a:endParaRPr lang="en-US" sz="2200" dirty="0"/>
          </a:p>
          <a:p>
            <a:pPr algn="just">
              <a:buFont typeface="Wingdings" panose="05000000000000000000" charset="0"/>
              <a:buChar char="v"/>
            </a:pPr>
            <a:r>
              <a:rPr lang="en-US" sz="2200" dirty="0" err="1"/>
              <a:t>Dijital</a:t>
            </a:r>
            <a:r>
              <a:rPr lang="en-US" sz="2200" dirty="0"/>
              <a:t> </a:t>
            </a:r>
            <a:r>
              <a:rPr lang="en-US" sz="2200" dirty="0" err="1"/>
              <a:t>oyunların</a:t>
            </a:r>
            <a:r>
              <a:rPr lang="en-US" sz="2200" dirty="0"/>
              <a:t> </a:t>
            </a:r>
            <a:r>
              <a:rPr lang="en-US" sz="2200" dirty="0" err="1"/>
              <a:t>sınırsız</a:t>
            </a:r>
            <a:r>
              <a:rPr lang="en-US" sz="2200" dirty="0"/>
              <a:t> </a:t>
            </a:r>
            <a:r>
              <a:rPr lang="en-US" sz="2200" dirty="0" err="1"/>
              <a:t>kullanımı</a:t>
            </a:r>
            <a:r>
              <a:rPr lang="en-US" sz="2200" dirty="0"/>
              <a:t> </a:t>
            </a:r>
            <a:r>
              <a:rPr lang="en-US" sz="2200" dirty="0" err="1"/>
              <a:t>dijital</a:t>
            </a:r>
            <a:r>
              <a:rPr lang="en-US" sz="2200" dirty="0"/>
              <a:t> </a:t>
            </a:r>
            <a:r>
              <a:rPr lang="en-US" sz="2200" dirty="0" err="1"/>
              <a:t>oyun</a:t>
            </a:r>
            <a:r>
              <a:rPr lang="en-US" sz="2200" dirty="0"/>
              <a:t> </a:t>
            </a:r>
            <a:r>
              <a:rPr lang="en-US" sz="2200" dirty="0" err="1"/>
              <a:t>bağımlılığı</a:t>
            </a:r>
            <a:r>
              <a:rPr lang="en-US" sz="2200" dirty="0"/>
              <a:t> </a:t>
            </a:r>
            <a:r>
              <a:rPr lang="en-US" sz="2200" dirty="0" err="1"/>
              <a:t>riskini</a:t>
            </a:r>
            <a:r>
              <a:rPr lang="en-US" sz="2200" dirty="0"/>
              <a:t> </a:t>
            </a:r>
            <a:r>
              <a:rPr lang="en-US" sz="2200" dirty="0" err="1"/>
              <a:t>artırmaktadır</a:t>
            </a:r>
            <a:r>
              <a:rPr lang="en-US" sz="2200" dirty="0"/>
              <a:t>. </a:t>
            </a:r>
            <a:r>
              <a:rPr lang="en-US" sz="2200" dirty="0" err="1"/>
              <a:t>Çocuklar</a:t>
            </a:r>
            <a:r>
              <a:rPr lang="en-US" sz="2200" dirty="0"/>
              <a:t> </a:t>
            </a:r>
            <a:r>
              <a:rPr lang="en-US" sz="2200" dirty="0" err="1"/>
              <a:t>için</a:t>
            </a:r>
            <a:r>
              <a:rPr lang="en-US" sz="2200" dirty="0"/>
              <a:t> </a:t>
            </a:r>
            <a:r>
              <a:rPr lang="en-US" sz="2200" dirty="0" err="1"/>
              <a:t>en</a:t>
            </a:r>
            <a:r>
              <a:rPr lang="en-US" sz="2200" dirty="0"/>
              <a:t> </a:t>
            </a:r>
            <a:r>
              <a:rPr lang="en-US" sz="2200" dirty="0" err="1"/>
              <a:t>önemli</a:t>
            </a:r>
            <a:r>
              <a:rPr lang="en-US" sz="2200" dirty="0"/>
              <a:t> </a:t>
            </a:r>
            <a:r>
              <a:rPr lang="en-US" sz="2200" dirty="0" err="1"/>
              <a:t>rol</a:t>
            </a:r>
            <a:r>
              <a:rPr lang="en-US" sz="2200" dirty="0"/>
              <a:t> </a:t>
            </a:r>
            <a:r>
              <a:rPr lang="en-US" sz="2200" dirty="0" err="1"/>
              <a:t>modeller</a:t>
            </a:r>
            <a:r>
              <a:rPr lang="en-US" sz="2200" dirty="0"/>
              <a:t> </a:t>
            </a:r>
            <a:r>
              <a:rPr lang="en-US" sz="2200" dirty="0" err="1"/>
              <a:t>ebeveynleridir</a:t>
            </a:r>
            <a:r>
              <a:rPr lang="en-US" sz="2200" dirty="0"/>
              <a:t>. </a:t>
            </a:r>
            <a:r>
              <a:rPr lang="en-US" sz="2200" dirty="0" err="1"/>
              <a:t>Ebeveynlerin</a:t>
            </a:r>
            <a:r>
              <a:rPr lang="en-US" sz="2200" dirty="0"/>
              <a:t> </a:t>
            </a:r>
            <a:r>
              <a:rPr lang="en-US" sz="2200" dirty="0" err="1"/>
              <a:t>dijital</a:t>
            </a:r>
            <a:r>
              <a:rPr lang="en-US" sz="2200" dirty="0"/>
              <a:t> </a:t>
            </a:r>
            <a:r>
              <a:rPr lang="en-US" sz="2200" dirty="0" err="1"/>
              <a:t>oyun</a:t>
            </a:r>
            <a:r>
              <a:rPr lang="en-US" sz="2200" dirty="0"/>
              <a:t> </a:t>
            </a:r>
            <a:r>
              <a:rPr lang="en-US" sz="2200" dirty="0" err="1"/>
              <a:t>bağımlılık</a:t>
            </a:r>
            <a:r>
              <a:rPr lang="en-US" sz="2200" dirty="0"/>
              <a:t> </a:t>
            </a:r>
            <a:r>
              <a:rPr lang="en-US" sz="2200" dirty="0" err="1"/>
              <a:t>düzeyleri</a:t>
            </a:r>
            <a:r>
              <a:rPr lang="en-US" sz="2200" dirty="0"/>
              <a:t> </a:t>
            </a:r>
            <a:r>
              <a:rPr lang="en-US" sz="2200" dirty="0" err="1"/>
              <a:t>ile</a:t>
            </a:r>
            <a:r>
              <a:rPr lang="en-US" sz="2200" dirty="0"/>
              <a:t> </a:t>
            </a:r>
            <a:r>
              <a:rPr lang="en-US" sz="2200" dirty="0" err="1"/>
              <a:t>çocuklarının</a:t>
            </a:r>
            <a:r>
              <a:rPr lang="en-US" sz="2200" dirty="0"/>
              <a:t> </a:t>
            </a:r>
            <a:r>
              <a:rPr lang="en-US" sz="2200" dirty="0" err="1"/>
              <a:t>dijital</a:t>
            </a:r>
            <a:r>
              <a:rPr lang="en-US" sz="2200" dirty="0"/>
              <a:t> </a:t>
            </a:r>
            <a:r>
              <a:rPr lang="en-US" sz="2200" dirty="0" err="1"/>
              <a:t>oyun</a:t>
            </a:r>
            <a:r>
              <a:rPr lang="en-US" sz="2200" dirty="0"/>
              <a:t> </a:t>
            </a:r>
            <a:r>
              <a:rPr lang="en-US" sz="2200" dirty="0" err="1"/>
              <a:t>bağımlılığı</a:t>
            </a:r>
            <a:r>
              <a:rPr lang="en-US" sz="2200" dirty="0"/>
              <a:t> </a:t>
            </a:r>
            <a:r>
              <a:rPr lang="en-US" sz="2200" dirty="0" err="1"/>
              <a:t>düzeyleri</a:t>
            </a:r>
            <a:r>
              <a:rPr lang="en-US" sz="2200" dirty="0"/>
              <a:t> </a:t>
            </a:r>
            <a:r>
              <a:rPr lang="en-US" sz="2200" dirty="0" err="1"/>
              <a:t>ilişkilidir</a:t>
            </a:r>
            <a:r>
              <a:rPr lang="en-US" sz="2200" dirty="0"/>
              <a:t>. </a:t>
            </a:r>
            <a:endParaRPr lang="en-US" sz="2200" dirty="0"/>
          </a:p>
          <a:p>
            <a:pPr algn="just">
              <a:buFont typeface="Wingdings" panose="05000000000000000000" charset="0"/>
              <a:buChar char="v"/>
            </a:pPr>
            <a:r>
              <a:rPr lang="en-US" sz="2200" dirty="0"/>
              <a:t>Bir </a:t>
            </a:r>
            <a:r>
              <a:rPr lang="en-US" sz="2200" dirty="0" err="1"/>
              <a:t>konu</a:t>
            </a:r>
            <a:r>
              <a:rPr lang="en-US" sz="2200" dirty="0"/>
              <a:t> </a:t>
            </a:r>
            <a:r>
              <a:rPr lang="en-US" sz="2200" dirty="0" err="1"/>
              <a:t>hakkında</a:t>
            </a:r>
            <a:r>
              <a:rPr lang="en-US" sz="2200" dirty="0"/>
              <a:t> </a:t>
            </a:r>
            <a:r>
              <a:rPr lang="en-US" sz="2200" dirty="0" err="1"/>
              <a:t>bireyin</a:t>
            </a:r>
            <a:r>
              <a:rPr lang="en-US" sz="2200" dirty="0"/>
              <a:t> </a:t>
            </a:r>
            <a:r>
              <a:rPr lang="en-US" sz="2200" dirty="0" err="1"/>
              <a:t>yüksek</a:t>
            </a:r>
            <a:r>
              <a:rPr lang="en-US" sz="2200" dirty="0"/>
              <a:t> </a:t>
            </a:r>
            <a:r>
              <a:rPr lang="en-US" sz="2200" dirty="0" err="1"/>
              <a:t>farkındalığının</a:t>
            </a:r>
            <a:r>
              <a:rPr lang="en-US" sz="2200" dirty="0"/>
              <a:t> </a:t>
            </a:r>
            <a:r>
              <a:rPr lang="en-US" sz="2200" dirty="0" err="1"/>
              <a:t>olması</a:t>
            </a:r>
            <a:r>
              <a:rPr lang="en-US" sz="2200" dirty="0"/>
              <a:t> o </a:t>
            </a:r>
            <a:r>
              <a:rPr lang="en-US" sz="2200" dirty="0" err="1"/>
              <a:t>konuyla</a:t>
            </a:r>
            <a:r>
              <a:rPr lang="en-US" sz="2200" dirty="0"/>
              <a:t> </a:t>
            </a:r>
            <a:r>
              <a:rPr lang="en-US" sz="2200" dirty="0" err="1"/>
              <a:t>ilgili</a:t>
            </a:r>
            <a:r>
              <a:rPr lang="en-US" sz="2200" dirty="0"/>
              <a:t> </a:t>
            </a:r>
            <a:r>
              <a:rPr lang="en-US" sz="2200" dirty="0" err="1"/>
              <a:t>problemleri</a:t>
            </a:r>
            <a:r>
              <a:rPr lang="en-US" sz="2200" dirty="0"/>
              <a:t> </a:t>
            </a:r>
            <a:r>
              <a:rPr lang="en-US" sz="2200" dirty="0" err="1"/>
              <a:t>önlemeye</a:t>
            </a:r>
            <a:r>
              <a:rPr lang="en-US" sz="2200" dirty="0"/>
              <a:t> </a:t>
            </a:r>
            <a:r>
              <a:rPr lang="en-US" sz="2200" dirty="0" err="1"/>
              <a:t>yönelik</a:t>
            </a:r>
            <a:r>
              <a:rPr lang="en-US" sz="2200" dirty="0"/>
              <a:t> </a:t>
            </a:r>
            <a:r>
              <a:rPr lang="en-US" sz="2200" dirty="0" err="1"/>
              <a:t>davranış</a:t>
            </a:r>
            <a:r>
              <a:rPr lang="en-US" sz="2200" dirty="0"/>
              <a:t> </a:t>
            </a:r>
            <a:r>
              <a:rPr lang="en-US" sz="2200" dirty="0" err="1"/>
              <a:t>ve</a:t>
            </a:r>
            <a:r>
              <a:rPr lang="en-US" sz="2200" dirty="0"/>
              <a:t> </a:t>
            </a:r>
            <a:r>
              <a:rPr lang="en-US" sz="2200" dirty="0" err="1"/>
              <a:t>tutumu</a:t>
            </a:r>
            <a:r>
              <a:rPr lang="en-US" sz="2200" dirty="0"/>
              <a:t> </a:t>
            </a:r>
            <a:r>
              <a:rPr lang="en-US" sz="2200" dirty="0" err="1"/>
              <a:t>başlatmada</a:t>
            </a:r>
            <a:r>
              <a:rPr lang="en-US" sz="2200" dirty="0"/>
              <a:t> </a:t>
            </a:r>
            <a:r>
              <a:rPr lang="en-US" sz="2200" dirty="0" err="1"/>
              <a:t>anahtar</a:t>
            </a:r>
            <a:r>
              <a:rPr lang="en-US" sz="2200" dirty="0"/>
              <a:t> </a:t>
            </a:r>
            <a:r>
              <a:rPr lang="en-US" sz="2200" dirty="0" err="1"/>
              <a:t>rol</a:t>
            </a:r>
            <a:r>
              <a:rPr lang="en-US" sz="2200" dirty="0"/>
              <a:t> </a:t>
            </a:r>
            <a:r>
              <a:rPr lang="en-US" sz="2200" dirty="0" err="1"/>
              <a:t>üstlenmektedir</a:t>
            </a:r>
            <a:r>
              <a:rPr lang="en-US" sz="2200" dirty="0"/>
              <a:t>. </a:t>
            </a:r>
            <a:r>
              <a:rPr lang="en-US" sz="2200" dirty="0" err="1"/>
              <a:t>Annelerin</a:t>
            </a:r>
            <a:r>
              <a:rPr lang="en-US" sz="2200" dirty="0"/>
              <a:t> </a:t>
            </a:r>
            <a:r>
              <a:rPr lang="en-US" sz="2200" dirty="0" err="1"/>
              <a:t>dijital</a:t>
            </a:r>
            <a:r>
              <a:rPr lang="en-US" sz="2200" dirty="0"/>
              <a:t> </a:t>
            </a:r>
            <a:r>
              <a:rPr lang="en-US" sz="2200" dirty="0" err="1"/>
              <a:t>oyun</a:t>
            </a:r>
            <a:r>
              <a:rPr lang="en-US" sz="2200" dirty="0"/>
              <a:t> </a:t>
            </a:r>
            <a:r>
              <a:rPr lang="en-US" sz="2200" dirty="0" err="1"/>
              <a:t>bağımlılığına</a:t>
            </a:r>
            <a:r>
              <a:rPr lang="en-US" sz="2200" dirty="0"/>
              <a:t> </a:t>
            </a:r>
            <a:r>
              <a:rPr lang="en-US" sz="2200" dirty="0" err="1"/>
              <a:t>ilişkin</a:t>
            </a:r>
            <a:r>
              <a:rPr lang="en-US" sz="2200" dirty="0"/>
              <a:t> </a:t>
            </a:r>
            <a:r>
              <a:rPr lang="en-US" sz="2200" dirty="0" err="1"/>
              <a:t>farkındalıkları</a:t>
            </a:r>
            <a:r>
              <a:rPr lang="en-US" sz="2200" dirty="0"/>
              <a:t> </a:t>
            </a:r>
            <a:r>
              <a:rPr lang="en-US" sz="2200" dirty="0" err="1"/>
              <a:t>yüksek</a:t>
            </a:r>
            <a:r>
              <a:rPr lang="en-US" sz="2200" dirty="0"/>
              <a:t> </a:t>
            </a:r>
            <a:r>
              <a:rPr lang="en-US" sz="2200" dirty="0" err="1"/>
              <a:t>düzeydedir</a:t>
            </a:r>
            <a:r>
              <a:rPr lang="en-US" sz="2200" dirty="0"/>
              <a:t>. </a:t>
            </a:r>
            <a:endParaRPr lang="en-US" sz="2200" dirty="0"/>
          </a:p>
          <a:p>
            <a:pPr algn="just">
              <a:buFont typeface="Wingdings" panose="05000000000000000000" charset="0"/>
              <a:buChar char="v"/>
            </a:pPr>
            <a:r>
              <a:rPr lang="en-US" sz="2200" dirty="0" err="1"/>
              <a:t>Annelerin</a:t>
            </a:r>
            <a:r>
              <a:rPr lang="en-US" sz="2200" dirty="0"/>
              <a:t> </a:t>
            </a:r>
            <a:r>
              <a:rPr lang="en-US" sz="2200" dirty="0" err="1"/>
              <a:t>dijital</a:t>
            </a:r>
            <a:r>
              <a:rPr lang="en-US" sz="2200" dirty="0"/>
              <a:t> </a:t>
            </a:r>
            <a:r>
              <a:rPr lang="en-US" sz="2200" dirty="0" err="1"/>
              <a:t>oyun</a:t>
            </a:r>
            <a:r>
              <a:rPr lang="en-US" sz="2200" dirty="0"/>
              <a:t> </a:t>
            </a:r>
            <a:r>
              <a:rPr lang="en-US" sz="2200" dirty="0" err="1"/>
              <a:t>bağımlılığına</a:t>
            </a:r>
            <a:r>
              <a:rPr lang="en-US" sz="2200" dirty="0"/>
              <a:t> </a:t>
            </a:r>
            <a:r>
              <a:rPr lang="en-US" sz="2200" dirty="0" err="1"/>
              <a:t>ilişkin</a:t>
            </a:r>
            <a:r>
              <a:rPr lang="en-US" sz="2200" dirty="0"/>
              <a:t> </a:t>
            </a:r>
            <a:r>
              <a:rPr lang="en-US" sz="2200" dirty="0" err="1"/>
              <a:t>farkındalıkları</a:t>
            </a:r>
            <a:r>
              <a:rPr lang="en-US" sz="2200" dirty="0"/>
              <a:t> </a:t>
            </a:r>
            <a:r>
              <a:rPr lang="en-US" sz="2200" dirty="0" err="1"/>
              <a:t>akıllı</a:t>
            </a:r>
            <a:r>
              <a:rPr lang="en-US" sz="2200" dirty="0"/>
              <a:t> </a:t>
            </a:r>
            <a:r>
              <a:rPr lang="en-US" sz="2200" dirty="0" err="1"/>
              <a:t>telefon</a:t>
            </a:r>
            <a:r>
              <a:rPr lang="en-US" sz="2200" dirty="0"/>
              <a:t>/tablet </a:t>
            </a:r>
            <a:r>
              <a:rPr lang="en-US" sz="2200" dirty="0" err="1"/>
              <a:t>kullanma</a:t>
            </a:r>
            <a:r>
              <a:rPr lang="en-US" sz="2200" dirty="0"/>
              <a:t> </a:t>
            </a:r>
            <a:r>
              <a:rPr lang="en-US" sz="2200" dirty="0" err="1"/>
              <a:t>süresi</a:t>
            </a:r>
            <a:r>
              <a:rPr lang="en-US" sz="2200" dirty="0"/>
              <a:t> </a:t>
            </a:r>
            <a:r>
              <a:rPr lang="en-US" sz="2200" dirty="0" err="1"/>
              <a:t>ve</a:t>
            </a:r>
            <a:r>
              <a:rPr lang="en-US" sz="2200" dirty="0"/>
              <a:t> </a:t>
            </a:r>
            <a:r>
              <a:rPr lang="en-US" sz="2200" dirty="0" err="1"/>
              <a:t>sahip</a:t>
            </a:r>
            <a:r>
              <a:rPr lang="en-US" sz="2200" dirty="0"/>
              <a:t> </a:t>
            </a:r>
            <a:r>
              <a:rPr lang="en-US" sz="2200" dirty="0" err="1"/>
              <a:t>oldukları</a:t>
            </a:r>
            <a:r>
              <a:rPr lang="en-US" sz="2200" dirty="0"/>
              <a:t> </a:t>
            </a:r>
            <a:r>
              <a:rPr lang="en-US" sz="2200" dirty="0" err="1"/>
              <a:t>çocuk</a:t>
            </a:r>
            <a:r>
              <a:rPr lang="en-US" sz="2200" dirty="0"/>
              <a:t> </a:t>
            </a:r>
            <a:r>
              <a:rPr lang="en-US" sz="2200" dirty="0" err="1"/>
              <a:t>sayısı</a:t>
            </a:r>
            <a:r>
              <a:rPr lang="en-US" sz="2200" dirty="0"/>
              <a:t> </a:t>
            </a:r>
            <a:r>
              <a:rPr lang="en-US" sz="2200" dirty="0" err="1"/>
              <a:t>ile</a:t>
            </a:r>
            <a:r>
              <a:rPr lang="en-US" sz="2200" dirty="0"/>
              <a:t> </a:t>
            </a:r>
            <a:r>
              <a:rPr lang="en-US" sz="2200" dirty="0" err="1"/>
              <a:t>ilişkilidir</a:t>
            </a:r>
            <a:r>
              <a:rPr lang="en-US" sz="2200" dirty="0"/>
              <a:t>. </a:t>
            </a:r>
            <a:endParaRPr lang="en-US" sz="2200" dirty="0"/>
          </a:p>
          <a:p>
            <a:pPr algn="just">
              <a:buFont typeface="Wingdings" panose="05000000000000000000" charset="0"/>
              <a:buChar char="v"/>
            </a:pPr>
            <a:r>
              <a:rPr lang="en-US" sz="2200" dirty="0" err="1"/>
              <a:t>Annelerin</a:t>
            </a:r>
            <a:r>
              <a:rPr lang="en-US" sz="2200" dirty="0"/>
              <a:t> </a:t>
            </a:r>
            <a:r>
              <a:rPr lang="en-US" sz="2200" dirty="0" err="1"/>
              <a:t>dijital</a:t>
            </a:r>
            <a:r>
              <a:rPr lang="en-US" sz="2200" dirty="0"/>
              <a:t> </a:t>
            </a:r>
            <a:r>
              <a:rPr lang="en-US" sz="2200" dirty="0" err="1"/>
              <a:t>oyun</a:t>
            </a:r>
            <a:r>
              <a:rPr lang="en-US" sz="2200" dirty="0"/>
              <a:t> </a:t>
            </a:r>
            <a:r>
              <a:rPr lang="en-US" sz="2200" dirty="0" err="1"/>
              <a:t>bağımlılığına</a:t>
            </a:r>
            <a:r>
              <a:rPr lang="en-US" sz="2200" dirty="0"/>
              <a:t> </a:t>
            </a:r>
            <a:r>
              <a:rPr lang="en-US" sz="2200" dirty="0" err="1"/>
              <a:t>ilişkin</a:t>
            </a:r>
            <a:r>
              <a:rPr lang="en-US" sz="2200" dirty="0"/>
              <a:t> </a:t>
            </a:r>
            <a:r>
              <a:rPr lang="en-US" sz="2200" dirty="0" err="1"/>
              <a:t>farkındalıklarının</a:t>
            </a:r>
            <a:r>
              <a:rPr lang="en-US" sz="2200" dirty="0"/>
              <a:t> </a:t>
            </a:r>
            <a:r>
              <a:rPr lang="en-US" sz="2200" dirty="0" err="1"/>
              <a:t>artırılması</a:t>
            </a:r>
            <a:r>
              <a:rPr lang="en-US" sz="2200" dirty="0"/>
              <a:t> </a:t>
            </a:r>
            <a:r>
              <a:rPr lang="en-US" sz="2200" dirty="0" err="1"/>
              <a:t>ve</a:t>
            </a:r>
            <a:r>
              <a:rPr lang="en-US" sz="2200" dirty="0"/>
              <a:t> </a:t>
            </a:r>
            <a:r>
              <a:rPr lang="en-US" sz="2200" dirty="0" err="1"/>
              <a:t>böylece</a:t>
            </a:r>
            <a:r>
              <a:rPr lang="en-US" sz="2200" dirty="0"/>
              <a:t> </a:t>
            </a:r>
            <a:r>
              <a:rPr lang="en-US" sz="2200" dirty="0" err="1"/>
              <a:t>çocukların</a:t>
            </a:r>
            <a:r>
              <a:rPr lang="en-US" sz="2200" dirty="0"/>
              <a:t> </a:t>
            </a:r>
            <a:r>
              <a:rPr lang="en-US" sz="2200" dirty="0" err="1"/>
              <a:t>dijital</a:t>
            </a:r>
            <a:r>
              <a:rPr lang="en-US" sz="2200" dirty="0"/>
              <a:t> </a:t>
            </a:r>
            <a:r>
              <a:rPr lang="en-US" sz="2200" dirty="0" err="1"/>
              <a:t>oyun</a:t>
            </a:r>
            <a:r>
              <a:rPr lang="en-US" sz="2200" dirty="0"/>
              <a:t> </a:t>
            </a:r>
            <a:r>
              <a:rPr lang="en-US" sz="2200" dirty="0" err="1"/>
              <a:t>bağımlılıklarının</a:t>
            </a:r>
            <a:r>
              <a:rPr lang="en-US" sz="2200" dirty="0"/>
              <a:t> </a:t>
            </a:r>
            <a:r>
              <a:rPr lang="en-US" sz="2200" dirty="0" err="1"/>
              <a:t>önlenmesi</a:t>
            </a:r>
            <a:r>
              <a:rPr lang="en-US" sz="2200" dirty="0"/>
              <a:t> </a:t>
            </a:r>
            <a:r>
              <a:rPr lang="en-US" sz="2200" dirty="0" err="1"/>
              <a:t>için</a:t>
            </a:r>
            <a:r>
              <a:rPr lang="en-US" sz="2200" dirty="0"/>
              <a:t> </a:t>
            </a:r>
            <a:r>
              <a:rPr lang="en-US" sz="2200" dirty="0" err="1"/>
              <a:t>multidisipliner</a:t>
            </a:r>
            <a:r>
              <a:rPr lang="en-US" sz="2200" dirty="0"/>
              <a:t>, </a:t>
            </a:r>
            <a:r>
              <a:rPr lang="en-US" sz="2200" dirty="0" err="1"/>
              <a:t>aile</a:t>
            </a:r>
            <a:r>
              <a:rPr lang="en-US" sz="2200" dirty="0"/>
              <a:t> </a:t>
            </a:r>
            <a:r>
              <a:rPr lang="en-US" sz="2200" dirty="0" err="1"/>
              <a:t>odaklı</a:t>
            </a:r>
            <a:r>
              <a:rPr lang="en-US" sz="2200" dirty="0"/>
              <a:t> </a:t>
            </a:r>
            <a:r>
              <a:rPr lang="en-US" sz="2200" dirty="0" err="1"/>
              <a:t>müdahale</a:t>
            </a:r>
            <a:r>
              <a:rPr lang="en-US" sz="2200" dirty="0"/>
              <a:t> </a:t>
            </a:r>
            <a:r>
              <a:rPr lang="en-US" sz="2200" dirty="0" err="1"/>
              <a:t>programlarının</a:t>
            </a:r>
            <a:r>
              <a:rPr lang="en-US" sz="2200" dirty="0"/>
              <a:t> </a:t>
            </a:r>
            <a:r>
              <a:rPr lang="en-US" sz="2200" dirty="0" err="1"/>
              <a:t>geliştirilmesi</a:t>
            </a:r>
            <a:r>
              <a:rPr lang="en-US" sz="2200" dirty="0"/>
              <a:t> </a:t>
            </a:r>
            <a:r>
              <a:rPr lang="en-US" sz="2200" dirty="0" err="1"/>
              <a:t>önerilmektedir</a:t>
            </a:r>
            <a:r>
              <a:rPr lang="en-US" sz="2200" dirty="0"/>
              <a:t>. </a:t>
            </a:r>
            <a:endParaRPr lang="en-US" sz="22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6525"/>
            <a:ext cx="10972800" cy="582613"/>
          </a:xfrm>
        </p:spPr>
        <p:txBody>
          <a:bodyPr/>
          <a:lstStyle/>
          <a:p>
            <a:pPr algn="ctr"/>
            <a:r>
              <a:rPr lang="tr-TR" altLang="en-US" sz="2800" b="1" dirty="0"/>
              <a:t>BEŞİNCİ OTURUM: </a:t>
            </a:r>
            <a:br>
              <a:rPr lang="tr-TR" altLang="en-US" sz="2800" b="1" dirty="0"/>
            </a:br>
            <a:r>
              <a:rPr lang="tr-TR" altLang="en-US" sz="2800" b="1" dirty="0"/>
              <a:t>ÇOCUKLARIN RUH VE BEDEN SAĞLIĞI SORUNLARI</a:t>
            </a:r>
            <a:endParaRPr lang="tr-TR" altLang="en-US" sz="2800" b="1" dirty="0"/>
          </a:p>
        </p:txBody>
      </p:sp>
      <p:graphicFrame>
        <p:nvGraphicFramePr>
          <p:cNvPr id="4" name="İçerik Yer Tutucusu 3"/>
          <p:cNvGraphicFramePr>
            <a:graphicFrameLocks noGrp="1"/>
          </p:cNvGraphicFramePr>
          <p:nvPr>
            <p:ph idx="1"/>
          </p:nvPr>
        </p:nvGraphicFramePr>
        <p:xfrm>
          <a:off x="779796" y="840660"/>
          <a:ext cx="11107403" cy="5887047"/>
        </p:xfrm>
        <a:graphic>
          <a:graphicData uri="http://schemas.openxmlformats.org/drawingml/2006/table">
            <a:tbl>
              <a:tblPr firstRow="1" firstCol="1" lastRow="1" lastCol="1" bandRow="1" bandCol="1"/>
              <a:tblGrid>
                <a:gridCol w="5298591"/>
                <a:gridCol w="5808812"/>
              </a:tblGrid>
              <a:tr h="535930">
                <a:tc gridSpan="2">
                  <a:txBody>
                    <a:bodyPr/>
                    <a:lstStyle/>
                    <a:p>
                      <a:pPr marL="174625">
                        <a:spcBef>
                          <a:spcPts val="2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4391025" marR="2574925" indent="-2108200">
                        <a:lnSpc>
                          <a:spcPts val="1260"/>
                        </a:lnSpc>
                        <a:spcAft>
                          <a:spcPts val="0"/>
                        </a:spcAft>
                        <a:tabLst>
                          <a:tab pos="4306570" algn="l"/>
                        </a:tabLst>
                      </a:pPr>
                      <a:r>
                        <a:rPr lang="tr-TR" sz="1200" b="1" dirty="0">
                          <a:effectLst/>
                          <a:latin typeface="Arial" panose="020B0604020202020204" pitchFamily="34" charset="0"/>
                          <a:ea typeface="Times New Roman" panose="02020603050405020304"/>
                          <a:cs typeface="Arial" panose="020B0604020202020204" pitchFamily="34" charset="0"/>
                        </a:rPr>
                        <a:t>BEŞİNCİ OTURUM: ÇOCUKLARIN RUH VE BEDEN SAĞLIĞI SORUNLARI</a:t>
                      </a:r>
                      <a:r>
                        <a:rPr lang="tr-TR" sz="1200" b="1" spc="-265" dirty="0">
                          <a:effectLst/>
                          <a:latin typeface="Arial" panose="020B0604020202020204" pitchFamily="34" charset="0"/>
                          <a:ea typeface="Times New Roman" panose="02020603050405020304"/>
                          <a:cs typeface="Arial" panose="020B0604020202020204" pitchFamily="34" charset="0"/>
                        </a:rPr>
                        <a:t> </a:t>
                      </a:r>
                      <a:endParaRPr lang="tr-TR" sz="1200" b="1" spc="-265" dirty="0">
                        <a:effectLst/>
                        <a:latin typeface="Arial" panose="020B0604020202020204" pitchFamily="34" charset="0"/>
                        <a:ea typeface="Times New Roman" panose="02020603050405020304"/>
                        <a:cs typeface="Arial" panose="020B0604020202020204" pitchFamily="34" charset="0"/>
                      </a:endParaRPr>
                    </a:p>
                    <a:p>
                      <a:pPr marL="4126230" marR="2574925" indent="-1903730" algn="ctr">
                        <a:lnSpc>
                          <a:spcPts val="126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11.30-13.00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r>
              <a:tr h="315143">
                <a:tc gridSpan="2">
                  <a:txBody>
                    <a:bodyPr/>
                    <a:lstStyle/>
                    <a:p>
                      <a:pPr marL="67945">
                        <a:spcBef>
                          <a:spcPts val="590"/>
                        </a:spcBef>
                        <a:spcAft>
                          <a:spcPts val="0"/>
                        </a:spcAft>
                      </a:pPr>
                      <a:r>
                        <a:rPr lang="tr-TR" sz="1100" b="1" u="none" dirty="0">
                          <a:effectLst/>
                          <a:latin typeface="Arial" panose="020B0604020202020204" pitchFamily="34" charset="0"/>
                          <a:ea typeface="Times New Roman" panose="02020603050405020304"/>
                          <a:cs typeface="Arial" panose="020B0604020202020204" pitchFamily="34" charset="0"/>
                        </a:rPr>
                        <a:t>Oturum</a:t>
                      </a:r>
                      <a:r>
                        <a:rPr lang="tr-TR" sz="1100" b="1" u="none" spc="-20" dirty="0">
                          <a:effectLst/>
                          <a:latin typeface="Arial" panose="020B0604020202020204" pitchFamily="34" charset="0"/>
                          <a:ea typeface="Times New Roman" panose="02020603050405020304"/>
                          <a:cs typeface="Arial" panose="020B0604020202020204" pitchFamily="34" charset="0"/>
                        </a:rPr>
                        <a:t> </a:t>
                      </a:r>
                      <a:r>
                        <a:rPr lang="tr-TR" sz="1100" b="1" u="none" dirty="0">
                          <a:effectLst/>
                          <a:latin typeface="Arial" panose="020B0604020202020204" pitchFamily="34" charset="0"/>
                          <a:ea typeface="Times New Roman" panose="02020603050405020304"/>
                          <a:cs typeface="Arial" panose="020B0604020202020204" pitchFamily="34" charset="0"/>
                        </a:rPr>
                        <a:t>Başkanı:</a:t>
                      </a:r>
                      <a:r>
                        <a:rPr lang="tr-TR" sz="1100" b="1"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Uzm.</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Evren</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EKİNGEN</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Antalya</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İl</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Müdürü</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61415">
                <a:tc>
                  <a:txBody>
                    <a:bodyPr/>
                    <a:lstStyle/>
                    <a:p>
                      <a:pPr marL="67945">
                        <a:lnSpc>
                          <a:spcPts val="1165"/>
                        </a:lnSpc>
                        <a:spcAft>
                          <a:spcPts val="0"/>
                        </a:spcAft>
                      </a:pPr>
                      <a:r>
                        <a:rPr lang="tr-TR" sz="1100" b="1" u="none" dirty="0">
                          <a:effectLst/>
                          <a:latin typeface="Arial" panose="020B0604020202020204" pitchFamily="34" charset="0"/>
                          <a:ea typeface="Times New Roman" panose="02020603050405020304"/>
                          <a:cs typeface="Arial" panose="020B0604020202020204" pitchFamily="34" charset="0"/>
                        </a:rPr>
                        <a:t>Konuşmacılar</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100" b="1">
                          <a:effectLst/>
                          <a:latin typeface="Arial" panose="020B0604020202020204" pitchFamily="34" charset="0"/>
                          <a:ea typeface="Times New Roman" panose="02020603050405020304"/>
                          <a:cs typeface="Arial" panose="020B0604020202020204" pitchFamily="34" charset="0"/>
                        </a:rPr>
                        <a:t>Bildiri</a:t>
                      </a:r>
                      <a:r>
                        <a:rPr lang="tr-TR" sz="1100" b="1" spc="-30">
                          <a:effectLst/>
                          <a:latin typeface="Arial" panose="020B0604020202020204" pitchFamily="34" charset="0"/>
                          <a:ea typeface="Times New Roman" panose="02020603050405020304"/>
                          <a:cs typeface="Arial" panose="020B0604020202020204" pitchFamily="34" charset="0"/>
                        </a:rPr>
                        <a:t> </a:t>
                      </a:r>
                      <a:r>
                        <a:rPr lang="tr-TR" sz="1100" b="1">
                          <a:effectLst/>
                          <a:latin typeface="Arial" panose="020B0604020202020204" pitchFamily="34" charset="0"/>
                          <a:ea typeface="Times New Roman" panose="02020603050405020304"/>
                          <a:cs typeface="Arial" panose="020B0604020202020204" pitchFamily="34" charset="0"/>
                        </a:rPr>
                        <a:t>Başlıkları</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970">
                <a:tc>
                  <a:txBody>
                    <a:bodyPr/>
                    <a:lstStyle/>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18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9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Merve</a:t>
                      </a:r>
                      <a:r>
                        <a:rPr lang="tr-TR" sz="1100" u="none" spc="20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Şeyda</a:t>
                      </a:r>
                      <a:r>
                        <a:rPr lang="tr-TR" sz="1100" u="none" spc="20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KARAÇİL</a:t>
                      </a:r>
                      <a:r>
                        <a:rPr lang="tr-TR" sz="1100" u="none" spc="19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ERMUMCU</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05" dirty="0">
                          <a:effectLst/>
                          <a:latin typeface="Arial" panose="020B0604020202020204" pitchFamily="34" charset="0"/>
                          <a:ea typeface="Times New Roman" panose="02020603050405020304"/>
                          <a:cs typeface="Arial" panose="020B0604020202020204" pitchFamily="34" charset="0"/>
                        </a:rPr>
                        <a:t> </a:t>
                      </a:r>
                      <a:endParaRPr lang="tr-TR" sz="1100" u="none" spc="205" dirty="0">
                        <a:effectLst/>
                        <a:latin typeface="Arial" panose="020B0604020202020204" pitchFamily="34" charset="0"/>
                        <a:ea typeface="Times New Roman" panose="02020603050405020304"/>
                        <a:cs typeface="Arial" panose="020B0604020202020204" pitchFamily="34" charset="0"/>
                      </a:endParaRPr>
                    </a:p>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19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0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Nilgün</a:t>
                      </a:r>
                      <a:r>
                        <a:rPr lang="tr-TR" sz="1100" u="none" spc="20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SEREMET</a:t>
                      </a:r>
                      <a:r>
                        <a:rPr lang="tr-TR" sz="1100" u="none" spc="-26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KÜRKLÜ</a:t>
                      </a:r>
                      <a:r>
                        <a:rPr lang="tr-TR" sz="1100" u="none" baseline="30000" dirty="0">
                          <a:effectLst/>
                          <a:latin typeface="Arial" panose="020B0604020202020204" pitchFamily="34" charset="0"/>
                          <a:ea typeface="Times New Roman" panose="02020603050405020304"/>
                          <a:cs typeface="Arial" panose="020B0604020202020204" pitchFamily="34" charset="0"/>
                        </a:rPr>
                        <a:t>1</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a:effectLst/>
                          <a:latin typeface="Arial" panose="020B0604020202020204" pitchFamily="34" charset="0"/>
                          <a:ea typeface="Times New Roman" panose="02020603050405020304"/>
                          <a:cs typeface="Arial" panose="020B0604020202020204" pitchFamily="34" charset="0"/>
                        </a:rPr>
                        <a:t>Okul</a:t>
                      </a:r>
                      <a:r>
                        <a:rPr lang="tr-TR" sz="1100" spc="8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Öncesi</a:t>
                      </a:r>
                      <a:r>
                        <a:rPr lang="tr-TR" sz="1100" spc="7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Çocukların</a:t>
                      </a:r>
                      <a:r>
                        <a:rPr lang="tr-TR" sz="1100" spc="7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Beslenme</a:t>
                      </a:r>
                      <a:r>
                        <a:rPr lang="tr-TR" sz="1100" spc="8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Alışkanlıklarının</a:t>
                      </a:r>
                      <a:r>
                        <a:rPr lang="tr-TR" sz="1100" spc="8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ve</a:t>
                      </a:r>
                      <a:r>
                        <a:rPr lang="tr-TR" sz="1100" spc="8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Mikro</a:t>
                      </a:r>
                      <a:r>
                        <a:rPr lang="tr-TR" sz="1100" spc="8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Besin</a:t>
                      </a:r>
                      <a:r>
                        <a:rPr lang="tr-TR" sz="1100" spc="8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Alımlarının</a:t>
                      </a:r>
                      <a:r>
                        <a:rPr lang="tr-TR" sz="1100" spc="-26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Değerlendirilmesi:</a:t>
                      </a:r>
                      <a:r>
                        <a:rPr lang="tr-TR" sz="1100" spc="-1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Bir</a:t>
                      </a:r>
                      <a:r>
                        <a:rPr lang="tr-TR" sz="1100" spc="-1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Pilot</a:t>
                      </a:r>
                      <a:r>
                        <a:rPr lang="tr-TR" sz="1100" spc="-1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Çalışma</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996">
                <a:tc>
                  <a:txBody>
                    <a:bodyPr/>
                    <a:lstStyle/>
                    <a:p>
                      <a:pPr marL="67945" marR="60325" algn="just">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 Dr. Nilgün SEREMET KÜRKLÜ</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 Araş. Gör. Caner ÖZYILDIRIM</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 </a:t>
                      </a:r>
                      <a:endParaRPr lang="tr-TR" sz="1100" u="none" dirty="0">
                        <a:effectLst/>
                        <a:latin typeface="Arial" panose="020B0604020202020204" pitchFamily="34" charset="0"/>
                        <a:ea typeface="Times New Roman" panose="02020603050405020304"/>
                        <a:cs typeface="Arial" panose="020B0604020202020204" pitchFamily="34" charset="0"/>
                      </a:endParaRPr>
                    </a:p>
                    <a:p>
                      <a:pPr marL="67945" marR="60325" algn="just">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 Merve Şeyda KARAÇİL ERMUMCU</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 Araş. Gör. Gülen SUNA</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 </a:t>
                      </a:r>
                      <a:endParaRPr lang="tr-TR" sz="1100" u="none" dirty="0">
                        <a:effectLst/>
                        <a:latin typeface="Arial" panose="020B0604020202020204" pitchFamily="34" charset="0"/>
                        <a:ea typeface="Times New Roman" panose="02020603050405020304"/>
                        <a:cs typeface="Arial" panose="020B0604020202020204" pitchFamily="34" charset="0"/>
                      </a:endParaRPr>
                    </a:p>
                    <a:p>
                      <a:pPr marL="67945" marR="60325" algn="just">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 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Hülya</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KAMARLI</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ALTUN</a:t>
                      </a:r>
                      <a:r>
                        <a:rPr lang="tr-TR" sz="1100" u="none" baseline="30000" dirty="0">
                          <a:effectLst/>
                          <a:latin typeface="Arial" panose="020B0604020202020204" pitchFamily="34" charset="0"/>
                          <a:ea typeface="Times New Roman" panose="02020603050405020304"/>
                          <a:cs typeface="Arial" panose="020B0604020202020204" pitchFamily="34" charset="0"/>
                        </a:rPr>
                        <a:t>1</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247015">
                        <a:spcAft>
                          <a:spcPts val="0"/>
                        </a:spcAft>
                      </a:pPr>
                      <a:r>
                        <a:rPr lang="tr-TR" sz="1100">
                          <a:effectLst/>
                          <a:latin typeface="Arial" panose="020B0604020202020204" pitchFamily="34" charset="0"/>
                          <a:ea typeface="Times New Roman" panose="02020603050405020304"/>
                          <a:cs typeface="Arial" panose="020B0604020202020204" pitchFamily="34" charset="0"/>
                        </a:rPr>
                        <a:t>Adölesanlarda</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İnternet</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Bağımlılığının</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Yeme</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Davranışları,</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Obezite</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ve</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Uyku</a:t>
                      </a:r>
                      <a:r>
                        <a:rPr lang="tr-TR" sz="1100" spc="28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Kalitesi</a:t>
                      </a:r>
                      <a:r>
                        <a:rPr lang="tr-TR" sz="1100" spc="-26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Üzerine</a:t>
                      </a:r>
                      <a:r>
                        <a:rPr lang="tr-TR" sz="1100" spc="-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Etkisinin</a:t>
                      </a:r>
                      <a:r>
                        <a:rPr lang="tr-TR" sz="1100" spc="-1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Değerlendirilmesi</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296">
                <a:tc>
                  <a:txBody>
                    <a:bodyPr/>
                    <a:lstStyle/>
                    <a:p>
                      <a:pPr marL="67945">
                        <a:lnSpc>
                          <a:spcPts val="1250"/>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Uzm. Hem.</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Seçil</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Aynur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ÇALIK</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Emine</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EFE</a:t>
                      </a:r>
                      <a:r>
                        <a:rPr lang="tr-TR" sz="1100" u="none" baseline="30000" dirty="0">
                          <a:effectLst/>
                          <a:latin typeface="Arial" panose="020B0604020202020204" pitchFamily="34" charset="0"/>
                          <a:ea typeface="Times New Roman" panose="02020603050405020304"/>
                          <a:cs typeface="Arial" panose="020B0604020202020204" pitchFamily="34" charset="0"/>
                        </a:rPr>
                        <a:t>2</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Bakanlığı</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Burdur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Devlet</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Hastanesi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4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5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a:effectLst/>
                          <a:latin typeface="Arial" panose="020B0604020202020204" pitchFamily="34" charset="0"/>
                          <a:ea typeface="Times New Roman" panose="02020603050405020304"/>
                          <a:cs typeface="Arial" panose="020B0604020202020204" pitchFamily="34" charset="0"/>
                        </a:rPr>
                        <a:t>Adölesanlarda</a:t>
                      </a:r>
                      <a:r>
                        <a:rPr lang="tr-TR" sz="1100" spc="-2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E-Sağlık</a:t>
                      </a:r>
                      <a:r>
                        <a:rPr lang="tr-TR" sz="1100" spc="-3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Okuryazarlığı</a:t>
                      </a:r>
                      <a:r>
                        <a:rPr lang="tr-TR" sz="1100" spc="-1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ile</a:t>
                      </a:r>
                      <a:r>
                        <a:rPr lang="tr-TR" sz="1100" spc="-2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Fiziksel</a:t>
                      </a:r>
                      <a:r>
                        <a:rPr lang="tr-TR" sz="1100" spc="-3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Aktivite</a:t>
                      </a:r>
                      <a:r>
                        <a:rPr lang="tr-TR" sz="1100" spc="-2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Düzeyleri</a:t>
                      </a:r>
                      <a:r>
                        <a:rPr lang="tr-TR" sz="1100" spc="-1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Arasındaki</a:t>
                      </a:r>
                      <a:r>
                        <a:rPr lang="tr-TR" sz="1100" spc="-1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İlişki</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305">
                <a:tc>
                  <a:txBody>
                    <a:bodyPr/>
                    <a:lstStyle/>
                    <a:p>
                      <a:pPr marL="67945">
                        <a:lnSpc>
                          <a:spcPts val="124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Uzm.</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Evren EKİNGEN</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Ecz.</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Ercan</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KOCA</a:t>
                      </a: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Uzm.</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Serap</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DEMİREL</a:t>
                      </a:r>
                      <a:r>
                        <a:rPr lang="tr-TR" sz="1100" u="none" baseline="30000" dirty="0">
                          <a:effectLst/>
                          <a:latin typeface="Arial" panose="020B0604020202020204" pitchFamily="34" charset="0"/>
                          <a:ea typeface="Times New Roman" panose="02020603050405020304"/>
                          <a:cs typeface="Arial" panose="020B0604020202020204" pitchFamily="34" charset="0"/>
                        </a:rPr>
                        <a:t>3</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Antalya</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İl</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Müdürü</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Antalya</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İl</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Müdürlüğü</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Hizmetleri</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Başkan</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Yardımcısı</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Antalya</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İl</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Müdürlüğü</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Verimlilik</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ve</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Kalite</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Birim</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Sorumlusu</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6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Gençlerde</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İntihar:</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Antalya</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İl</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Örneği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838">
                <a:tc>
                  <a:txBody>
                    <a:bodyPr/>
                    <a:lstStyle/>
                    <a:p>
                      <a:pPr marL="67945">
                        <a:lnSpc>
                          <a:spcPts val="124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Beyza</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ÜNAL</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Berk</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USLU</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Kardelen</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Devrim</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DORUKÖZ</a:t>
                      </a:r>
                      <a:r>
                        <a:rPr lang="tr-TR" sz="1100" u="none" baseline="30000" dirty="0">
                          <a:effectLst/>
                          <a:latin typeface="Arial" panose="020B0604020202020204" pitchFamily="34" charset="0"/>
                          <a:ea typeface="Times New Roman" panose="02020603050405020304"/>
                          <a:cs typeface="Arial" panose="020B0604020202020204" pitchFamily="34" charset="0"/>
                        </a:rPr>
                        <a:t>2</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spc="-5" dirty="0">
                          <a:effectLst/>
                          <a:latin typeface="Arial" panose="020B0604020202020204" pitchFamily="34" charset="0"/>
                          <a:ea typeface="Times New Roman" panose="02020603050405020304"/>
                          <a:cs typeface="Arial" panose="020B0604020202020204" pitchFamily="34" charset="0"/>
                        </a:rPr>
                        <a:t>Akdeniz</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spc="-5" dirty="0">
                          <a:effectLst/>
                          <a:latin typeface="Arial" panose="020B0604020202020204" pitchFamily="34" charset="0"/>
                          <a:ea typeface="Times New Roman" panose="02020603050405020304"/>
                          <a:cs typeface="Arial" panose="020B0604020202020204" pitchFamily="34" charset="0"/>
                        </a:rPr>
                        <a:t>Üniversitesi</a:t>
                      </a:r>
                      <a:r>
                        <a:rPr lang="tr-TR" sz="1100" u="none" spc="-55" dirty="0">
                          <a:effectLst/>
                          <a:latin typeface="Arial" panose="020B0604020202020204" pitchFamily="34" charset="0"/>
                          <a:ea typeface="Times New Roman" panose="02020603050405020304"/>
                          <a:cs typeface="Arial" panose="020B0604020202020204" pitchFamily="34" charset="0"/>
                        </a:rPr>
                        <a:t> </a:t>
                      </a:r>
                      <a:r>
                        <a:rPr lang="tr-TR" sz="1100" u="none" spc="-5" dirty="0">
                          <a:effectLst/>
                          <a:latin typeface="Arial" panose="020B0604020202020204" pitchFamily="34" charset="0"/>
                          <a:ea typeface="Times New Roman" panose="02020603050405020304"/>
                          <a:cs typeface="Arial" panose="020B0604020202020204" pitchFamily="34" charset="0"/>
                        </a:rPr>
                        <a:t>Sosyal Bilimler</a:t>
                      </a:r>
                      <a:r>
                        <a:rPr lang="tr-TR" sz="1100" u="none" dirty="0">
                          <a:effectLst/>
                          <a:latin typeface="Arial" panose="020B0604020202020204" pitchFamily="34" charset="0"/>
                          <a:ea typeface="Times New Roman" panose="02020603050405020304"/>
                          <a:cs typeface="Arial" panose="020B0604020202020204" pitchFamily="34" charset="0"/>
                        </a:rPr>
                        <a:t> Enstitüsü YL Öğrencisi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spc="-5" dirty="0">
                          <a:effectLst/>
                          <a:latin typeface="Arial" panose="020B0604020202020204" pitchFamily="34" charset="0"/>
                          <a:ea typeface="Times New Roman" panose="02020603050405020304"/>
                          <a:cs typeface="Arial" panose="020B0604020202020204" pitchFamily="34" charset="0"/>
                        </a:rPr>
                        <a:t>Akdeniz</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spc="-5" dirty="0">
                          <a:effectLst/>
                          <a:latin typeface="Arial" panose="020B0604020202020204" pitchFamily="34" charset="0"/>
                          <a:ea typeface="Times New Roman" panose="02020603050405020304"/>
                          <a:cs typeface="Arial" panose="020B0604020202020204" pitchFamily="34" charset="0"/>
                        </a:rPr>
                        <a:t>Üniversitesi</a:t>
                      </a:r>
                      <a:r>
                        <a:rPr lang="tr-TR" sz="1100" u="none" spc="-55" dirty="0">
                          <a:effectLst/>
                          <a:latin typeface="Arial" panose="020B0604020202020204" pitchFamily="34" charset="0"/>
                          <a:ea typeface="Times New Roman" panose="02020603050405020304"/>
                          <a:cs typeface="Arial" panose="020B0604020202020204" pitchFamily="34" charset="0"/>
                        </a:rPr>
                        <a:t> </a:t>
                      </a:r>
                      <a:r>
                        <a:rPr lang="tr-TR" sz="1100" u="none" spc="-5" dirty="0">
                          <a:effectLst/>
                          <a:latin typeface="Arial" panose="020B0604020202020204" pitchFamily="34" charset="0"/>
                          <a:ea typeface="Times New Roman" panose="02020603050405020304"/>
                          <a:cs typeface="Arial" panose="020B0604020202020204" pitchFamily="34" charset="0"/>
                        </a:rPr>
                        <a:t>Sosyal Bilimler </a:t>
                      </a:r>
                      <a:r>
                        <a:rPr lang="tr-TR" sz="1100" u="none" dirty="0">
                          <a:effectLst/>
                          <a:latin typeface="Arial" panose="020B0604020202020204" pitchFamily="34" charset="0"/>
                          <a:ea typeface="Times New Roman" panose="02020603050405020304"/>
                          <a:cs typeface="Arial" panose="020B0604020202020204" pitchFamily="34" charset="0"/>
                        </a:rPr>
                        <a:t>Enstitüsü Doktora</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Öğrencisi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60325">
                        <a:spcAft>
                          <a:spcPts val="0"/>
                        </a:spcAft>
                        <a:tabLst>
                          <a:tab pos="507365" algn="l"/>
                          <a:tab pos="1382395" algn="l"/>
                          <a:tab pos="2023745" algn="l"/>
                          <a:tab pos="2811780" algn="l"/>
                          <a:tab pos="3244850" algn="l"/>
                          <a:tab pos="3855720" algn="l"/>
                          <a:tab pos="4629785" algn="l"/>
                        </a:tabLst>
                      </a:pPr>
                      <a:r>
                        <a:rPr lang="tr-TR" sz="1100" dirty="0">
                          <a:effectLst/>
                          <a:latin typeface="Arial" panose="020B0604020202020204" pitchFamily="34" charset="0"/>
                          <a:ea typeface="Times New Roman" panose="02020603050405020304"/>
                          <a:cs typeface="Arial" panose="020B0604020202020204" pitchFamily="34" charset="0"/>
                        </a:rPr>
                        <a:t>Suça	Sürüklenmiş	Göçmen	Çocukların	Sivil	Toplum	Çalışanları	</a:t>
                      </a:r>
                      <a:r>
                        <a:rPr lang="tr-TR" sz="1100" spc="-5" dirty="0">
                          <a:effectLst/>
                          <a:latin typeface="Arial" panose="020B0604020202020204" pitchFamily="34" charset="0"/>
                          <a:ea typeface="Times New Roman" panose="02020603050405020304"/>
                          <a:cs typeface="Arial" panose="020B0604020202020204" pitchFamily="34" charset="0"/>
                        </a:rPr>
                        <a:t>Tarafından</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Değerlendirilmesi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415">
                <a:tc gridSpan="2">
                  <a:txBody>
                    <a:bodyPr/>
                    <a:lstStyle/>
                    <a:p>
                      <a:pPr marL="67945">
                        <a:lnSpc>
                          <a:spcPts val="1165"/>
                        </a:lnSpc>
                        <a:spcAft>
                          <a:spcPts val="0"/>
                        </a:spcAft>
                      </a:pPr>
                      <a:r>
                        <a:rPr lang="tr-TR" sz="1100" b="1" u="none" dirty="0">
                          <a:effectLst/>
                          <a:latin typeface="Arial" panose="020B0604020202020204" pitchFamily="34" charset="0"/>
                          <a:ea typeface="Times New Roman" panose="02020603050405020304"/>
                          <a:cs typeface="Arial" panose="020B0604020202020204" pitchFamily="34" charset="0"/>
                        </a:rPr>
                        <a:t>Poster</a:t>
                      </a:r>
                      <a:r>
                        <a:rPr lang="tr-TR" sz="1100" b="1" u="none" spc="-25" dirty="0">
                          <a:effectLst/>
                          <a:latin typeface="Arial" panose="020B0604020202020204" pitchFamily="34" charset="0"/>
                          <a:ea typeface="Times New Roman" panose="02020603050405020304"/>
                          <a:cs typeface="Arial" panose="020B0604020202020204" pitchFamily="34" charset="0"/>
                        </a:rPr>
                        <a:t> </a:t>
                      </a:r>
                      <a:r>
                        <a:rPr lang="tr-TR" sz="1100" b="1" u="none" dirty="0">
                          <a:effectLst/>
                          <a:latin typeface="Arial" panose="020B0604020202020204" pitchFamily="34" charset="0"/>
                          <a:ea typeface="Times New Roman" panose="02020603050405020304"/>
                          <a:cs typeface="Arial" panose="020B0604020202020204" pitchFamily="34" charset="0"/>
                        </a:rPr>
                        <a:t>Bildiriler</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353831">
                <a:tc>
                  <a:txBody>
                    <a:bodyPr/>
                    <a:lstStyle/>
                    <a:p>
                      <a:pPr marL="67945" marR="571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Ayla</a:t>
                      </a:r>
                      <a:r>
                        <a:rPr lang="tr-TR" sz="1100" u="none" spc="7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KAYA</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75"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Kadriye</a:t>
                      </a:r>
                      <a:r>
                        <a:rPr lang="tr-TR" sz="1100" u="none" spc="7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AYDEMİR</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6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Ayşegül</a:t>
                      </a:r>
                      <a:r>
                        <a:rPr lang="tr-TR" sz="1100" u="none" spc="-26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İŞLER</a:t>
                      </a:r>
                      <a:r>
                        <a:rPr lang="tr-TR" sz="1100" u="none" baseline="30000" dirty="0">
                          <a:effectLst/>
                          <a:latin typeface="Arial" panose="020B0604020202020204" pitchFamily="34" charset="0"/>
                          <a:ea typeface="Times New Roman" panose="02020603050405020304"/>
                          <a:cs typeface="Arial" panose="020B0604020202020204" pitchFamily="34" charset="0"/>
                        </a:rPr>
                        <a:t>1</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dirty="0">
                          <a:effectLst/>
                          <a:latin typeface="Arial" panose="020B0604020202020204" pitchFamily="34" charset="0"/>
                          <a:ea typeface="Times New Roman" panose="02020603050405020304"/>
                          <a:cs typeface="Arial" panose="020B0604020202020204" pitchFamily="34" charset="0"/>
                        </a:rPr>
                        <a:t>Ergenlerde</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Tartışmalı</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Bir</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Konu:</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Dijital</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Oyunların</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Yaratıcı</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Kişilik</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Özelliklerine</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Etkisi</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Olumlu</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mu</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Olumsuz</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mu?</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106">
                <a:tc>
                  <a:txBody>
                    <a:bodyPr/>
                    <a:lstStyle/>
                    <a:p>
                      <a:pPr marL="67945">
                        <a:lnSpc>
                          <a:spcPts val="1250"/>
                        </a:lnSpc>
                        <a:spcBef>
                          <a:spcPts val="5"/>
                        </a:spcBef>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Arş.</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Şule</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ŞENOL</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 Prof.</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Emine</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EFE</a:t>
                      </a:r>
                      <a:r>
                        <a:rPr lang="tr-TR" sz="1100" u="none" baseline="30000" dirty="0">
                          <a:effectLst/>
                          <a:latin typeface="Arial" panose="020B0604020202020204" pitchFamily="34" charset="0"/>
                          <a:ea typeface="Times New Roman" panose="02020603050405020304"/>
                          <a:cs typeface="Arial" panose="020B0604020202020204" pitchFamily="34" charset="0"/>
                        </a:rPr>
                        <a:t>1</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Bef>
                          <a:spcPts val="5"/>
                        </a:spcBef>
                        <a:spcAft>
                          <a:spcPts val="0"/>
                        </a:spcAft>
                      </a:pPr>
                      <a:r>
                        <a:rPr lang="tr-TR" sz="1100" dirty="0">
                          <a:effectLst/>
                          <a:latin typeface="Arial" panose="020B0604020202020204" pitchFamily="34" charset="0"/>
                          <a:ea typeface="Times New Roman" panose="02020603050405020304"/>
                          <a:cs typeface="Arial" panose="020B0604020202020204" pitchFamily="34" charset="0"/>
                        </a:rPr>
                        <a:t>Oyunun</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Engelli</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Çocukların</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Gelişimleri</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Üzerine</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Etkisi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566">
                <a:tc>
                  <a:txBody>
                    <a:bodyPr/>
                    <a:lstStyle/>
                    <a:p>
                      <a:pPr marL="67945">
                        <a:lnSpc>
                          <a:spcPts val="1260"/>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Nesibe</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Gül TEKİN</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Gül ERGÜN2</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3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Burdur</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Mehmet</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Akif</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Ersoy</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Sosyal</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Enstitüsü</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YL</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Öğrencisi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Burdur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Mehmet</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Akif</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Ersoy</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dirty="0">
                          <a:effectLst/>
                          <a:latin typeface="Arial" panose="020B0604020202020204" pitchFamily="34" charset="0"/>
                          <a:ea typeface="Times New Roman" panose="02020603050405020304"/>
                          <a:cs typeface="Arial" panose="020B0604020202020204" pitchFamily="34" charset="0"/>
                        </a:rPr>
                        <a:t>Kadın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Cinayetleri</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Sonrası</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Annesini</a:t>
                      </a:r>
                      <a:r>
                        <a:rPr lang="tr-TR" sz="1100" spc="-3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Kaybeden</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Çocuklara</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Verilen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Destek</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Hizmetleri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1236">
                <a:tc>
                  <a:txBody>
                    <a:bodyPr/>
                    <a:lstStyle/>
                    <a:p>
                      <a:pPr marL="67945">
                        <a:lnSpc>
                          <a:spcPts val="115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Zeliha</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ÖZKAN</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Dudu</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KARAKAYA</a:t>
                      </a:r>
                      <a:r>
                        <a:rPr lang="tr-TR" sz="1100" u="none" baseline="30000" dirty="0">
                          <a:effectLst/>
                          <a:latin typeface="Arial" panose="020B0604020202020204" pitchFamily="34" charset="0"/>
                          <a:ea typeface="Times New Roman" panose="02020603050405020304"/>
                          <a:cs typeface="Arial" panose="020B0604020202020204" pitchFamily="34" charset="0"/>
                        </a:rPr>
                        <a:t>2</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80975" indent="0"/>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kern="1200" dirty="0">
                          <a:solidFill>
                            <a:schemeClr val="tx1"/>
                          </a:solidFill>
                          <a:effectLst/>
                          <a:latin typeface="Arial" panose="020B0604020202020204" pitchFamily="34" charset="0"/>
                          <a:ea typeface="+mn-ea"/>
                          <a:cs typeface="Arial" panose="020B0604020202020204" pitchFamily="34" charset="0"/>
                        </a:rPr>
                        <a:t>Sağlık Bakanlığı Antalya Atatürk Devlet Hastanesi, Doktora Öğrencisi</a:t>
                      </a:r>
                      <a:endParaRPr lang="tr-TR" sz="1100" u="none" kern="1200" dirty="0">
                        <a:solidFill>
                          <a:schemeClr val="tx1"/>
                        </a:solidFill>
                        <a:effectLst/>
                        <a:latin typeface="Arial" panose="020B0604020202020204" pitchFamily="34" charset="0"/>
                        <a:ea typeface="+mn-ea"/>
                        <a:cs typeface="Arial" panose="020B0604020202020204" pitchFamily="34" charset="0"/>
                      </a:endParaRPr>
                    </a:p>
                    <a:p>
                      <a:pPr marL="180975" indent="0"/>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kern="1200" dirty="0">
                          <a:solidFill>
                            <a:schemeClr val="tx1"/>
                          </a:solidFill>
                          <a:effectLst/>
                          <a:latin typeface="Arial" panose="020B0604020202020204" pitchFamily="34" charset="0"/>
                          <a:ea typeface="+mn-ea"/>
                          <a:cs typeface="Arial" panose="020B0604020202020204" pitchFamily="34" charset="0"/>
                        </a:rPr>
                        <a:t>Akdeniz Üniversitesi Hemşirelik 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55"/>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Ergende</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İntiharı</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Önleme</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8"/>
          <p:cNvSpPr>
            <a:spLocks noChangeArrowheads="1"/>
          </p:cNvSpPr>
          <p:nvPr/>
        </p:nvSpPr>
        <p:spPr bwMode="auto">
          <a:xfrm>
            <a:off x="1238250" y="1123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tr-TR"/>
          </a:p>
        </p:txBody>
      </p:sp>
      <p:sp>
        <p:nvSpPr>
          <p:cNvPr id="13" name="Rectangle 9"/>
          <p:cNvSpPr>
            <a:spLocks noChangeArrowheads="1"/>
          </p:cNvSpPr>
          <p:nvPr/>
        </p:nvSpPr>
        <p:spPr bwMode="auto">
          <a:xfrm>
            <a:off x="1238250" y="1581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tr-TR" altLang="tr-T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BEŞİNCİ OTURUM SONUÇ BİLDİRGESİ-1</a:t>
            </a:r>
            <a:endParaRPr lang="en-US" sz="3200" b="1" dirty="0"/>
          </a:p>
        </p:txBody>
      </p:sp>
      <p:sp>
        <p:nvSpPr>
          <p:cNvPr id="3" name="Content Placeholder 2"/>
          <p:cNvSpPr>
            <a:spLocks noGrp="1"/>
          </p:cNvSpPr>
          <p:nvPr>
            <p:ph idx="1"/>
          </p:nvPr>
        </p:nvSpPr>
        <p:spPr>
          <a:xfrm>
            <a:off x="609600" y="1179106"/>
            <a:ext cx="10972800" cy="5203825"/>
          </a:xfrm>
        </p:spPr>
        <p:txBody>
          <a:bodyPr/>
          <a:lstStyle/>
          <a:p>
            <a:pPr marL="0" indent="0">
              <a:buNone/>
            </a:pPr>
            <a:r>
              <a:rPr lang="tr-TR" altLang="en-US" sz="2200" b="1" dirty="0"/>
              <a:t>ÇOCUKLARA SAĞLIKLI BESLENME ALIŞKANLIKLARI KAZANDIRILMASI</a:t>
            </a:r>
            <a:endParaRPr lang="tr-TR" altLang="en-US" sz="2200" b="1" dirty="0"/>
          </a:p>
          <a:p>
            <a:pPr algn="just">
              <a:buFont typeface="Wingdings" panose="05000000000000000000" charset="0"/>
              <a:buChar char="v"/>
            </a:pPr>
            <a:r>
              <a:rPr lang="en-US" sz="2200" dirty="0" err="1"/>
              <a:t>Okul</a:t>
            </a:r>
            <a:r>
              <a:rPr lang="en-US" sz="2200" dirty="0"/>
              <a:t> </a:t>
            </a:r>
            <a:r>
              <a:rPr lang="en-US" sz="2200" dirty="0" err="1"/>
              <a:t>öncesi</a:t>
            </a:r>
            <a:r>
              <a:rPr lang="en-US" sz="2200" dirty="0"/>
              <a:t> </a:t>
            </a:r>
            <a:r>
              <a:rPr lang="en-US" sz="2200" dirty="0" err="1"/>
              <a:t>dönem</a:t>
            </a:r>
            <a:r>
              <a:rPr lang="en-US" sz="2200" dirty="0"/>
              <a:t> </a:t>
            </a:r>
            <a:r>
              <a:rPr lang="en-US" sz="2200" dirty="0" err="1"/>
              <a:t>sağlıklı</a:t>
            </a:r>
            <a:r>
              <a:rPr lang="en-US" sz="2200" dirty="0"/>
              <a:t> </a:t>
            </a:r>
            <a:r>
              <a:rPr lang="en-US" sz="2200" dirty="0" err="1"/>
              <a:t>beslenme</a:t>
            </a:r>
            <a:r>
              <a:rPr lang="en-US" sz="2200" dirty="0"/>
              <a:t> </a:t>
            </a:r>
            <a:r>
              <a:rPr lang="en-US" sz="2200" dirty="0" err="1"/>
              <a:t>alışkanlıkları</a:t>
            </a:r>
            <a:r>
              <a:rPr lang="en-US" sz="2200" dirty="0"/>
              <a:t> </a:t>
            </a:r>
            <a:r>
              <a:rPr lang="en-US" sz="2200" dirty="0" err="1"/>
              <a:t>kazanımı</a:t>
            </a:r>
            <a:r>
              <a:rPr lang="en-US" sz="2200" dirty="0"/>
              <a:t> </a:t>
            </a:r>
            <a:r>
              <a:rPr lang="en-US" sz="2200" dirty="0" err="1"/>
              <a:t>için</a:t>
            </a:r>
            <a:r>
              <a:rPr lang="en-US" sz="2200" dirty="0"/>
              <a:t> </a:t>
            </a:r>
            <a:r>
              <a:rPr lang="en-US" sz="2200" dirty="0" err="1"/>
              <a:t>oldukça</a:t>
            </a:r>
            <a:r>
              <a:rPr lang="en-US" sz="2200" dirty="0"/>
              <a:t> </a:t>
            </a:r>
            <a:r>
              <a:rPr lang="en-US" sz="2200" dirty="0" err="1"/>
              <a:t>önemlidir</a:t>
            </a:r>
            <a:r>
              <a:rPr lang="en-US" sz="2200" dirty="0"/>
              <a:t> </a:t>
            </a:r>
            <a:r>
              <a:rPr lang="en-US" sz="2200" dirty="0" err="1"/>
              <a:t>ve</a:t>
            </a:r>
            <a:r>
              <a:rPr lang="en-US" sz="2200" dirty="0"/>
              <a:t> </a:t>
            </a:r>
            <a:r>
              <a:rPr lang="en-US" sz="2200" dirty="0" err="1"/>
              <a:t>bu</a:t>
            </a:r>
            <a:r>
              <a:rPr lang="en-US" sz="2200" dirty="0"/>
              <a:t> </a:t>
            </a:r>
            <a:r>
              <a:rPr lang="en-US" sz="2200" dirty="0" err="1"/>
              <a:t>dönemdeki</a:t>
            </a:r>
            <a:r>
              <a:rPr lang="en-US" sz="2200" dirty="0"/>
              <a:t> </a:t>
            </a:r>
            <a:r>
              <a:rPr lang="en-US" sz="2200" dirty="0" err="1"/>
              <a:t>alışkanlıklar</a:t>
            </a:r>
            <a:r>
              <a:rPr lang="en-US" sz="2200" dirty="0"/>
              <a:t> </a:t>
            </a:r>
            <a:r>
              <a:rPr lang="en-US" sz="2200" dirty="0" err="1"/>
              <a:t>gelecek</a:t>
            </a:r>
            <a:r>
              <a:rPr lang="en-US" sz="2200" dirty="0"/>
              <a:t> </a:t>
            </a:r>
            <a:r>
              <a:rPr lang="en-US" sz="2200" dirty="0" err="1"/>
              <a:t>yıllarda</a:t>
            </a:r>
            <a:r>
              <a:rPr lang="en-US" sz="2200" dirty="0"/>
              <a:t> </a:t>
            </a:r>
            <a:r>
              <a:rPr lang="en-US" sz="2200" dirty="0" err="1"/>
              <a:t>beslenme</a:t>
            </a:r>
            <a:r>
              <a:rPr lang="en-US" sz="2200" dirty="0"/>
              <a:t> </a:t>
            </a:r>
            <a:r>
              <a:rPr lang="en-US" sz="2200" dirty="0" err="1"/>
              <a:t>ile</a:t>
            </a:r>
            <a:r>
              <a:rPr lang="en-US" sz="2200" dirty="0"/>
              <a:t> </a:t>
            </a:r>
            <a:r>
              <a:rPr lang="en-US" sz="2200" dirty="0" err="1"/>
              <a:t>ilgili</a:t>
            </a:r>
            <a:r>
              <a:rPr lang="en-US" sz="2200" dirty="0"/>
              <a:t> </a:t>
            </a:r>
            <a:r>
              <a:rPr lang="en-US" sz="2200" dirty="0" err="1"/>
              <a:t>davranışları</a:t>
            </a:r>
            <a:r>
              <a:rPr lang="en-US" sz="2200" dirty="0"/>
              <a:t> da </a:t>
            </a:r>
            <a:r>
              <a:rPr lang="en-US" sz="2200" dirty="0" err="1"/>
              <a:t>etkilemektedir</a:t>
            </a:r>
            <a:r>
              <a:rPr lang="en-US" sz="2200" dirty="0"/>
              <a:t>. </a:t>
            </a:r>
            <a:r>
              <a:rPr lang="en-US" sz="2200" dirty="0" err="1"/>
              <a:t>Önerilen</a:t>
            </a:r>
            <a:r>
              <a:rPr lang="en-US" sz="2200" dirty="0"/>
              <a:t> </a:t>
            </a:r>
            <a:r>
              <a:rPr lang="en-US" sz="2200" dirty="0" err="1"/>
              <a:t>besin</a:t>
            </a:r>
            <a:r>
              <a:rPr lang="en-US" sz="2200" dirty="0"/>
              <a:t> </a:t>
            </a:r>
            <a:r>
              <a:rPr lang="en-US" sz="2200" dirty="0" err="1"/>
              <a:t>ögesi</a:t>
            </a:r>
            <a:r>
              <a:rPr lang="en-US" sz="2200" dirty="0"/>
              <a:t> </a:t>
            </a:r>
            <a:r>
              <a:rPr lang="en-US" sz="2200" dirty="0" err="1"/>
              <a:t>gereksinimlerinin</a:t>
            </a:r>
            <a:r>
              <a:rPr lang="en-US" sz="2200" dirty="0"/>
              <a:t> </a:t>
            </a:r>
            <a:r>
              <a:rPr lang="en-US" sz="2200" dirty="0" err="1"/>
              <a:t>karşılanması</a:t>
            </a:r>
            <a:r>
              <a:rPr lang="en-US" sz="2200" dirty="0"/>
              <a:t> </a:t>
            </a:r>
            <a:r>
              <a:rPr lang="en-US" sz="2200" dirty="0" err="1"/>
              <a:t>için</a:t>
            </a:r>
            <a:r>
              <a:rPr lang="en-US" sz="2200" dirty="0"/>
              <a:t> </a:t>
            </a:r>
            <a:r>
              <a:rPr lang="en-US" sz="2200" dirty="0" err="1"/>
              <a:t>okul</a:t>
            </a:r>
            <a:r>
              <a:rPr lang="en-US" sz="2200" dirty="0"/>
              <a:t> </a:t>
            </a:r>
            <a:r>
              <a:rPr lang="en-US" sz="2200" dirty="0" err="1"/>
              <a:t>öncesi</a:t>
            </a:r>
            <a:r>
              <a:rPr lang="en-US" sz="2200" dirty="0"/>
              <a:t> </a:t>
            </a:r>
            <a:r>
              <a:rPr lang="en-US" sz="2200" dirty="0" err="1"/>
              <a:t>çocuklarda</a:t>
            </a:r>
            <a:r>
              <a:rPr lang="en-US" sz="2200" dirty="0"/>
              <a:t> </a:t>
            </a:r>
            <a:r>
              <a:rPr lang="en-US" sz="2200" dirty="0" err="1"/>
              <a:t>sağlıklı</a:t>
            </a:r>
            <a:r>
              <a:rPr lang="en-US" sz="2200" dirty="0"/>
              <a:t> </a:t>
            </a:r>
            <a:r>
              <a:rPr lang="en-US" sz="2200" dirty="0" err="1"/>
              <a:t>beslenme</a:t>
            </a:r>
            <a:r>
              <a:rPr lang="en-US" sz="2200" dirty="0"/>
              <a:t> </a:t>
            </a:r>
            <a:r>
              <a:rPr lang="en-US" sz="2200" dirty="0" err="1"/>
              <a:t>davranışları</a:t>
            </a:r>
            <a:r>
              <a:rPr lang="en-US" sz="2200" dirty="0"/>
              <a:t> </a:t>
            </a:r>
            <a:r>
              <a:rPr lang="en-US" sz="2200" dirty="0" err="1"/>
              <a:t>teşvik</a:t>
            </a:r>
            <a:r>
              <a:rPr lang="en-US" sz="2200" dirty="0"/>
              <a:t> </a:t>
            </a:r>
            <a:r>
              <a:rPr lang="en-US" sz="2200" dirty="0" err="1"/>
              <a:t>edilmeli</a:t>
            </a:r>
            <a:r>
              <a:rPr lang="en-US" sz="2200" dirty="0"/>
              <a:t> </a:t>
            </a:r>
            <a:r>
              <a:rPr lang="en-US" sz="2200" dirty="0" err="1"/>
              <a:t>ve</a:t>
            </a:r>
            <a:r>
              <a:rPr lang="en-US" sz="2200" dirty="0"/>
              <a:t> </a:t>
            </a:r>
            <a:r>
              <a:rPr lang="en-US" sz="2200" dirty="0" err="1"/>
              <a:t>ara</a:t>
            </a:r>
            <a:r>
              <a:rPr lang="en-US" sz="2200" dirty="0"/>
              <a:t> </a:t>
            </a:r>
            <a:r>
              <a:rPr lang="en-US" sz="2200" dirty="0" err="1"/>
              <a:t>öğün</a:t>
            </a:r>
            <a:r>
              <a:rPr lang="en-US" sz="2200" dirty="0"/>
              <a:t> </a:t>
            </a:r>
            <a:r>
              <a:rPr lang="en-US" sz="2200" dirty="0" err="1"/>
              <a:t>tüketiminin</a:t>
            </a:r>
            <a:r>
              <a:rPr lang="en-US" sz="2200" dirty="0"/>
              <a:t> </a:t>
            </a:r>
            <a:r>
              <a:rPr lang="en-US" sz="2200" dirty="0" err="1"/>
              <a:t>önemi</a:t>
            </a:r>
            <a:r>
              <a:rPr lang="en-US" sz="2200" dirty="0"/>
              <a:t> </a:t>
            </a:r>
            <a:r>
              <a:rPr lang="en-US" sz="2200" dirty="0" err="1"/>
              <a:t>vurgulanmalıdır</a:t>
            </a:r>
            <a:r>
              <a:rPr lang="tr-TR" altLang="en-US" sz="2200" dirty="0"/>
              <a:t>. </a:t>
            </a:r>
            <a:endParaRPr lang="tr-TR" altLang="en-US" sz="2200" dirty="0"/>
          </a:p>
          <a:p>
            <a:pPr algn="just">
              <a:buFont typeface="Wingdings" panose="05000000000000000000" charset="0"/>
              <a:buChar char="v"/>
            </a:pPr>
            <a:r>
              <a:rPr lang="tr-TR" altLang="en-US" sz="2200" dirty="0"/>
              <a:t>Çocuklara yönelik E-sağlık okuryazarlığının artırılmasına yönelik eğitimler planlanmalıdır. </a:t>
            </a:r>
            <a:r>
              <a:rPr lang="tr-TR" altLang="en-US" sz="2200" dirty="0" err="1"/>
              <a:t>Adölesan</a:t>
            </a:r>
            <a:r>
              <a:rPr lang="tr-TR" altLang="en-US" sz="2200" dirty="0"/>
              <a:t> fiziksel aktivite düzeyini artırmayı hedefleyen egzersiz programları geliştirilmelidir. Okulların eğitim müfredatlarına fiziksel aktivite ve elektronik sağlık okuryazarlığını artıracak girişimler planlanmalıdır.</a:t>
            </a:r>
            <a:endParaRPr lang="tr-TR" altLang="en-US" sz="2200" dirty="0"/>
          </a:p>
          <a:p>
            <a:pPr algn="just">
              <a:buFont typeface="Wingdings" panose="05000000000000000000" charset="0"/>
              <a:buChar char="v"/>
            </a:pPr>
            <a:r>
              <a:rPr lang="tr-TR" altLang="en-US" sz="2200" dirty="0"/>
              <a:t>İnternet bağımlılığı düzeyi yüksek olan </a:t>
            </a:r>
            <a:r>
              <a:rPr lang="tr-TR" altLang="en-US" sz="2200" dirty="0" err="1"/>
              <a:t>adölesanlarda</a:t>
            </a:r>
            <a:r>
              <a:rPr lang="tr-TR" altLang="en-US" sz="2200" dirty="0"/>
              <a:t> uyku kalitesi düşmekte ve yeme davranışları olumsuz yönde etkilenmektedir. </a:t>
            </a:r>
            <a:r>
              <a:rPr lang="tr-TR" altLang="en-US" sz="2200" dirty="0" err="1"/>
              <a:t>Adölesanların</a:t>
            </a:r>
            <a:r>
              <a:rPr lang="tr-TR" altLang="en-US" sz="2200" dirty="0"/>
              <a:t> sağlıklı gelişimleri için yeterli ve kaliteli uyku uyuması ve sağlıklı beslenmesi gerekmekte olup internet bağımlılığı açısından değerlendirilmelidir.</a:t>
            </a:r>
            <a:endParaRPr lang="tr-TR" altLang="en-US" sz="22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785"/>
            <a:ext cx="10972800" cy="582613"/>
          </a:xfrm>
        </p:spPr>
        <p:txBody>
          <a:bodyPr/>
          <a:lstStyle/>
          <a:p>
            <a:pPr algn="ctr"/>
            <a:r>
              <a:rPr lang="tr-TR" altLang="en-US" sz="3200" b="1" dirty="0">
                <a:sym typeface="+mn-ea"/>
              </a:rPr>
              <a:t>BEŞİNCİ OTURUM SONUÇ BİLDİRGESİ-2</a:t>
            </a:r>
            <a:endParaRPr lang="en-US" sz="3200" b="1" dirty="0"/>
          </a:p>
        </p:txBody>
      </p:sp>
      <p:sp>
        <p:nvSpPr>
          <p:cNvPr id="3" name="Content Placeholder 2"/>
          <p:cNvSpPr>
            <a:spLocks noGrp="1"/>
          </p:cNvSpPr>
          <p:nvPr>
            <p:ph idx="1"/>
          </p:nvPr>
        </p:nvSpPr>
        <p:spPr>
          <a:xfrm>
            <a:off x="609600" y="1144935"/>
            <a:ext cx="10972800" cy="5354955"/>
          </a:xfrm>
        </p:spPr>
        <p:txBody>
          <a:bodyPr/>
          <a:lstStyle/>
          <a:p>
            <a:pPr marL="0" indent="0" algn="just">
              <a:buNone/>
            </a:pPr>
            <a:r>
              <a:rPr lang="tr-TR" altLang="en-US" sz="2400" b="1" dirty="0"/>
              <a:t>DİJİTAL OYUNLARIN YARATICILIĞA ETKİLERİ</a:t>
            </a:r>
            <a:endParaRPr lang="tr-TR" altLang="en-US" sz="2400" b="1" dirty="0"/>
          </a:p>
          <a:p>
            <a:pPr algn="just">
              <a:buFont typeface="Wingdings" panose="05000000000000000000" charset="0"/>
              <a:buChar char="v"/>
            </a:pPr>
            <a:r>
              <a:rPr lang="en-US" sz="2000" dirty="0" err="1"/>
              <a:t>Dijital</a:t>
            </a:r>
            <a:r>
              <a:rPr lang="en-US" sz="2000" dirty="0"/>
              <a:t> </a:t>
            </a:r>
            <a:r>
              <a:rPr lang="en-US" sz="2000" dirty="0" err="1"/>
              <a:t>oyunların</a:t>
            </a:r>
            <a:r>
              <a:rPr lang="en-US" sz="2000" dirty="0"/>
              <a:t> </a:t>
            </a:r>
            <a:r>
              <a:rPr lang="en-US" sz="2000" dirty="0" err="1"/>
              <a:t>aşırı</a:t>
            </a:r>
            <a:r>
              <a:rPr lang="en-US" sz="2000" dirty="0"/>
              <a:t> </a:t>
            </a:r>
            <a:r>
              <a:rPr lang="en-US" sz="2000" dirty="0" err="1"/>
              <a:t>ve</a:t>
            </a:r>
            <a:r>
              <a:rPr lang="en-US" sz="2000" dirty="0"/>
              <a:t> </a:t>
            </a:r>
            <a:r>
              <a:rPr lang="en-US" sz="2000" dirty="0" err="1"/>
              <a:t>kontrolsüz</a:t>
            </a:r>
            <a:r>
              <a:rPr lang="en-US" sz="2000" dirty="0"/>
              <a:t> </a:t>
            </a:r>
            <a:r>
              <a:rPr lang="en-US" sz="2000" dirty="0" err="1"/>
              <a:t>kullanımı</a:t>
            </a:r>
            <a:r>
              <a:rPr lang="en-US" sz="2000" dirty="0"/>
              <a:t> her </a:t>
            </a:r>
            <a:r>
              <a:rPr lang="en-US" sz="2000" dirty="0" err="1"/>
              <a:t>yaştan</a:t>
            </a:r>
            <a:r>
              <a:rPr lang="en-US" sz="2000" dirty="0"/>
              <a:t> </a:t>
            </a:r>
            <a:r>
              <a:rPr lang="en-US" sz="2000" dirty="0" err="1"/>
              <a:t>birey</a:t>
            </a:r>
            <a:r>
              <a:rPr lang="en-US" sz="2000" dirty="0"/>
              <a:t> </a:t>
            </a:r>
            <a:r>
              <a:rPr lang="en-US" sz="2000" dirty="0" err="1"/>
              <a:t>için</a:t>
            </a:r>
            <a:r>
              <a:rPr lang="en-US" sz="2000" dirty="0"/>
              <a:t> </a:t>
            </a:r>
            <a:r>
              <a:rPr lang="en-US" sz="2000" dirty="0" err="1"/>
              <a:t>ciddi</a:t>
            </a:r>
            <a:r>
              <a:rPr lang="en-US" sz="2000" dirty="0"/>
              <a:t> </a:t>
            </a:r>
            <a:r>
              <a:rPr lang="en-US" sz="2000" dirty="0" err="1"/>
              <a:t>sorunlara</a:t>
            </a:r>
            <a:r>
              <a:rPr lang="en-US" sz="2000" dirty="0"/>
              <a:t> </a:t>
            </a:r>
            <a:r>
              <a:rPr lang="en-US" sz="2000" dirty="0" err="1"/>
              <a:t>yol</a:t>
            </a:r>
            <a:r>
              <a:rPr lang="en-US" sz="2000" dirty="0"/>
              <a:t> </a:t>
            </a:r>
            <a:r>
              <a:rPr lang="en-US" sz="2000" dirty="0" err="1"/>
              <a:t>açabilmektedir</a:t>
            </a:r>
            <a:r>
              <a:rPr lang="en-US" sz="2000" dirty="0"/>
              <a:t>. </a:t>
            </a:r>
            <a:r>
              <a:rPr lang="en-US" sz="2000" dirty="0" err="1"/>
              <a:t>Dijital</a:t>
            </a:r>
            <a:r>
              <a:rPr lang="en-US" sz="2000" dirty="0"/>
              <a:t> </a:t>
            </a:r>
            <a:r>
              <a:rPr lang="en-US" sz="2000" dirty="0" err="1"/>
              <a:t>oyunların</a:t>
            </a:r>
            <a:r>
              <a:rPr lang="en-US" sz="2000" dirty="0"/>
              <a:t> </a:t>
            </a:r>
            <a:r>
              <a:rPr lang="en-US" sz="2000" dirty="0" err="1"/>
              <a:t>ergenleri</a:t>
            </a:r>
            <a:r>
              <a:rPr lang="en-US" sz="2000" dirty="0"/>
              <a:t> </a:t>
            </a:r>
            <a:r>
              <a:rPr lang="en-US" sz="2000" dirty="0" err="1"/>
              <a:t>nasıl</a:t>
            </a:r>
            <a:r>
              <a:rPr lang="en-US" sz="2000" dirty="0"/>
              <a:t> </a:t>
            </a:r>
            <a:r>
              <a:rPr lang="en-US" sz="2000" dirty="0" err="1"/>
              <a:t>etkilediğini</a:t>
            </a:r>
            <a:r>
              <a:rPr lang="en-US" sz="2000" dirty="0"/>
              <a:t> </a:t>
            </a:r>
            <a:r>
              <a:rPr lang="en-US" sz="2000" dirty="0" err="1"/>
              <a:t>tanımlamak</a:t>
            </a:r>
            <a:r>
              <a:rPr lang="en-US" sz="2000" dirty="0"/>
              <a:t>, </a:t>
            </a:r>
            <a:r>
              <a:rPr lang="en-US" sz="2000" dirty="0" err="1"/>
              <a:t>zamanlarının</a:t>
            </a:r>
            <a:r>
              <a:rPr lang="en-US" sz="2000" dirty="0"/>
              <a:t> </a:t>
            </a:r>
            <a:r>
              <a:rPr lang="en-US" sz="2000" dirty="0" err="1"/>
              <a:t>önemli</a:t>
            </a:r>
            <a:r>
              <a:rPr lang="en-US" sz="2000" dirty="0"/>
              <a:t> </a:t>
            </a:r>
            <a:r>
              <a:rPr lang="en-US" sz="2000" dirty="0" err="1"/>
              <a:t>bir</a:t>
            </a:r>
            <a:r>
              <a:rPr lang="en-US" sz="2000" dirty="0"/>
              <a:t> </a:t>
            </a:r>
            <a:r>
              <a:rPr lang="en-US" sz="2000" dirty="0" err="1"/>
              <a:t>kısmını</a:t>
            </a:r>
            <a:r>
              <a:rPr lang="en-US" sz="2000" dirty="0"/>
              <a:t> </a:t>
            </a:r>
            <a:r>
              <a:rPr lang="en-US" sz="2000" dirty="0" err="1"/>
              <a:t>dijital</a:t>
            </a:r>
            <a:r>
              <a:rPr lang="en-US" sz="2000" dirty="0"/>
              <a:t> </a:t>
            </a:r>
            <a:r>
              <a:rPr lang="en-US" sz="2000" dirty="0" err="1"/>
              <a:t>oyun</a:t>
            </a:r>
            <a:r>
              <a:rPr lang="en-US" sz="2000" dirty="0"/>
              <a:t> </a:t>
            </a:r>
            <a:r>
              <a:rPr lang="en-US" sz="2000" dirty="0" err="1"/>
              <a:t>oynayarak</a:t>
            </a:r>
            <a:r>
              <a:rPr lang="en-US" sz="2000" dirty="0"/>
              <a:t> </a:t>
            </a:r>
            <a:r>
              <a:rPr lang="en-US" sz="2000" dirty="0" err="1"/>
              <a:t>geçirenlerin</a:t>
            </a:r>
            <a:r>
              <a:rPr lang="en-US" sz="2000" dirty="0"/>
              <a:t> </a:t>
            </a:r>
            <a:r>
              <a:rPr lang="en-US" sz="2000" dirty="0" err="1"/>
              <a:t>doğru</a:t>
            </a:r>
            <a:r>
              <a:rPr lang="en-US" sz="2000" dirty="0"/>
              <a:t> </a:t>
            </a:r>
            <a:r>
              <a:rPr lang="en-US" sz="2000" dirty="0" err="1"/>
              <a:t>şekilde</a:t>
            </a:r>
            <a:r>
              <a:rPr lang="en-US" sz="2000" dirty="0"/>
              <a:t> </a:t>
            </a:r>
            <a:r>
              <a:rPr lang="en-US" sz="2000" dirty="0" err="1"/>
              <a:t>yönlendirilebilmesi</a:t>
            </a:r>
            <a:r>
              <a:rPr lang="en-US" sz="2000" dirty="0"/>
              <a:t> </a:t>
            </a:r>
            <a:r>
              <a:rPr lang="en-US" sz="2000" dirty="0" err="1"/>
              <a:t>açısından</a:t>
            </a:r>
            <a:r>
              <a:rPr lang="en-US" sz="2000" dirty="0"/>
              <a:t> </a:t>
            </a:r>
            <a:r>
              <a:rPr lang="en-US" sz="2000" dirty="0" err="1"/>
              <a:t>büyük</a:t>
            </a:r>
            <a:r>
              <a:rPr lang="en-US" sz="2000" dirty="0"/>
              <a:t> </a:t>
            </a:r>
            <a:r>
              <a:rPr lang="en-US" sz="2000" dirty="0" err="1"/>
              <a:t>önem</a:t>
            </a:r>
            <a:r>
              <a:rPr lang="en-US" sz="2000" dirty="0"/>
              <a:t> </a:t>
            </a:r>
            <a:r>
              <a:rPr lang="en-US" sz="2000" dirty="0" err="1"/>
              <a:t>taşımaktadır</a:t>
            </a:r>
            <a:r>
              <a:rPr lang="en-US" sz="2000" dirty="0"/>
              <a:t>.</a:t>
            </a:r>
            <a:endParaRPr lang="en-US" sz="2000" dirty="0"/>
          </a:p>
          <a:p>
            <a:pPr algn="just">
              <a:buFont typeface="Wingdings" panose="05000000000000000000" charset="0"/>
              <a:buChar char="v"/>
            </a:pPr>
            <a:r>
              <a:rPr lang="en-US" sz="2000" dirty="0" err="1"/>
              <a:t>Ergenler</a:t>
            </a:r>
            <a:r>
              <a:rPr lang="en-US" sz="2000" dirty="0"/>
              <a:t> </a:t>
            </a:r>
            <a:r>
              <a:rPr lang="en-US" sz="2000" dirty="0" err="1"/>
              <a:t>dijital</a:t>
            </a:r>
            <a:r>
              <a:rPr lang="en-US" sz="2000" dirty="0"/>
              <a:t> </a:t>
            </a:r>
            <a:r>
              <a:rPr lang="en-US" sz="2000" dirty="0" err="1"/>
              <a:t>oyun</a:t>
            </a:r>
            <a:r>
              <a:rPr lang="en-US" sz="2000" dirty="0"/>
              <a:t> </a:t>
            </a:r>
            <a:r>
              <a:rPr lang="en-US" sz="2000" dirty="0" err="1"/>
              <a:t>bağımlılığı</a:t>
            </a:r>
            <a:r>
              <a:rPr lang="en-US" sz="2000" dirty="0"/>
              <a:t> </a:t>
            </a:r>
            <a:r>
              <a:rPr lang="en-US" sz="2000" dirty="0" err="1"/>
              <a:t>açısından</a:t>
            </a:r>
            <a:r>
              <a:rPr lang="en-US" sz="2000" dirty="0"/>
              <a:t> risk </a:t>
            </a:r>
            <a:r>
              <a:rPr lang="en-US" sz="2000" dirty="0" err="1"/>
              <a:t>altındadır</a:t>
            </a:r>
            <a:r>
              <a:rPr lang="en-US" sz="2000" dirty="0"/>
              <a:t> </a:t>
            </a:r>
            <a:r>
              <a:rPr lang="en-US" sz="2000" dirty="0" err="1"/>
              <a:t>ve</a:t>
            </a:r>
            <a:r>
              <a:rPr lang="en-US" sz="2000" dirty="0"/>
              <a:t> </a:t>
            </a:r>
            <a:r>
              <a:rPr lang="en-US" sz="2000" dirty="0" err="1"/>
              <a:t>orta</a:t>
            </a:r>
            <a:r>
              <a:rPr lang="en-US" sz="2000" dirty="0"/>
              <a:t> </a:t>
            </a:r>
            <a:r>
              <a:rPr lang="en-US" sz="2000" dirty="0" err="1"/>
              <a:t>düzeyde</a:t>
            </a:r>
            <a:r>
              <a:rPr lang="en-US" sz="2000" dirty="0"/>
              <a:t> </a:t>
            </a:r>
            <a:r>
              <a:rPr lang="en-US" sz="2000" dirty="0" err="1"/>
              <a:t>yaratıcılık</a:t>
            </a:r>
            <a:r>
              <a:rPr lang="en-US" sz="2000" dirty="0"/>
              <a:t> </a:t>
            </a:r>
            <a:r>
              <a:rPr lang="en-US" sz="2000" dirty="0" err="1"/>
              <a:t>düzeyine</a:t>
            </a:r>
            <a:r>
              <a:rPr lang="en-US" sz="2000" dirty="0"/>
              <a:t> </a:t>
            </a:r>
            <a:r>
              <a:rPr lang="en-US" sz="2000" dirty="0" err="1"/>
              <a:t>sahiptirler</a:t>
            </a:r>
            <a:r>
              <a:rPr lang="en-US" sz="2000" dirty="0"/>
              <a:t>. </a:t>
            </a:r>
            <a:r>
              <a:rPr lang="en-US" sz="2000" dirty="0" err="1"/>
              <a:t>Erkek</a:t>
            </a:r>
            <a:r>
              <a:rPr lang="en-US" sz="2000" dirty="0"/>
              <a:t> </a:t>
            </a:r>
            <a:r>
              <a:rPr lang="en-US" sz="2000" dirty="0" err="1"/>
              <a:t>cinsiyete</a:t>
            </a:r>
            <a:r>
              <a:rPr lang="en-US" sz="2000" dirty="0"/>
              <a:t> </a:t>
            </a:r>
            <a:r>
              <a:rPr lang="en-US" sz="2000" dirty="0" err="1"/>
              <a:t>sahip</a:t>
            </a:r>
            <a:r>
              <a:rPr lang="en-US" sz="2000" dirty="0"/>
              <a:t>, </a:t>
            </a:r>
            <a:r>
              <a:rPr lang="en-US" sz="2000" dirty="0" err="1"/>
              <a:t>annesi</a:t>
            </a:r>
            <a:r>
              <a:rPr lang="en-US" sz="2000" dirty="0"/>
              <a:t> </a:t>
            </a:r>
            <a:r>
              <a:rPr lang="en-US" sz="2000" dirty="0" err="1"/>
              <a:t>ilkokul</a:t>
            </a:r>
            <a:r>
              <a:rPr lang="en-US" sz="2000" dirty="0"/>
              <a:t> </a:t>
            </a:r>
            <a:r>
              <a:rPr lang="en-US" sz="2000" dirty="0" err="1"/>
              <a:t>mezunu</a:t>
            </a:r>
            <a:r>
              <a:rPr lang="en-US" sz="2000" dirty="0"/>
              <a:t> </a:t>
            </a:r>
            <a:r>
              <a:rPr lang="en-US" sz="2000" dirty="0" err="1"/>
              <a:t>olan</a:t>
            </a:r>
            <a:r>
              <a:rPr lang="en-US" sz="2000" dirty="0"/>
              <a:t>, </a:t>
            </a:r>
            <a:r>
              <a:rPr lang="en-US" sz="2000" dirty="0" err="1"/>
              <a:t>erken</a:t>
            </a:r>
            <a:r>
              <a:rPr lang="en-US" sz="2000" dirty="0"/>
              <a:t> </a:t>
            </a:r>
            <a:r>
              <a:rPr lang="en-US" sz="2000" dirty="0" err="1"/>
              <a:t>çocukluk</a:t>
            </a:r>
            <a:r>
              <a:rPr lang="en-US" sz="2000" dirty="0"/>
              <a:t> </a:t>
            </a:r>
            <a:r>
              <a:rPr lang="en-US" sz="2000" dirty="0" err="1"/>
              <a:t>döneminde</a:t>
            </a:r>
            <a:r>
              <a:rPr lang="en-US" sz="2000" dirty="0"/>
              <a:t> </a:t>
            </a:r>
            <a:r>
              <a:rPr lang="en-US" sz="2000" dirty="0" err="1"/>
              <a:t>dijital</a:t>
            </a:r>
            <a:r>
              <a:rPr lang="en-US" sz="2000" dirty="0"/>
              <a:t> </a:t>
            </a:r>
            <a:r>
              <a:rPr lang="en-US" sz="2000" dirty="0" err="1"/>
              <a:t>oyun</a:t>
            </a:r>
            <a:r>
              <a:rPr lang="en-US" sz="2000" dirty="0"/>
              <a:t> </a:t>
            </a:r>
            <a:r>
              <a:rPr lang="en-US" sz="2000" dirty="0" err="1"/>
              <a:t>oynamaya</a:t>
            </a:r>
            <a:r>
              <a:rPr lang="en-US" sz="2000" dirty="0"/>
              <a:t> </a:t>
            </a:r>
            <a:r>
              <a:rPr lang="en-US" sz="2000" dirty="0" err="1"/>
              <a:t>başlayan</a:t>
            </a:r>
            <a:r>
              <a:rPr lang="en-US" sz="2000" dirty="0"/>
              <a:t>, </a:t>
            </a:r>
            <a:r>
              <a:rPr lang="en-US" sz="2000" dirty="0" err="1"/>
              <a:t>günde</a:t>
            </a:r>
            <a:r>
              <a:rPr lang="en-US" sz="2000" dirty="0"/>
              <a:t> 5 </a:t>
            </a:r>
            <a:r>
              <a:rPr lang="en-US" sz="2000" dirty="0" err="1"/>
              <a:t>saatten</a:t>
            </a:r>
            <a:r>
              <a:rPr lang="en-US" sz="2000" dirty="0"/>
              <a:t> </a:t>
            </a:r>
            <a:r>
              <a:rPr lang="en-US" sz="2000" dirty="0" err="1"/>
              <a:t>fazla</a:t>
            </a:r>
            <a:r>
              <a:rPr lang="en-US" sz="2000" dirty="0"/>
              <a:t> internet </a:t>
            </a:r>
            <a:r>
              <a:rPr lang="en-US" sz="2000" dirty="0" err="1"/>
              <a:t>kullanan</a:t>
            </a:r>
            <a:r>
              <a:rPr lang="en-US" sz="2000" dirty="0"/>
              <a:t>, </a:t>
            </a:r>
            <a:r>
              <a:rPr lang="en-US" sz="2000" dirty="0" err="1"/>
              <a:t>dijital</a:t>
            </a:r>
            <a:r>
              <a:rPr lang="en-US" sz="2000" dirty="0"/>
              <a:t> </a:t>
            </a:r>
            <a:r>
              <a:rPr lang="en-US" sz="2000" dirty="0" err="1"/>
              <a:t>oyun</a:t>
            </a:r>
            <a:r>
              <a:rPr lang="en-US" sz="2000" dirty="0"/>
              <a:t> </a:t>
            </a:r>
            <a:r>
              <a:rPr lang="en-US" sz="2000" dirty="0" err="1"/>
              <a:t>oynamak</a:t>
            </a:r>
            <a:r>
              <a:rPr lang="en-US" sz="2000" dirty="0"/>
              <a:t> </a:t>
            </a:r>
            <a:r>
              <a:rPr lang="en-US" sz="2000" dirty="0" err="1"/>
              <a:t>dışında</a:t>
            </a:r>
            <a:r>
              <a:rPr lang="en-US" sz="2000" dirty="0"/>
              <a:t> </a:t>
            </a:r>
            <a:r>
              <a:rPr lang="en-US" sz="2000" dirty="0" err="1"/>
              <a:t>herhangi</a:t>
            </a:r>
            <a:r>
              <a:rPr lang="en-US" sz="2000" dirty="0"/>
              <a:t> </a:t>
            </a:r>
            <a:r>
              <a:rPr lang="en-US" sz="2000" dirty="0" err="1"/>
              <a:t>bir</a:t>
            </a:r>
            <a:r>
              <a:rPr lang="en-US" sz="2000" dirty="0"/>
              <a:t> </a:t>
            </a:r>
            <a:r>
              <a:rPr lang="en-US" sz="2000" dirty="0" err="1"/>
              <a:t>aktivite</a:t>
            </a:r>
            <a:r>
              <a:rPr lang="en-US" sz="2000" dirty="0"/>
              <a:t> </a:t>
            </a:r>
            <a:r>
              <a:rPr lang="en-US" sz="2000" dirty="0" err="1"/>
              <a:t>yapmayan</a:t>
            </a:r>
            <a:r>
              <a:rPr lang="en-US" sz="2000" dirty="0"/>
              <a:t> </a:t>
            </a:r>
            <a:r>
              <a:rPr lang="en-US" sz="2000" dirty="0" err="1"/>
              <a:t>ergenler</a:t>
            </a:r>
            <a:r>
              <a:rPr lang="en-US" sz="2000" dirty="0"/>
              <a:t>, </a:t>
            </a:r>
            <a:r>
              <a:rPr lang="tr-TR" altLang="en-US" sz="2000" dirty="0"/>
              <a:t>a</a:t>
            </a:r>
            <a:r>
              <a:rPr lang="en-US" sz="2000" dirty="0" err="1"/>
              <a:t>ksiyon</a:t>
            </a:r>
            <a:r>
              <a:rPr lang="en-US" sz="2000" dirty="0"/>
              <a:t>, </a:t>
            </a:r>
            <a:r>
              <a:rPr lang="en-US" sz="2000" dirty="0" err="1"/>
              <a:t>macera</a:t>
            </a:r>
            <a:r>
              <a:rPr lang="en-US" sz="2000" dirty="0"/>
              <a:t> </a:t>
            </a:r>
            <a:r>
              <a:rPr lang="en-US" sz="2000" dirty="0" err="1"/>
              <a:t>ve</a:t>
            </a:r>
            <a:r>
              <a:rPr lang="en-US" sz="2000" dirty="0"/>
              <a:t> </a:t>
            </a:r>
            <a:r>
              <a:rPr lang="en-US" sz="2000" dirty="0" err="1"/>
              <a:t>dövüş</a:t>
            </a:r>
            <a:r>
              <a:rPr lang="en-US" sz="2000" dirty="0"/>
              <a:t> </a:t>
            </a:r>
            <a:r>
              <a:rPr lang="en-US" sz="2000" dirty="0" err="1"/>
              <a:t>oyunlarını</a:t>
            </a:r>
            <a:r>
              <a:rPr lang="en-US" sz="2000" dirty="0"/>
              <a:t> </a:t>
            </a:r>
            <a:r>
              <a:rPr lang="en-US" sz="2000" dirty="0" err="1"/>
              <a:t>tercih</a:t>
            </a:r>
            <a:r>
              <a:rPr lang="en-US" sz="2000" dirty="0"/>
              <a:t> </a:t>
            </a:r>
            <a:r>
              <a:rPr lang="en-US" sz="2000" dirty="0" err="1"/>
              <a:t>eden</a:t>
            </a:r>
            <a:r>
              <a:rPr lang="en-US" sz="2000" dirty="0"/>
              <a:t> </a:t>
            </a:r>
            <a:r>
              <a:rPr lang="en-US" sz="2000" dirty="0" err="1"/>
              <a:t>ergenlerin</a:t>
            </a:r>
            <a:r>
              <a:rPr lang="en-US" sz="2000" dirty="0"/>
              <a:t> </a:t>
            </a:r>
            <a:r>
              <a:rPr lang="en-US" sz="2000" dirty="0" err="1"/>
              <a:t>dijital</a:t>
            </a:r>
            <a:r>
              <a:rPr lang="en-US" sz="2000" dirty="0"/>
              <a:t> </a:t>
            </a:r>
            <a:r>
              <a:rPr lang="en-US" sz="2000" dirty="0" err="1"/>
              <a:t>oyun</a:t>
            </a:r>
            <a:r>
              <a:rPr lang="en-US" sz="2000" dirty="0"/>
              <a:t> </a:t>
            </a:r>
            <a:r>
              <a:rPr lang="en-US" sz="2000" dirty="0" err="1"/>
              <a:t>bağımlılığı</a:t>
            </a:r>
            <a:r>
              <a:rPr lang="en-US" sz="2000" dirty="0"/>
              <a:t> </a:t>
            </a:r>
            <a:r>
              <a:rPr lang="en-US" sz="2000" dirty="0" err="1"/>
              <a:t>riski</a:t>
            </a:r>
            <a:r>
              <a:rPr lang="en-US" sz="2000" dirty="0"/>
              <a:t> </a:t>
            </a:r>
            <a:r>
              <a:rPr lang="en-US" sz="2000" dirty="0" err="1"/>
              <a:t>diğer</a:t>
            </a:r>
            <a:r>
              <a:rPr lang="en-US" sz="2000" dirty="0"/>
              <a:t> </a:t>
            </a:r>
            <a:r>
              <a:rPr lang="en-US" sz="2000" dirty="0" err="1"/>
              <a:t>ergenlere</a:t>
            </a:r>
            <a:r>
              <a:rPr lang="en-US" sz="2000" dirty="0"/>
              <a:t> </a:t>
            </a:r>
            <a:r>
              <a:rPr lang="en-US" sz="2000" dirty="0" err="1"/>
              <a:t>göre</a:t>
            </a:r>
            <a:r>
              <a:rPr lang="en-US" sz="2000" dirty="0"/>
              <a:t> </a:t>
            </a:r>
            <a:r>
              <a:rPr lang="en-US" sz="2000" dirty="0" err="1"/>
              <a:t>daha</a:t>
            </a:r>
            <a:r>
              <a:rPr lang="en-US" sz="2000" dirty="0"/>
              <a:t> </a:t>
            </a:r>
            <a:r>
              <a:rPr lang="en-US" sz="2000" dirty="0" err="1"/>
              <a:t>yüksektir</a:t>
            </a:r>
            <a:r>
              <a:rPr lang="en-US" sz="2000" dirty="0"/>
              <a:t>. Buna </a:t>
            </a:r>
            <a:r>
              <a:rPr lang="en-US" sz="2000" dirty="0" err="1"/>
              <a:t>karşılık</a:t>
            </a:r>
            <a:r>
              <a:rPr lang="en-US" sz="2000" dirty="0"/>
              <a:t> </a:t>
            </a:r>
            <a:r>
              <a:rPr lang="en-US" sz="2000" dirty="0" err="1"/>
              <a:t>zeka</a:t>
            </a:r>
            <a:r>
              <a:rPr lang="en-US" sz="2000" dirty="0"/>
              <a:t> </a:t>
            </a:r>
            <a:r>
              <a:rPr lang="en-US" sz="2000" dirty="0" err="1"/>
              <a:t>ve</a:t>
            </a:r>
            <a:r>
              <a:rPr lang="en-US" sz="2000" dirty="0"/>
              <a:t> </a:t>
            </a:r>
            <a:r>
              <a:rPr lang="en-US" sz="2000" dirty="0" err="1"/>
              <a:t>bulmaca</a:t>
            </a:r>
            <a:r>
              <a:rPr lang="en-US" sz="2000" dirty="0"/>
              <a:t> </a:t>
            </a:r>
            <a:r>
              <a:rPr lang="en-US" sz="2000" dirty="0" err="1"/>
              <a:t>oyunlarını</a:t>
            </a:r>
            <a:r>
              <a:rPr lang="en-US" sz="2000" dirty="0"/>
              <a:t> </a:t>
            </a:r>
            <a:r>
              <a:rPr lang="en-US" sz="2000" dirty="0" err="1"/>
              <a:t>tercih</a:t>
            </a:r>
            <a:r>
              <a:rPr lang="en-US" sz="2000" dirty="0"/>
              <a:t> </a:t>
            </a:r>
            <a:r>
              <a:rPr lang="en-US" sz="2000" dirty="0" err="1"/>
              <a:t>edenlerin</a:t>
            </a:r>
            <a:r>
              <a:rPr lang="en-US" sz="2000" dirty="0"/>
              <a:t> </a:t>
            </a:r>
            <a:r>
              <a:rPr lang="en-US" sz="2000" dirty="0" err="1"/>
              <a:t>dijital</a:t>
            </a:r>
            <a:r>
              <a:rPr lang="en-US" sz="2000" dirty="0"/>
              <a:t> </a:t>
            </a:r>
            <a:r>
              <a:rPr lang="en-US" sz="2000" dirty="0" err="1"/>
              <a:t>oyun</a:t>
            </a:r>
            <a:r>
              <a:rPr lang="en-US" sz="2000" dirty="0"/>
              <a:t> </a:t>
            </a:r>
            <a:r>
              <a:rPr lang="en-US" sz="2000" dirty="0" err="1"/>
              <a:t>bağımlılığı</a:t>
            </a:r>
            <a:r>
              <a:rPr lang="en-US" sz="2000" dirty="0"/>
              <a:t> </a:t>
            </a:r>
            <a:r>
              <a:rPr lang="en-US" sz="2000" dirty="0" err="1"/>
              <a:t>riski</a:t>
            </a:r>
            <a:r>
              <a:rPr lang="en-US" sz="2000" dirty="0"/>
              <a:t> </a:t>
            </a:r>
            <a:r>
              <a:rPr lang="en-US" sz="2000" dirty="0" err="1"/>
              <a:t>daha</a:t>
            </a:r>
            <a:r>
              <a:rPr lang="en-US" sz="2000" dirty="0"/>
              <a:t> </a:t>
            </a:r>
            <a:r>
              <a:rPr lang="en-US" sz="2000" dirty="0" err="1"/>
              <a:t>düşüktür</a:t>
            </a:r>
            <a:r>
              <a:rPr lang="en-US" sz="2000" dirty="0"/>
              <a:t>. </a:t>
            </a:r>
            <a:endParaRPr lang="en-US" sz="2000" dirty="0"/>
          </a:p>
          <a:p>
            <a:pPr algn="just">
              <a:buFont typeface="Wingdings" panose="05000000000000000000" charset="0"/>
              <a:buChar char="v"/>
            </a:pPr>
            <a:r>
              <a:rPr lang="en-US" sz="2000" dirty="0" err="1"/>
              <a:t>Dijital</a:t>
            </a:r>
            <a:r>
              <a:rPr lang="en-US" sz="2000" dirty="0"/>
              <a:t> </a:t>
            </a:r>
            <a:r>
              <a:rPr lang="en-US" sz="2000" dirty="0" err="1"/>
              <a:t>oyunlar</a:t>
            </a:r>
            <a:r>
              <a:rPr lang="en-US" sz="2000" dirty="0"/>
              <a:t> </a:t>
            </a:r>
            <a:r>
              <a:rPr lang="en-US" sz="2000" dirty="0" err="1"/>
              <a:t>ebeveyn</a:t>
            </a:r>
            <a:r>
              <a:rPr lang="en-US" sz="2000" dirty="0"/>
              <a:t> </a:t>
            </a:r>
            <a:r>
              <a:rPr lang="en-US" sz="2000" dirty="0" err="1"/>
              <a:t>denetiminde</a:t>
            </a:r>
            <a:r>
              <a:rPr lang="en-US" sz="2000" dirty="0"/>
              <a:t> </a:t>
            </a:r>
            <a:r>
              <a:rPr lang="en-US" sz="2000" dirty="0" err="1"/>
              <a:t>sınırlı</a:t>
            </a:r>
            <a:r>
              <a:rPr lang="en-US" sz="2000" dirty="0"/>
              <a:t> </a:t>
            </a:r>
            <a:r>
              <a:rPr lang="en-US" sz="2000" dirty="0" err="1"/>
              <a:t>ve</a:t>
            </a:r>
            <a:r>
              <a:rPr lang="en-US" sz="2000" dirty="0"/>
              <a:t> </a:t>
            </a:r>
            <a:r>
              <a:rPr lang="en-US" sz="2000" dirty="0" err="1"/>
              <a:t>kontrollü</a:t>
            </a:r>
            <a:r>
              <a:rPr lang="en-US" sz="2000" dirty="0"/>
              <a:t> </a:t>
            </a:r>
            <a:r>
              <a:rPr lang="en-US" sz="2000" dirty="0" err="1"/>
              <a:t>oynandığında</a:t>
            </a:r>
            <a:r>
              <a:rPr lang="en-US" sz="2000" dirty="0"/>
              <a:t> </a:t>
            </a:r>
            <a:r>
              <a:rPr lang="en-US" sz="2000" dirty="0" err="1"/>
              <a:t>çocukların</a:t>
            </a:r>
            <a:r>
              <a:rPr lang="en-US" sz="2000" dirty="0"/>
              <a:t> </a:t>
            </a:r>
            <a:r>
              <a:rPr lang="en-US" sz="2000" dirty="0" err="1"/>
              <a:t>yaratıcılığını</a:t>
            </a:r>
            <a:r>
              <a:rPr lang="en-US" sz="2000" dirty="0"/>
              <a:t> </a:t>
            </a:r>
            <a:r>
              <a:rPr lang="en-US" sz="2000" dirty="0" err="1"/>
              <a:t>geliştirme</a:t>
            </a:r>
            <a:r>
              <a:rPr lang="en-US" sz="2000" dirty="0"/>
              <a:t> </a:t>
            </a:r>
            <a:r>
              <a:rPr lang="en-US" sz="2000" dirty="0" err="1"/>
              <a:t>fırsatı</a:t>
            </a:r>
            <a:r>
              <a:rPr lang="en-US" sz="2000" dirty="0"/>
              <a:t> </a:t>
            </a:r>
            <a:r>
              <a:rPr lang="en-US" sz="2000" dirty="0" err="1"/>
              <a:t>sunabilirler</a:t>
            </a:r>
            <a:r>
              <a:rPr lang="en-US" sz="2000" dirty="0"/>
              <a:t>. Bu </a:t>
            </a:r>
            <a:r>
              <a:rPr lang="en-US" sz="2000" dirty="0" err="1"/>
              <a:t>bağlamda</a:t>
            </a:r>
            <a:r>
              <a:rPr lang="en-US" sz="2000" dirty="0"/>
              <a:t> </a:t>
            </a:r>
            <a:r>
              <a:rPr lang="en-US" sz="2000" dirty="0" err="1"/>
              <a:t>hemşire</a:t>
            </a:r>
            <a:r>
              <a:rPr lang="en-US" sz="2000" dirty="0"/>
              <a:t>, </a:t>
            </a:r>
            <a:r>
              <a:rPr lang="en-US" sz="2000" dirty="0" err="1"/>
              <a:t>öğretmen</a:t>
            </a:r>
            <a:r>
              <a:rPr lang="en-US" sz="2000" dirty="0"/>
              <a:t>, </a:t>
            </a:r>
            <a:r>
              <a:rPr lang="en-US" sz="2000" dirty="0" err="1"/>
              <a:t>ebeveyn</a:t>
            </a:r>
            <a:r>
              <a:rPr lang="en-US" sz="2000" dirty="0"/>
              <a:t> </a:t>
            </a:r>
            <a:r>
              <a:rPr lang="en-US" sz="2000" dirty="0" err="1"/>
              <a:t>ve</a:t>
            </a:r>
            <a:r>
              <a:rPr lang="en-US" sz="2000" dirty="0"/>
              <a:t> </a:t>
            </a:r>
            <a:r>
              <a:rPr lang="en-US" sz="2000" dirty="0" err="1"/>
              <a:t>çocukların</a:t>
            </a:r>
            <a:r>
              <a:rPr lang="en-US" sz="2000" dirty="0"/>
              <a:t> </a:t>
            </a:r>
            <a:r>
              <a:rPr lang="en-US" sz="2000" dirty="0" err="1"/>
              <a:t>işbirliğiyle</a:t>
            </a:r>
            <a:r>
              <a:rPr lang="en-US" sz="2000" dirty="0"/>
              <a:t> </a:t>
            </a:r>
            <a:r>
              <a:rPr lang="en-US" sz="2000" dirty="0" err="1"/>
              <a:t>okul</a:t>
            </a:r>
            <a:r>
              <a:rPr lang="en-US" sz="2000" dirty="0"/>
              <a:t> </a:t>
            </a:r>
            <a:r>
              <a:rPr lang="en-US" sz="2000" dirty="0" err="1"/>
              <a:t>temelli</a:t>
            </a:r>
            <a:r>
              <a:rPr lang="en-US" sz="2000" dirty="0"/>
              <a:t> </a:t>
            </a:r>
            <a:r>
              <a:rPr lang="en-US" sz="2000" dirty="0" err="1"/>
              <a:t>çalışmalar</a:t>
            </a:r>
            <a:r>
              <a:rPr lang="en-US" sz="2000" dirty="0"/>
              <a:t> </a:t>
            </a:r>
            <a:r>
              <a:rPr lang="en-US" sz="2000" dirty="0" err="1"/>
              <a:t>tasarlanabilir</a:t>
            </a:r>
            <a:r>
              <a:rPr lang="en-US" sz="2000" dirty="0"/>
              <a:t>.</a:t>
            </a:r>
            <a:endParaRPr lang="en-US" sz="2000" dirty="0"/>
          </a:p>
          <a:p>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BEŞİNCİ OTURUM SONUÇ BİLDİRGESİ-3</a:t>
            </a:r>
            <a:endParaRPr lang="en-US" sz="3200" b="1" dirty="0"/>
          </a:p>
        </p:txBody>
      </p:sp>
      <p:sp>
        <p:nvSpPr>
          <p:cNvPr id="3" name="Content Placeholder 2"/>
          <p:cNvSpPr>
            <a:spLocks noGrp="1"/>
          </p:cNvSpPr>
          <p:nvPr>
            <p:ph idx="1"/>
          </p:nvPr>
        </p:nvSpPr>
        <p:spPr>
          <a:xfrm>
            <a:off x="609600" y="1038638"/>
            <a:ext cx="11235070" cy="5053817"/>
          </a:xfrm>
        </p:spPr>
        <p:txBody>
          <a:bodyPr/>
          <a:lstStyle/>
          <a:p>
            <a:pPr marL="0" indent="0">
              <a:buNone/>
            </a:pPr>
            <a:r>
              <a:rPr lang="tr-TR" altLang="en-US" sz="2400" b="1" dirty="0"/>
              <a:t>ÇOCUK VE GENÇLERDE İNTİHARIN ÖNLENMESİ</a:t>
            </a:r>
            <a:endParaRPr lang="en-US" sz="2400" b="1" dirty="0"/>
          </a:p>
          <a:p>
            <a:pPr algn="just">
              <a:buFont typeface="Wingdings" panose="05000000000000000000" charset="0"/>
              <a:buChar char="v"/>
            </a:pPr>
            <a:r>
              <a:rPr lang="en-US" sz="1900" dirty="0" err="1"/>
              <a:t>Çocuk</a:t>
            </a:r>
            <a:r>
              <a:rPr lang="en-US" sz="1900" dirty="0"/>
              <a:t> </a:t>
            </a:r>
            <a:r>
              <a:rPr lang="en-US" sz="1900" dirty="0" err="1"/>
              <a:t>ve</a:t>
            </a:r>
            <a:r>
              <a:rPr lang="en-US" sz="1900" dirty="0"/>
              <a:t> </a:t>
            </a:r>
            <a:r>
              <a:rPr lang="en-US" sz="1900" dirty="0" err="1"/>
              <a:t>ergenlerde</a:t>
            </a:r>
            <a:r>
              <a:rPr lang="en-US" sz="1900" dirty="0"/>
              <a:t> </a:t>
            </a:r>
            <a:r>
              <a:rPr lang="en-US" sz="1900" dirty="0" err="1"/>
              <a:t>intiharın</a:t>
            </a:r>
            <a:r>
              <a:rPr lang="en-US" sz="1900" dirty="0"/>
              <a:t> </a:t>
            </a:r>
            <a:r>
              <a:rPr lang="en-US" sz="1900" dirty="0" err="1"/>
              <a:t>önlenmesinde</a:t>
            </a:r>
            <a:r>
              <a:rPr lang="en-US" sz="1900" dirty="0"/>
              <a:t> </a:t>
            </a:r>
            <a:r>
              <a:rPr lang="en-US" sz="1900" dirty="0" err="1"/>
              <a:t>en</a:t>
            </a:r>
            <a:r>
              <a:rPr lang="en-US" sz="1900" dirty="0"/>
              <a:t> </a:t>
            </a:r>
            <a:r>
              <a:rPr lang="en-US" sz="1900" dirty="0" err="1"/>
              <a:t>temel</a:t>
            </a:r>
            <a:r>
              <a:rPr lang="en-US" sz="1900" dirty="0"/>
              <a:t> </a:t>
            </a:r>
            <a:r>
              <a:rPr lang="en-US" sz="1900" dirty="0" err="1"/>
              <a:t>nokta</a:t>
            </a:r>
            <a:r>
              <a:rPr lang="en-US" sz="1900" dirty="0"/>
              <a:t> </a:t>
            </a:r>
            <a:r>
              <a:rPr lang="en-US" sz="1900" dirty="0" err="1"/>
              <a:t>sebep</a:t>
            </a:r>
            <a:r>
              <a:rPr lang="en-US" sz="1900" dirty="0"/>
              <a:t> </a:t>
            </a:r>
            <a:r>
              <a:rPr lang="en-US" sz="1900" dirty="0" err="1"/>
              <a:t>olan</a:t>
            </a:r>
            <a:r>
              <a:rPr lang="en-US" sz="1900" dirty="0"/>
              <a:t> </a:t>
            </a:r>
            <a:r>
              <a:rPr lang="en-US" sz="1900" dirty="0" err="1"/>
              <a:t>faktörlerin</a:t>
            </a:r>
            <a:r>
              <a:rPr lang="en-US" sz="1900" dirty="0"/>
              <a:t> </a:t>
            </a:r>
            <a:r>
              <a:rPr lang="en-US" sz="1900" dirty="0" err="1"/>
              <a:t>ve</a:t>
            </a:r>
            <a:r>
              <a:rPr lang="en-US" sz="1900" dirty="0"/>
              <a:t> risk </a:t>
            </a:r>
            <a:r>
              <a:rPr lang="en-US" sz="1900" dirty="0" err="1"/>
              <a:t>düzeyinin</a:t>
            </a:r>
            <a:r>
              <a:rPr lang="en-US" sz="1900" dirty="0"/>
              <a:t> </a:t>
            </a:r>
            <a:r>
              <a:rPr lang="en-US" sz="1900" dirty="0" err="1"/>
              <a:t>belirlenmesi</a:t>
            </a:r>
            <a:r>
              <a:rPr lang="en-US" sz="1900" dirty="0"/>
              <a:t> </a:t>
            </a:r>
            <a:r>
              <a:rPr lang="en-US" sz="1900" dirty="0" err="1"/>
              <a:t>ve</a:t>
            </a:r>
            <a:r>
              <a:rPr lang="en-US" sz="1900" dirty="0"/>
              <a:t> </a:t>
            </a:r>
            <a:r>
              <a:rPr lang="en-US" sz="1900" dirty="0" err="1"/>
              <a:t>koruyucu</a:t>
            </a:r>
            <a:r>
              <a:rPr lang="en-US" sz="1900" dirty="0"/>
              <a:t> </a:t>
            </a:r>
            <a:r>
              <a:rPr lang="en-US" sz="1900" dirty="0" err="1"/>
              <a:t>faktörlerin</a:t>
            </a:r>
            <a:r>
              <a:rPr lang="en-US" sz="1900" dirty="0"/>
              <a:t> </a:t>
            </a:r>
            <a:r>
              <a:rPr lang="en-US" sz="1900" dirty="0" err="1"/>
              <a:t>desteklenmesidir</a:t>
            </a:r>
            <a:r>
              <a:rPr lang="en-US" sz="1900" dirty="0"/>
              <a:t>. </a:t>
            </a:r>
            <a:endParaRPr lang="en-US" sz="1900" dirty="0"/>
          </a:p>
          <a:p>
            <a:pPr algn="just">
              <a:buFont typeface="Wingdings" panose="05000000000000000000" charset="0"/>
              <a:buChar char="v"/>
            </a:pPr>
            <a:r>
              <a:rPr lang="en-US" sz="1900" dirty="0" err="1"/>
              <a:t>İntihar</a:t>
            </a:r>
            <a:r>
              <a:rPr lang="en-US" sz="1900" dirty="0"/>
              <a:t> </a:t>
            </a:r>
            <a:r>
              <a:rPr lang="en-US" sz="1900" dirty="0" err="1"/>
              <a:t>için</a:t>
            </a:r>
            <a:r>
              <a:rPr lang="en-US" sz="1900" dirty="0"/>
              <a:t> risk </a:t>
            </a:r>
            <a:r>
              <a:rPr lang="en-US" sz="1900" dirty="0" err="1"/>
              <a:t>faktörlerinin</a:t>
            </a:r>
            <a:r>
              <a:rPr lang="en-US" sz="1900" dirty="0"/>
              <a:t> </a:t>
            </a:r>
            <a:r>
              <a:rPr lang="en-US" sz="1900" dirty="0" err="1"/>
              <a:t>azaltılması</a:t>
            </a:r>
            <a:r>
              <a:rPr lang="en-US" sz="1900" dirty="0"/>
              <a:t> </a:t>
            </a:r>
            <a:r>
              <a:rPr lang="en-US" sz="1900" dirty="0" err="1"/>
              <a:t>ve</a:t>
            </a:r>
            <a:r>
              <a:rPr lang="en-US" sz="1900" dirty="0"/>
              <a:t> </a:t>
            </a:r>
            <a:r>
              <a:rPr lang="en-US" sz="1900" dirty="0" err="1"/>
              <a:t>koruyucu</a:t>
            </a:r>
            <a:r>
              <a:rPr lang="en-US" sz="1900" dirty="0"/>
              <a:t> </a:t>
            </a:r>
            <a:r>
              <a:rPr lang="en-US" sz="1900" dirty="0" err="1"/>
              <a:t>faktörlerin</a:t>
            </a:r>
            <a:r>
              <a:rPr lang="en-US" sz="1900" dirty="0"/>
              <a:t> </a:t>
            </a:r>
            <a:r>
              <a:rPr lang="en-US" sz="1900" dirty="0" err="1"/>
              <a:t>arttırılmasına</a:t>
            </a:r>
            <a:r>
              <a:rPr lang="en-US" sz="1900" dirty="0"/>
              <a:t> </a:t>
            </a:r>
            <a:r>
              <a:rPr lang="en-US" sz="1900" dirty="0" err="1"/>
              <a:t>yönelik</a:t>
            </a:r>
            <a:r>
              <a:rPr lang="en-US" sz="1900" dirty="0"/>
              <a:t> </a:t>
            </a:r>
            <a:r>
              <a:rPr lang="en-US" sz="1900" dirty="0" err="1"/>
              <a:t>disiplinlere</a:t>
            </a:r>
            <a:r>
              <a:rPr lang="en-US" sz="1900" dirty="0"/>
              <a:t> </a:t>
            </a:r>
            <a:r>
              <a:rPr lang="en-US" sz="1900" dirty="0" err="1"/>
              <a:t>özgü</a:t>
            </a:r>
            <a:r>
              <a:rPr lang="en-US" sz="1900" dirty="0"/>
              <a:t> </a:t>
            </a:r>
            <a:r>
              <a:rPr lang="en-US" sz="1900" dirty="0" err="1"/>
              <a:t>müdahale</a:t>
            </a:r>
            <a:r>
              <a:rPr lang="en-US" sz="1900" dirty="0"/>
              <a:t> </a:t>
            </a:r>
            <a:r>
              <a:rPr lang="en-US" sz="1900" dirty="0" err="1"/>
              <a:t>programlarında</a:t>
            </a:r>
            <a:r>
              <a:rPr lang="en-US" sz="1900" dirty="0"/>
              <a:t> </a:t>
            </a:r>
            <a:r>
              <a:rPr lang="en-US" sz="1900" dirty="0" err="1"/>
              <a:t>psikoterapi</a:t>
            </a:r>
            <a:r>
              <a:rPr lang="en-US" sz="1900" dirty="0"/>
              <a:t>, </a:t>
            </a:r>
            <a:r>
              <a:rPr lang="en-US" sz="1900" dirty="0" err="1"/>
              <a:t>intihar</a:t>
            </a:r>
            <a:r>
              <a:rPr lang="en-US" sz="1900" dirty="0"/>
              <a:t> </a:t>
            </a:r>
            <a:r>
              <a:rPr lang="en-US" sz="1900" dirty="0" err="1"/>
              <a:t>okuryazarlığının</a:t>
            </a:r>
            <a:r>
              <a:rPr lang="en-US" sz="1900" dirty="0"/>
              <a:t> </a:t>
            </a:r>
            <a:r>
              <a:rPr lang="en-US" sz="1900" dirty="0" err="1"/>
              <a:t>arttırılması</a:t>
            </a:r>
            <a:r>
              <a:rPr lang="en-US" sz="1900" dirty="0"/>
              <a:t> </a:t>
            </a:r>
            <a:r>
              <a:rPr lang="en-US" sz="1900" dirty="0" err="1"/>
              <a:t>ve</a:t>
            </a:r>
            <a:r>
              <a:rPr lang="en-US" sz="1900" dirty="0"/>
              <a:t> </a:t>
            </a:r>
            <a:r>
              <a:rPr lang="en-US" sz="1900" dirty="0" err="1"/>
              <a:t>okul</a:t>
            </a:r>
            <a:r>
              <a:rPr lang="en-US" sz="1900" dirty="0"/>
              <a:t> </a:t>
            </a:r>
            <a:r>
              <a:rPr lang="en-US" sz="1900" dirty="0" err="1"/>
              <a:t>temelli</a:t>
            </a:r>
            <a:r>
              <a:rPr lang="en-US" sz="1900" dirty="0"/>
              <a:t> </a:t>
            </a:r>
            <a:r>
              <a:rPr lang="en-US" sz="1900" dirty="0" err="1"/>
              <a:t>intihar</a:t>
            </a:r>
            <a:r>
              <a:rPr lang="en-US" sz="1900" dirty="0"/>
              <a:t> </a:t>
            </a:r>
            <a:r>
              <a:rPr lang="en-US" sz="1900" dirty="0" err="1"/>
              <a:t>farkındalığı</a:t>
            </a:r>
            <a:r>
              <a:rPr lang="en-US" sz="1900" dirty="0"/>
              <a:t> </a:t>
            </a:r>
            <a:r>
              <a:rPr lang="en-US" sz="1900" dirty="0" err="1"/>
              <a:t>programları</a:t>
            </a:r>
            <a:r>
              <a:rPr lang="en-US" sz="1900" dirty="0"/>
              <a:t> </a:t>
            </a:r>
            <a:r>
              <a:rPr lang="en-US" sz="1900" dirty="0" err="1"/>
              <a:t>gibi</a:t>
            </a:r>
            <a:r>
              <a:rPr lang="en-US" sz="1900" dirty="0"/>
              <a:t> </a:t>
            </a:r>
            <a:r>
              <a:rPr lang="en-US" sz="1900" dirty="0" err="1"/>
              <a:t>müdahalelerin</a:t>
            </a:r>
            <a:r>
              <a:rPr lang="en-US" sz="1900" dirty="0"/>
              <a:t> </a:t>
            </a:r>
            <a:r>
              <a:rPr lang="en-US" sz="1900" dirty="0" err="1"/>
              <a:t>planlanması</a:t>
            </a:r>
            <a:r>
              <a:rPr lang="en-US" sz="1900" dirty="0"/>
              <a:t> </a:t>
            </a:r>
            <a:r>
              <a:rPr lang="en-US" sz="1900" dirty="0" err="1"/>
              <a:t>önemlidir</a:t>
            </a:r>
            <a:r>
              <a:rPr lang="en-US" sz="1900" dirty="0"/>
              <a:t>.</a:t>
            </a:r>
            <a:endParaRPr lang="en-US" sz="1900" dirty="0"/>
          </a:p>
          <a:p>
            <a:pPr algn="just">
              <a:buFont typeface="Wingdings" panose="05000000000000000000" charset="0"/>
              <a:buChar char="v"/>
            </a:pPr>
            <a:r>
              <a:rPr lang="en-US" sz="1900" dirty="0" err="1"/>
              <a:t>Çocuk</a:t>
            </a:r>
            <a:r>
              <a:rPr lang="en-US" sz="1900" dirty="0"/>
              <a:t> </a:t>
            </a:r>
            <a:r>
              <a:rPr lang="en-US" sz="1900" dirty="0" err="1"/>
              <a:t>ve</a:t>
            </a:r>
            <a:r>
              <a:rPr lang="en-US" sz="1900" dirty="0"/>
              <a:t> </a:t>
            </a:r>
            <a:r>
              <a:rPr lang="en-US" sz="1900" dirty="0" err="1"/>
              <a:t>gençlerin</a:t>
            </a:r>
            <a:r>
              <a:rPr lang="en-US" sz="1900" dirty="0"/>
              <a:t> </a:t>
            </a:r>
            <a:r>
              <a:rPr lang="en-US" sz="1900" dirty="0" err="1"/>
              <a:t>sosyal</a:t>
            </a:r>
            <a:r>
              <a:rPr lang="en-US" sz="1900" dirty="0"/>
              <a:t> </a:t>
            </a:r>
            <a:r>
              <a:rPr lang="en-US" sz="1900" dirty="0" err="1"/>
              <a:t>hayata</a:t>
            </a:r>
            <a:r>
              <a:rPr lang="en-US" sz="1900" dirty="0"/>
              <a:t> </a:t>
            </a:r>
            <a:r>
              <a:rPr lang="en-US" sz="1900" dirty="0" err="1"/>
              <a:t>uyum</a:t>
            </a:r>
            <a:r>
              <a:rPr lang="en-US" sz="1900" dirty="0"/>
              <a:t> </a:t>
            </a:r>
            <a:r>
              <a:rPr lang="en-US" sz="1900" dirty="0" err="1"/>
              <a:t>sağlayabilmeleri</a:t>
            </a:r>
            <a:r>
              <a:rPr lang="en-US" sz="1900" dirty="0"/>
              <a:t>, problem </a:t>
            </a:r>
            <a:r>
              <a:rPr lang="en-US" sz="1900" dirty="0" err="1"/>
              <a:t>çözme</a:t>
            </a:r>
            <a:r>
              <a:rPr lang="en-US" sz="1900" dirty="0"/>
              <a:t> </a:t>
            </a:r>
            <a:r>
              <a:rPr lang="en-US" sz="1900" dirty="0" err="1"/>
              <a:t>yeteneklerini</a:t>
            </a:r>
            <a:r>
              <a:rPr lang="en-US" sz="1900" dirty="0"/>
              <a:t> </a:t>
            </a:r>
            <a:r>
              <a:rPr lang="en-US" sz="1900" dirty="0" err="1"/>
              <a:t>geliştirebilmeleri</a:t>
            </a:r>
            <a:r>
              <a:rPr lang="en-US" sz="1900" dirty="0"/>
              <a:t> </a:t>
            </a:r>
            <a:r>
              <a:rPr lang="en-US" sz="1900" dirty="0" err="1"/>
              <a:t>için</a:t>
            </a:r>
            <a:r>
              <a:rPr lang="en-US" sz="1900" dirty="0"/>
              <a:t>; </a:t>
            </a:r>
            <a:r>
              <a:rPr lang="en-US" sz="1900" dirty="0" err="1"/>
              <a:t>sosyal</a:t>
            </a:r>
            <a:r>
              <a:rPr lang="en-US" sz="1900" dirty="0"/>
              <a:t> </a:t>
            </a:r>
            <a:r>
              <a:rPr lang="en-US" sz="1900" dirty="0" err="1"/>
              <a:t>faaliyet</a:t>
            </a:r>
            <a:r>
              <a:rPr lang="en-US" sz="1900" dirty="0"/>
              <a:t> </a:t>
            </a:r>
            <a:r>
              <a:rPr lang="en-US" sz="1900" dirty="0" err="1"/>
              <a:t>imkanlarını</a:t>
            </a:r>
            <a:r>
              <a:rPr lang="en-US" sz="1900" dirty="0"/>
              <a:t> da </a:t>
            </a:r>
            <a:r>
              <a:rPr lang="en-US" sz="1900" dirty="0" err="1"/>
              <a:t>içeren</a:t>
            </a:r>
            <a:r>
              <a:rPr lang="en-US" sz="1900" dirty="0"/>
              <a:t> </a:t>
            </a:r>
            <a:r>
              <a:rPr lang="en-US" sz="1900" dirty="0" err="1"/>
              <a:t>gençlik</a:t>
            </a:r>
            <a:r>
              <a:rPr lang="en-US" sz="1900" dirty="0"/>
              <a:t> </a:t>
            </a:r>
            <a:r>
              <a:rPr lang="en-US" sz="1900" dirty="0" err="1"/>
              <a:t>merkezleri</a:t>
            </a:r>
            <a:r>
              <a:rPr lang="en-US" sz="1900" dirty="0"/>
              <a:t>, </a:t>
            </a:r>
            <a:r>
              <a:rPr lang="en-US" sz="1900" dirty="0" err="1"/>
              <a:t>sağlıklı</a:t>
            </a:r>
            <a:r>
              <a:rPr lang="en-US" sz="1900" dirty="0"/>
              <a:t> </a:t>
            </a:r>
            <a:r>
              <a:rPr lang="en-US" sz="1900" dirty="0" err="1"/>
              <a:t>yaşam</a:t>
            </a:r>
            <a:r>
              <a:rPr lang="en-US" sz="1900" dirty="0"/>
              <a:t> </a:t>
            </a:r>
            <a:r>
              <a:rPr lang="en-US" sz="1900" dirty="0" err="1"/>
              <a:t>merkezleri</a:t>
            </a:r>
            <a:r>
              <a:rPr lang="en-US" sz="1900" dirty="0"/>
              <a:t> </a:t>
            </a:r>
            <a:r>
              <a:rPr lang="en-US" sz="1900" dirty="0" err="1"/>
              <a:t>gibi</a:t>
            </a:r>
            <a:r>
              <a:rPr lang="en-US" sz="1900" dirty="0"/>
              <a:t> </a:t>
            </a:r>
            <a:r>
              <a:rPr lang="en-US" sz="1900" dirty="0" err="1"/>
              <a:t>kurumlarda</a:t>
            </a:r>
            <a:r>
              <a:rPr lang="en-US" sz="1900" dirty="0"/>
              <a:t> </a:t>
            </a:r>
            <a:r>
              <a:rPr lang="en-US" sz="1900" dirty="0" err="1"/>
              <a:t>hizmetler</a:t>
            </a:r>
            <a:r>
              <a:rPr lang="en-US" sz="1900" dirty="0"/>
              <a:t> </a:t>
            </a:r>
            <a:r>
              <a:rPr lang="en-US" sz="1900" dirty="0" err="1"/>
              <a:t>verilebilir</a:t>
            </a:r>
            <a:r>
              <a:rPr lang="en-US" sz="1900" dirty="0"/>
              <a:t>. </a:t>
            </a:r>
            <a:endParaRPr lang="en-US" sz="1900" dirty="0"/>
          </a:p>
          <a:p>
            <a:pPr algn="just">
              <a:buFont typeface="Wingdings" panose="05000000000000000000" charset="0"/>
              <a:buChar char="v"/>
            </a:pPr>
            <a:r>
              <a:rPr lang="en-US" sz="1900" dirty="0" err="1"/>
              <a:t>Ailelere</a:t>
            </a:r>
            <a:r>
              <a:rPr lang="en-US" sz="1900" dirty="0"/>
              <a:t> </a:t>
            </a:r>
            <a:r>
              <a:rPr lang="en-US" sz="1900" dirty="0" err="1"/>
              <a:t>ve</a:t>
            </a:r>
            <a:r>
              <a:rPr lang="en-US" sz="1900" dirty="0"/>
              <a:t> </a:t>
            </a:r>
            <a:r>
              <a:rPr lang="en-US" sz="1900" dirty="0" err="1"/>
              <a:t>öğretmenlere</a:t>
            </a:r>
            <a:r>
              <a:rPr lang="en-US" sz="1900" dirty="0"/>
              <a:t> </a:t>
            </a:r>
            <a:r>
              <a:rPr lang="en-US" sz="1900" dirty="0" err="1"/>
              <a:t>intihar</a:t>
            </a:r>
            <a:r>
              <a:rPr lang="en-US" sz="1900" dirty="0"/>
              <a:t> </a:t>
            </a:r>
            <a:r>
              <a:rPr lang="en-US" sz="1900" dirty="0" err="1"/>
              <a:t>girişimlerinin</a:t>
            </a:r>
            <a:r>
              <a:rPr lang="en-US" sz="1900" dirty="0"/>
              <a:t> </a:t>
            </a:r>
            <a:r>
              <a:rPr lang="en-US" sz="1900" dirty="0" err="1"/>
              <a:t>önlemesi</a:t>
            </a:r>
            <a:r>
              <a:rPr lang="en-US" sz="1900" dirty="0"/>
              <a:t> </a:t>
            </a:r>
            <a:r>
              <a:rPr lang="en-US" sz="1900" dirty="0" err="1"/>
              <a:t>konusunda</a:t>
            </a:r>
            <a:r>
              <a:rPr lang="en-US" sz="1900" dirty="0"/>
              <a:t> </a:t>
            </a:r>
            <a:r>
              <a:rPr lang="en-US" sz="1900" dirty="0" err="1"/>
              <a:t>farkındalık</a:t>
            </a:r>
            <a:r>
              <a:rPr lang="en-US" sz="1900" dirty="0"/>
              <a:t> </a:t>
            </a:r>
            <a:r>
              <a:rPr lang="en-US" sz="1900" dirty="0" err="1"/>
              <a:t>eğitimleri</a:t>
            </a:r>
            <a:r>
              <a:rPr lang="en-US" sz="1900" dirty="0"/>
              <a:t> </a:t>
            </a:r>
            <a:r>
              <a:rPr lang="en-US" sz="1900" dirty="0" err="1"/>
              <a:t>planlanabilir</a:t>
            </a:r>
            <a:r>
              <a:rPr lang="en-US" sz="1900" dirty="0"/>
              <a:t>. </a:t>
            </a:r>
            <a:endParaRPr lang="en-US" sz="1900" dirty="0"/>
          </a:p>
          <a:p>
            <a:pPr algn="just">
              <a:buFont typeface="Wingdings" panose="05000000000000000000" charset="0"/>
              <a:buChar char="v"/>
            </a:pPr>
            <a:r>
              <a:rPr lang="en-US" sz="1900" dirty="0" err="1"/>
              <a:t>Acil</a:t>
            </a:r>
            <a:r>
              <a:rPr lang="en-US" sz="1900" dirty="0"/>
              <a:t> </a:t>
            </a:r>
            <a:r>
              <a:rPr lang="en-US" sz="1900" dirty="0" err="1"/>
              <a:t>servis</a:t>
            </a:r>
            <a:r>
              <a:rPr lang="en-US" sz="1900" dirty="0"/>
              <a:t> </a:t>
            </a:r>
            <a:r>
              <a:rPr lang="en-US" sz="1900" dirty="0" err="1"/>
              <a:t>ünitesinde</a:t>
            </a:r>
            <a:r>
              <a:rPr lang="en-US" sz="1900" dirty="0"/>
              <a:t> </a:t>
            </a:r>
            <a:r>
              <a:rPr lang="en-US" sz="1900" dirty="0" err="1"/>
              <a:t>görev</a:t>
            </a:r>
            <a:r>
              <a:rPr lang="en-US" sz="1900" dirty="0"/>
              <a:t> </a:t>
            </a:r>
            <a:r>
              <a:rPr lang="en-US" sz="1900" dirty="0" err="1"/>
              <a:t>yapan</a:t>
            </a:r>
            <a:r>
              <a:rPr lang="en-US" sz="1900" dirty="0"/>
              <a:t> </a:t>
            </a:r>
            <a:r>
              <a:rPr lang="en-US" sz="1900" dirty="0" err="1"/>
              <a:t>sağlık</a:t>
            </a:r>
            <a:r>
              <a:rPr lang="en-US" sz="1900" dirty="0"/>
              <a:t> </a:t>
            </a:r>
            <a:r>
              <a:rPr lang="en-US" sz="1900" dirty="0" err="1"/>
              <a:t>personeline</a:t>
            </a:r>
            <a:r>
              <a:rPr lang="en-US" sz="1900" dirty="0"/>
              <a:t>, </a:t>
            </a:r>
            <a:r>
              <a:rPr lang="en-US" sz="1900" dirty="0" err="1"/>
              <a:t>intihar</a:t>
            </a:r>
            <a:r>
              <a:rPr lang="en-US" sz="1900" dirty="0"/>
              <a:t> </a:t>
            </a:r>
            <a:r>
              <a:rPr lang="en-US" sz="1900" dirty="0" err="1"/>
              <a:t>girişimleri</a:t>
            </a:r>
            <a:r>
              <a:rPr lang="en-US" sz="1900" dirty="0"/>
              <a:t> </a:t>
            </a:r>
            <a:r>
              <a:rPr lang="en-US" sz="1900" dirty="0" err="1"/>
              <a:t>ve</a:t>
            </a:r>
            <a:r>
              <a:rPr lang="en-US" sz="1900" dirty="0"/>
              <a:t> </a:t>
            </a:r>
            <a:r>
              <a:rPr lang="en-US" sz="1900" dirty="0" err="1"/>
              <a:t>kriz</a:t>
            </a:r>
            <a:r>
              <a:rPr lang="en-US" sz="1900" dirty="0"/>
              <a:t> </a:t>
            </a:r>
            <a:r>
              <a:rPr lang="en-US" sz="1900" dirty="0" err="1"/>
              <a:t>durumlarında</a:t>
            </a:r>
            <a:r>
              <a:rPr lang="en-US" sz="1900" dirty="0"/>
              <a:t> </a:t>
            </a:r>
            <a:r>
              <a:rPr lang="en-US" sz="1900" dirty="0" err="1"/>
              <a:t>doğru</a:t>
            </a:r>
            <a:r>
              <a:rPr lang="en-US" sz="1900" dirty="0"/>
              <a:t> </a:t>
            </a:r>
            <a:r>
              <a:rPr lang="en-US" sz="1900" dirty="0" err="1"/>
              <a:t>yaklaşımlarda</a:t>
            </a:r>
            <a:r>
              <a:rPr lang="en-US" sz="1900" dirty="0"/>
              <a:t> </a:t>
            </a:r>
            <a:r>
              <a:rPr lang="en-US" sz="1900" dirty="0" err="1"/>
              <a:t>bulunulması</a:t>
            </a:r>
            <a:r>
              <a:rPr lang="en-US" sz="1900" dirty="0"/>
              <a:t> </a:t>
            </a:r>
            <a:r>
              <a:rPr lang="en-US" sz="1900" dirty="0" err="1"/>
              <a:t>için</a:t>
            </a:r>
            <a:r>
              <a:rPr lang="en-US" sz="1900" dirty="0"/>
              <a:t> </a:t>
            </a:r>
            <a:r>
              <a:rPr lang="en-US" sz="1900" dirty="0" err="1"/>
              <a:t>sistemli</a:t>
            </a:r>
            <a:r>
              <a:rPr lang="en-US" sz="1900" dirty="0"/>
              <a:t> </a:t>
            </a:r>
            <a:r>
              <a:rPr lang="en-US" sz="1900" dirty="0" err="1"/>
              <a:t>planlı</a:t>
            </a:r>
            <a:r>
              <a:rPr lang="en-US" sz="1900" dirty="0"/>
              <a:t> </a:t>
            </a:r>
            <a:r>
              <a:rPr lang="en-US" sz="1900" dirty="0" err="1"/>
              <a:t>eğitim</a:t>
            </a:r>
            <a:r>
              <a:rPr lang="en-US" sz="1900" dirty="0"/>
              <a:t> </a:t>
            </a:r>
            <a:r>
              <a:rPr lang="en-US" sz="1900" dirty="0" err="1"/>
              <a:t>programı</a:t>
            </a:r>
            <a:r>
              <a:rPr lang="en-US" sz="1900" dirty="0"/>
              <a:t> </a:t>
            </a:r>
            <a:r>
              <a:rPr lang="en-US" sz="1900" dirty="0" err="1"/>
              <a:t>düzenlenebilir</a:t>
            </a:r>
            <a:r>
              <a:rPr lang="en-US" sz="1900" dirty="0"/>
              <a:t>. </a:t>
            </a:r>
            <a:endParaRPr lang="en-US" sz="1900" dirty="0"/>
          </a:p>
          <a:p>
            <a:pPr algn="just">
              <a:buFont typeface="Wingdings" panose="05000000000000000000" charset="0"/>
              <a:buChar char="v"/>
            </a:pPr>
            <a:r>
              <a:rPr lang="en-US" sz="1900" dirty="0" err="1"/>
              <a:t>İntihar</a:t>
            </a:r>
            <a:r>
              <a:rPr lang="en-US" sz="1900" dirty="0"/>
              <a:t> </a:t>
            </a:r>
            <a:r>
              <a:rPr lang="tr-TR" sz="1900" noProof="1"/>
              <a:t>vakalarının</a:t>
            </a:r>
            <a:r>
              <a:rPr lang="en-US" sz="1900" dirty="0"/>
              <a:t> </a:t>
            </a:r>
            <a:r>
              <a:rPr lang="en-US" sz="1900" dirty="0" err="1"/>
              <a:t>ciddi</a:t>
            </a:r>
            <a:r>
              <a:rPr lang="en-US" sz="1900" dirty="0"/>
              <a:t> </a:t>
            </a:r>
            <a:r>
              <a:rPr lang="en-US" sz="1900" dirty="0" err="1"/>
              <a:t>artış</a:t>
            </a:r>
            <a:r>
              <a:rPr lang="en-US" sz="1900" dirty="0"/>
              <a:t> </a:t>
            </a:r>
            <a:r>
              <a:rPr lang="en-US" sz="1900" dirty="0" err="1"/>
              <a:t>gösterdiği</a:t>
            </a:r>
            <a:r>
              <a:rPr lang="en-US" sz="1900" dirty="0"/>
              <a:t> bahar </a:t>
            </a:r>
            <a:r>
              <a:rPr lang="en-US" sz="1900" dirty="0" err="1"/>
              <a:t>aylarında</a:t>
            </a:r>
            <a:r>
              <a:rPr lang="en-US" sz="1900" dirty="0"/>
              <a:t> </a:t>
            </a:r>
            <a:r>
              <a:rPr lang="en-US" sz="1900" dirty="0" err="1"/>
              <a:t>intihar</a:t>
            </a:r>
            <a:r>
              <a:rPr lang="en-US" sz="1900" dirty="0"/>
              <a:t> </a:t>
            </a:r>
            <a:r>
              <a:rPr lang="en-US" sz="1900" dirty="0" err="1"/>
              <a:t>girişimi</a:t>
            </a:r>
            <a:r>
              <a:rPr lang="en-US" sz="1900" dirty="0"/>
              <a:t> </a:t>
            </a:r>
            <a:r>
              <a:rPr lang="en-US" sz="1900" dirty="0" err="1"/>
              <a:t>önleme</a:t>
            </a:r>
            <a:r>
              <a:rPr lang="en-US" sz="1900" dirty="0"/>
              <a:t> </a:t>
            </a:r>
            <a:r>
              <a:rPr lang="en-US" sz="1900" dirty="0" err="1"/>
              <a:t>çalışmaları</a:t>
            </a:r>
            <a:r>
              <a:rPr lang="en-US" sz="1900" dirty="0"/>
              <a:t> </a:t>
            </a:r>
            <a:r>
              <a:rPr lang="en-US" sz="1900" dirty="0" err="1"/>
              <a:t>arttırılabilir</a:t>
            </a:r>
            <a:r>
              <a:rPr lang="en-US" sz="1900" dirty="0"/>
              <a:t>. </a:t>
            </a:r>
            <a:endParaRPr lang="en-US" sz="1900" dirty="0"/>
          </a:p>
          <a:p>
            <a:pPr algn="just">
              <a:buFont typeface="Wingdings" panose="05000000000000000000" charset="0"/>
              <a:buChar char="v"/>
            </a:pPr>
            <a:r>
              <a:rPr lang="en-US" sz="1900" dirty="0" err="1"/>
              <a:t>Akran</a:t>
            </a:r>
            <a:r>
              <a:rPr lang="en-US" sz="1900" dirty="0"/>
              <a:t> </a:t>
            </a:r>
            <a:r>
              <a:rPr lang="en-US" sz="1900" dirty="0" err="1"/>
              <a:t>zorbalığına</a:t>
            </a:r>
            <a:r>
              <a:rPr lang="en-US" sz="1900" dirty="0"/>
              <a:t> </a:t>
            </a:r>
            <a:r>
              <a:rPr lang="en-US" sz="1900" dirty="0" err="1"/>
              <a:t>ve</a:t>
            </a:r>
            <a:r>
              <a:rPr lang="en-US" sz="1900" dirty="0"/>
              <a:t> </a:t>
            </a:r>
            <a:r>
              <a:rPr lang="en-US" sz="1900" dirty="0" err="1"/>
              <a:t>bağımlılığa</a:t>
            </a:r>
            <a:r>
              <a:rPr lang="en-US" sz="1900" dirty="0"/>
              <a:t> </a:t>
            </a:r>
            <a:r>
              <a:rPr lang="en-US" sz="1900" dirty="0" err="1"/>
              <a:t>yönelik</a:t>
            </a:r>
            <a:r>
              <a:rPr lang="en-US" sz="1900" dirty="0"/>
              <a:t> </a:t>
            </a:r>
            <a:r>
              <a:rPr lang="en-US" sz="1900" dirty="0" err="1"/>
              <a:t>paydaş</a:t>
            </a:r>
            <a:r>
              <a:rPr lang="en-US" sz="1900" dirty="0"/>
              <a:t> </a:t>
            </a:r>
            <a:r>
              <a:rPr lang="en-US" sz="1900" dirty="0" err="1"/>
              <a:t>kurumlar</a:t>
            </a:r>
            <a:r>
              <a:rPr lang="en-US" sz="1900" dirty="0"/>
              <a:t> </a:t>
            </a:r>
            <a:r>
              <a:rPr lang="en-US" sz="1900" dirty="0" err="1"/>
              <a:t>ile</a:t>
            </a:r>
            <a:r>
              <a:rPr lang="en-US" sz="1900" dirty="0"/>
              <a:t> </a:t>
            </a:r>
            <a:r>
              <a:rPr lang="en-US" sz="1900" dirty="0" err="1"/>
              <a:t>çalışmalar</a:t>
            </a:r>
            <a:r>
              <a:rPr lang="en-US" sz="1900" dirty="0"/>
              <a:t> </a:t>
            </a:r>
            <a:r>
              <a:rPr lang="en-US" sz="1900" dirty="0" err="1"/>
              <a:t>yürütülebilir</a:t>
            </a:r>
            <a:r>
              <a:rPr lang="en-US" sz="1900" dirty="0"/>
              <a:t>. </a:t>
            </a:r>
            <a:r>
              <a:rPr lang="en-US" sz="1900" dirty="0" err="1"/>
              <a:t>Çocuk</a:t>
            </a:r>
            <a:r>
              <a:rPr lang="en-US" sz="1900" dirty="0"/>
              <a:t> </a:t>
            </a:r>
            <a:r>
              <a:rPr lang="en-US" sz="1900" dirty="0" err="1"/>
              <a:t>ve</a:t>
            </a:r>
            <a:r>
              <a:rPr lang="en-US" sz="1900" dirty="0"/>
              <a:t> </a:t>
            </a:r>
            <a:r>
              <a:rPr lang="en-US" sz="1900" dirty="0" err="1"/>
              <a:t>gençlerin</a:t>
            </a:r>
            <a:r>
              <a:rPr lang="en-US" sz="1900" dirty="0"/>
              <a:t> </a:t>
            </a:r>
            <a:r>
              <a:rPr lang="en-US" sz="1900" dirty="0" err="1"/>
              <a:t>kendilerini</a:t>
            </a:r>
            <a:r>
              <a:rPr lang="en-US" sz="1900" dirty="0"/>
              <a:t> </a:t>
            </a:r>
            <a:r>
              <a:rPr lang="en-US" sz="1900" dirty="0" err="1"/>
              <a:t>duygularını</a:t>
            </a:r>
            <a:r>
              <a:rPr lang="en-US" sz="1900" dirty="0"/>
              <a:t> </a:t>
            </a:r>
            <a:r>
              <a:rPr lang="en-US" sz="1900" dirty="0" err="1"/>
              <a:t>ifade</a:t>
            </a:r>
            <a:r>
              <a:rPr lang="en-US" sz="1900" dirty="0"/>
              <a:t> </a:t>
            </a:r>
            <a:r>
              <a:rPr lang="en-US" sz="1900" dirty="0" err="1"/>
              <a:t>edebilecekleri</a:t>
            </a:r>
            <a:r>
              <a:rPr lang="en-US" sz="1900" dirty="0"/>
              <a:t> </a:t>
            </a:r>
            <a:r>
              <a:rPr lang="en-US" sz="1900" dirty="0" err="1"/>
              <a:t>organizasyonlar</a:t>
            </a:r>
            <a:r>
              <a:rPr lang="en-US" sz="1900" dirty="0"/>
              <a:t> (</a:t>
            </a:r>
            <a:r>
              <a:rPr lang="en-US" sz="1900" dirty="0" err="1"/>
              <a:t>kamp</a:t>
            </a:r>
            <a:r>
              <a:rPr lang="en-US" sz="1900" dirty="0"/>
              <a:t>, </a:t>
            </a:r>
            <a:r>
              <a:rPr lang="en-US" sz="1900" dirty="0" err="1"/>
              <a:t>oyun</a:t>
            </a:r>
            <a:r>
              <a:rPr lang="en-US" sz="1900" dirty="0"/>
              <a:t>, </a:t>
            </a:r>
            <a:r>
              <a:rPr lang="en-US" sz="1900" dirty="0" err="1"/>
              <a:t>tiyatro</a:t>
            </a:r>
            <a:r>
              <a:rPr lang="en-US" sz="1900" dirty="0"/>
              <a:t> </a:t>
            </a:r>
            <a:r>
              <a:rPr lang="en-US" sz="1900" dirty="0" err="1"/>
              <a:t>vb</a:t>
            </a:r>
            <a:r>
              <a:rPr lang="en-US" sz="1900" dirty="0"/>
              <a:t>) </a:t>
            </a:r>
            <a:r>
              <a:rPr lang="en-US" sz="1900" dirty="0" err="1"/>
              <a:t>düzenlenebilir</a:t>
            </a:r>
            <a:r>
              <a:rPr lang="en-US" sz="1900" dirty="0"/>
              <a:t>. </a:t>
            </a:r>
            <a:r>
              <a:rPr lang="en-US" sz="1900" dirty="0" err="1"/>
              <a:t>Medyanın</a:t>
            </a:r>
            <a:r>
              <a:rPr lang="en-US" sz="1900" dirty="0"/>
              <a:t> </a:t>
            </a:r>
            <a:r>
              <a:rPr lang="en-US" sz="1900" dirty="0" err="1"/>
              <a:t>intihar</a:t>
            </a:r>
            <a:r>
              <a:rPr lang="en-US" sz="1900" dirty="0"/>
              <a:t> </a:t>
            </a:r>
            <a:r>
              <a:rPr lang="en-US" sz="1900" dirty="0" err="1"/>
              <a:t>konusunda</a:t>
            </a:r>
            <a:r>
              <a:rPr lang="en-US" sz="1900" dirty="0"/>
              <a:t> </a:t>
            </a:r>
            <a:r>
              <a:rPr lang="en-US" sz="1900" dirty="0" err="1"/>
              <a:t>haber</a:t>
            </a:r>
            <a:r>
              <a:rPr lang="en-US" sz="1900" dirty="0"/>
              <a:t> </a:t>
            </a:r>
            <a:r>
              <a:rPr lang="en-US" sz="1900" dirty="0" err="1"/>
              <a:t>yapma</a:t>
            </a:r>
            <a:r>
              <a:rPr lang="en-US" sz="1900" dirty="0"/>
              <a:t> </a:t>
            </a:r>
            <a:r>
              <a:rPr lang="en-US" sz="1900" dirty="0" err="1"/>
              <a:t>tutumu</a:t>
            </a:r>
            <a:r>
              <a:rPr lang="en-US" sz="1900" dirty="0"/>
              <a:t> </a:t>
            </a:r>
            <a:r>
              <a:rPr lang="en-US" sz="1900" dirty="0" err="1"/>
              <a:t>ile</a:t>
            </a:r>
            <a:r>
              <a:rPr lang="en-US" sz="1900" dirty="0"/>
              <a:t> </a:t>
            </a:r>
            <a:r>
              <a:rPr lang="en-US" sz="1900" dirty="0" err="1"/>
              <a:t>ilgili</a:t>
            </a:r>
            <a:r>
              <a:rPr lang="en-US" sz="1900" dirty="0"/>
              <a:t> </a:t>
            </a:r>
            <a:r>
              <a:rPr lang="en-US" sz="1900" dirty="0" err="1"/>
              <a:t>çalışmalar</a:t>
            </a:r>
            <a:r>
              <a:rPr lang="en-US" sz="1900" dirty="0"/>
              <a:t> </a:t>
            </a:r>
            <a:r>
              <a:rPr lang="en-US" sz="1900" dirty="0" err="1"/>
              <a:t>yapılabilir</a:t>
            </a:r>
            <a:r>
              <a:rPr lang="en-US" sz="1900" dirty="0"/>
              <a:t>.</a:t>
            </a:r>
            <a:endParaRPr lang="en-US" sz="19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975" y="334010"/>
            <a:ext cx="11020425" cy="1138555"/>
          </a:xfrm>
        </p:spPr>
        <p:txBody>
          <a:bodyPr/>
          <a:lstStyle/>
          <a:p>
            <a:r>
              <a:rPr lang="tr-TR" altLang="en-US" b="1"/>
              <a:t>PROJENİN YOL HARİTASI</a:t>
            </a:r>
            <a:endParaRPr lang="tr-TR" altLang="en-US" b="1"/>
          </a:p>
        </p:txBody>
      </p:sp>
      <p:sp>
        <p:nvSpPr>
          <p:cNvPr id="3" name="Content Placeholder 2"/>
          <p:cNvSpPr>
            <a:spLocks noGrp="1"/>
          </p:cNvSpPr>
          <p:nvPr>
            <p:ph idx="1"/>
          </p:nvPr>
        </p:nvSpPr>
        <p:spPr>
          <a:xfrm>
            <a:off x="427193" y="1653540"/>
            <a:ext cx="10829290" cy="4870450"/>
          </a:xfrm>
        </p:spPr>
        <p:txBody>
          <a:bodyPr/>
          <a:lstStyle/>
          <a:p>
            <a:pPr algn="just">
              <a:buFont typeface="Wingdings" panose="05000000000000000000" charset="0"/>
              <a:buChar char="v"/>
            </a:pPr>
            <a:r>
              <a:rPr lang="tr-TR" altLang="en-US" sz="2800" dirty="0">
                <a:sym typeface="+mn-ea"/>
              </a:rPr>
              <a:t> Proje grubunun ve alt çalışma gruplarının toplantıları (7 toplantı)</a:t>
            </a:r>
            <a:endParaRPr lang="tr-TR" altLang="en-US" sz="2800" dirty="0">
              <a:sym typeface="+mn-ea"/>
            </a:endParaRPr>
          </a:p>
          <a:p>
            <a:pPr algn="just">
              <a:buFont typeface="Wingdings" panose="05000000000000000000" charset="0"/>
              <a:buChar char="v"/>
            </a:pPr>
            <a:r>
              <a:rPr lang="tr-TR" altLang="en-US" sz="2800" dirty="0">
                <a:sym typeface="+mn-ea"/>
              </a:rPr>
              <a:t> Bilim Kurulu ve Düzenleme Kurulu toplantıları</a:t>
            </a:r>
            <a:endParaRPr lang="tr-TR" altLang="en-US" sz="2800" dirty="0">
              <a:sym typeface="+mn-ea"/>
            </a:endParaRPr>
          </a:p>
          <a:p>
            <a:pPr algn="just">
              <a:buFont typeface="Wingdings" panose="05000000000000000000" charset="0"/>
              <a:buChar char="v"/>
            </a:pPr>
            <a:r>
              <a:rPr lang="tr-TR" altLang="en-US" sz="2800" dirty="0">
                <a:sym typeface="+mn-ea"/>
              </a:rPr>
              <a:t> 25-26 Nisan 2024 </a:t>
            </a:r>
            <a:r>
              <a:rPr lang="tr-TR" altLang="en-US" sz="2800" dirty="0"/>
              <a:t>Çocuk Hakları ve Refahı Sempozyumu </a:t>
            </a:r>
            <a:endParaRPr lang="tr-TR" altLang="en-US" sz="2800" dirty="0"/>
          </a:p>
          <a:p>
            <a:pPr algn="just">
              <a:buFont typeface="Wingdings" panose="05000000000000000000" charset="0"/>
              <a:buChar char="v"/>
            </a:pPr>
            <a:r>
              <a:rPr lang="tr-TR" altLang="en-US" sz="2800" dirty="0"/>
              <a:t> 1</a:t>
            </a:r>
            <a:r>
              <a:rPr lang="tr-TR" altLang="en-US" sz="2800" dirty="0">
                <a:sym typeface="+mn-ea"/>
              </a:rPr>
              <a:t>2 Haziran 2024 - Dünya Çocuk İşçiliği ile Mücadele Günü- Çocuk Hakları ve Refahı Çalıştayı</a:t>
            </a:r>
            <a:endParaRPr lang="tr-TR" altLang="en-US" sz="2800" dirty="0">
              <a:sym typeface="+mn-ea"/>
            </a:endParaRPr>
          </a:p>
          <a:p>
            <a:pPr algn="just">
              <a:buFont typeface="Wingdings" panose="05000000000000000000" charset="0"/>
              <a:buChar char="v"/>
            </a:pPr>
            <a:r>
              <a:rPr lang="tr-TR" altLang="en-US" sz="2800" dirty="0"/>
              <a:t> 11 Ekim Dünya Kız Çocukları Günü- Öğrenciler arası şiir, kompozisyon ve resim yarışması </a:t>
            </a:r>
            <a:endParaRPr lang="tr-TR" altLang="en-US" sz="2800" dirty="0"/>
          </a:p>
          <a:p>
            <a:pPr algn="just">
              <a:buFont typeface="Wingdings" panose="05000000000000000000" charset="0"/>
              <a:buChar char="v"/>
            </a:pPr>
            <a:r>
              <a:rPr lang="tr-TR" altLang="en-US" sz="2800" dirty="0"/>
              <a:t> 20 Kasım Dünya Çocuk Hakları Günü- Panel ve Basın Toplantısı</a:t>
            </a:r>
            <a:endParaRPr lang="tr-TR" altLang="en-US" sz="2800" dirty="0"/>
          </a:p>
          <a:p>
            <a:pPr algn="just">
              <a:buFont typeface="Wingdings" panose="05000000000000000000" charset="0"/>
              <a:buChar char="v"/>
            </a:pPr>
            <a:r>
              <a:rPr lang="tr-TR" altLang="en-US" sz="2800" dirty="0"/>
              <a:t> 2024-25 Eğitim Öğretim Yılı- Okul Çağı Çocukları İçin Gıda Okur Yazarlığı Projesi </a:t>
            </a:r>
            <a:endParaRPr lang="tr-TR" altLang="en-US" sz="28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BEŞİNCİ OTURUM SONUÇ BİLDİRGESİ-4</a:t>
            </a:r>
            <a:endParaRPr lang="en-US" sz="3200" b="1" dirty="0"/>
          </a:p>
        </p:txBody>
      </p:sp>
      <p:sp>
        <p:nvSpPr>
          <p:cNvPr id="3" name="Content Placeholder 2"/>
          <p:cNvSpPr>
            <a:spLocks noGrp="1"/>
          </p:cNvSpPr>
          <p:nvPr>
            <p:ph idx="1"/>
          </p:nvPr>
        </p:nvSpPr>
        <p:spPr>
          <a:xfrm>
            <a:off x="609600" y="1135572"/>
            <a:ext cx="10972800" cy="4935619"/>
          </a:xfrm>
        </p:spPr>
        <p:txBody>
          <a:bodyPr/>
          <a:lstStyle/>
          <a:p>
            <a:pPr marL="0" indent="0">
              <a:buNone/>
            </a:pPr>
            <a:r>
              <a:rPr lang="tr-TR" altLang="en-US" sz="2000" b="1" dirty="0"/>
              <a:t>SUÇA SÜRÜKLENEN MÜLTECİ ÇOCUKLARIN DEĞERLENDİRİLMESİ</a:t>
            </a:r>
            <a:endParaRPr lang="en-US" sz="2000" b="1" dirty="0"/>
          </a:p>
          <a:p>
            <a:pPr algn="just">
              <a:buFont typeface="Wingdings" panose="05000000000000000000" charset="0"/>
              <a:buChar char="v"/>
            </a:pPr>
            <a:r>
              <a:rPr lang="en-US" sz="2000" dirty="0" err="1"/>
              <a:t>Sivil</a:t>
            </a:r>
            <a:r>
              <a:rPr lang="en-US" sz="2000" dirty="0"/>
              <a:t> </a:t>
            </a:r>
            <a:r>
              <a:rPr lang="en-US" sz="2000" dirty="0" err="1"/>
              <a:t>toplum</a:t>
            </a:r>
            <a:r>
              <a:rPr lang="en-US" sz="2000" dirty="0"/>
              <a:t> </a:t>
            </a:r>
            <a:r>
              <a:rPr lang="en-US" sz="2000" dirty="0" err="1"/>
              <a:t>kuruluşlarıyla</a:t>
            </a:r>
            <a:r>
              <a:rPr lang="en-US" sz="2000" dirty="0"/>
              <a:t> </a:t>
            </a:r>
            <a:r>
              <a:rPr lang="en-US" sz="2000" dirty="0" err="1"/>
              <a:t>yapılan</a:t>
            </a:r>
            <a:r>
              <a:rPr lang="en-US" sz="2000" dirty="0"/>
              <a:t> </a:t>
            </a:r>
            <a:r>
              <a:rPr lang="en-US" sz="2000" dirty="0" err="1"/>
              <a:t>görüşmelere</a:t>
            </a:r>
            <a:r>
              <a:rPr lang="en-US" sz="2000" dirty="0"/>
              <a:t> </a:t>
            </a:r>
            <a:r>
              <a:rPr lang="en-US" sz="2000" dirty="0" err="1"/>
              <a:t>bağlı</a:t>
            </a:r>
            <a:r>
              <a:rPr lang="en-US" sz="2000" dirty="0"/>
              <a:t> </a:t>
            </a:r>
            <a:r>
              <a:rPr lang="en-US" sz="2000" dirty="0" err="1"/>
              <a:t>olarak</a:t>
            </a:r>
            <a:r>
              <a:rPr lang="en-US" sz="2000" dirty="0"/>
              <a:t> </a:t>
            </a:r>
            <a:r>
              <a:rPr lang="en-US" sz="2000" dirty="0" err="1"/>
              <a:t>yapılan</a:t>
            </a:r>
            <a:r>
              <a:rPr lang="en-US" sz="2000" dirty="0"/>
              <a:t> </a:t>
            </a:r>
            <a:r>
              <a:rPr lang="en-US" sz="2000" dirty="0" err="1"/>
              <a:t>analizler</a:t>
            </a:r>
            <a:r>
              <a:rPr lang="en-US" sz="2000" dirty="0"/>
              <a:t>  </a:t>
            </a:r>
            <a:r>
              <a:rPr lang="en-US" sz="2000" dirty="0" err="1"/>
              <a:t>suça</a:t>
            </a:r>
            <a:r>
              <a:rPr lang="en-US" sz="2000" dirty="0"/>
              <a:t> </a:t>
            </a:r>
            <a:r>
              <a:rPr lang="en-US" sz="2000" dirty="0" err="1"/>
              <a:t>sürüklenmiş</a:t>
            </a:r>
            <a:r>
              <a:rPr lang="en-US" sz="2000" dirty="0"/>
              <a:t> </a:t>
            </a:r>
            <a:r>
              <a:rPr lang="en-US" sz="2000" dirty="0" err="1"/>
              <a:t>göçmen</a:t>
            </a:r>
            <a:r>
              <a:rPr lang="en-US" sz="2000" dirty="0"/>
              <a:t> </a:t>
            </a:r>
            <a:r>
              <a:rPr lang="en-US" sz="2000" dirty="0" err="1"/>
              <a:t>çocuklarda</a:t>
            </a:r>
            <a:r>
              <a:rPr lang="en-US" sz="2000" dirty="0"/>
              <a:t> </a:t>
            </a:r>
            <a:r>
              <a:rPr lang="en-US" sz="2000" dirty="0" err="1"/>
              <a:t>erken</a:t>
            </a:r>
            <a:r>
              <a:rPr lang="en-US" sz="2000" dirty="0"/>
              <a:t> </a:t>
            </a:r>
            <a:r>
              <a:rPr lang="en-US" sz="2000" dirty="0" err="1"/>
              <a:t>yaşta</a:t>
            </a:r>
            <a:r>
              <a:rPr lang="en-US" sz="2000" dirty="0"/>
              <a:t> </a:t>
            </a:r>
            <a:r>
              <a:rPr lang="en-US" sz="2000" dirty="0" err="1"/>
              <a:t>çocuk</a:t>
            </a:r>
            <a:r>
              <a:rPr lang="en-US" sz="2000" dirty="0"/>
              <a:t> </a:t>
            </a:r>
            <a:r>
              <a:rPr lang="en-US" sz="2000" dirty="0" err="1"/>
              <a:t>işçiliğinin</a:t>
            </a:r>
            <a:r>
              <a:rPr lang="en-US" sz="2000" dirty="0"/>
              <a:t> </a:t>
            </a:r>
            <a:r>
              <a:rPr lang="en-US" sz="2000" dirty="0" err="1"/>
              <a:t>oldukça</a:t>
            </a:r>
            <a:r>
              <a:rPr lang="en-US" sz="2000" dirty="0"/>
              <a:t> </a:t>
            </a:r>
            <a:r>
              <a:rPr lang="en-US" sz="2000" dirty="0" err="1"/>
              <a:t>yaygın</a:t>
            </a:r>
            <a:r>
              <a:rPr lang="en-US" sz="2000" dirty="0"/>
              <a:t> </a:t>
            </a:r>
            <a:r>
              <a:rPr lang="tr-TR" altLang="en-US" sz="2000" dirty="0"/>
              <a:t>olduğunu göstermiştir</a:t>
            </a:r>
            <a:r>
              <a:rPr lang="en-US" sz="2000" dirty="0"/>
              <a:t>. </a:t>
            </a:r>
            <a:endParaRPr lang="en-US" sz="2000" dirty="0"/>
          </a:p>
          <a:p>
            <a:pPr algn="just">
              <a:buFont typeface="Wingdings" panose="05000000000000000000" charset="0"/>
              <a:buChar char="v"/>
            </a:pPr>
            <a:r>
              <a:rPr lang="en-US" sz="2000" dirty="0" err="1"/>
              <a:t>Çalışma</a:t>
            </a:r>
            <a:r>
              <a:rPr lang="en-US" sz="2000" dirty="0"/>
              <a:t> </a:t>
            </a:r>
            <a:r>
              <a:rPr lang="en-US" sz="2000" dirty="0" err="1"/>
              <a:t>koşulları</a:t>
            </a:r>
            <a:r>
              <a:rPr lang="en-US" sz="2000" dirty="0"/>
              <a:t> </a:t>
            </a:r>
            <a:r>
              <a:rPr lang="en-US" sz="2000" dirty="0" err="1"/>
              <a:t>ve</a:t>
            </a:r>
            <a:r>
              <a:rPr lang="en-US" sz="2000" dirty="0"/>
              <a:t> </a:t>
            </a:r>
            <a:r>
              <a:rPr lang="en-US" sz="2000" dirty="0" err="1"/>
              <a:t>bu</a:t>
            </a:r>
            <a:r>
              <a:rPr lang="en-US" sz="2000" dirty="0"/>
              <a:t> </a:t>
            </a:r>
            <a:r>
              <a:rPr lang="en-US" sz="2000" dirty="0" err="1"/>
              <a:t>koşullar</a:t>
            </a:r>
            <a:r>
              <a:rPr lang="en-US" sz="2000" dirty="0"/>
              <a:t> </a:t>
            </a:r>
            <a:r>
              <a:rPr lang="en-US" sz="2000" dirty="0" err="1"/>
              <a:t>içerisinde</a:t>
            </a:r>
            <a:r>
              <a:rPr lang="en-US" sz="2000" dirty="0"/>
              <a:t> </a:t>
            </a:r>
            <a:r>
              <a:rPr lang="en-US" sz="2000" dirty="0" err="1"/>
              <a:t>madde</a:t>
            </a:r>
            <a:r>
              <a:rPr lang="en-US" sz="2000" dirty="0"/>
              <a:t> </a:t>
            </a:r>
            <a:r>
              <a:rPr lang="en-US" sz="2000" dirty="0" err="1"/>
              <a:t>kullanımının</a:t>
            </a:r>
            <a:r>
              <a:rPr lang="en-US" sz="2000" dirty="0"/>
              <a:t> </a:t>
            </a:r>
            <a:r>
              <a:rPr lang="en-US" sz="2000" dirty="0" err="1"/>
              <a:t>sıklığı</a:t>
            </a:r>
            <a:r>
              <a:rPr lang="en-US" sz="2000" dirty="0"/>
              <a:t> </a:t>
            </a:r>
            <a:r>
              <a:rPr lang="en-US" sz="2000" dirty="0" err="1"/>
              <a:t>çocuklarda</a:t>
            </a:r>
            <a:r>
              <a:rPr lang="en-US" sz="2000" dirty="0"/>
              <a:t> </a:t>
            </a:r>
            <a:r>
              <a:rPr lang="en-US" sz="2000" dirty="0" err="1"/>
              <a:t>çok</a:t>
            </a:r>
            <a:r>
              <a:rPr lang="en-US" sz="2000" dirty="0"/>
              <a:t> </a:t>
            </a:r>
            <a:r>
              <a:rPr lang="en-US" sz="2000" dirty="0" err="1"/>
              <a:t>erken</a:t>
            </a:r>
            <a:r>
              <a:rPr lang="en-US" sz="2000" dirty="0"/>
              <a:t> </a:t>
            </a:r>
            <a:r>
              <a:rPr lang="en-US" sz="2000" dirty="0" err="1"/>
              <a:t>yaşta</a:t>
            </a:r>
            <a:r>
              <a:rPr lang="en-US" sz="2000" dirty="0"/>
              <a:t> </a:t>
            </a:r>
            <a:r>
              <a:rPr lang="en-US" sz="2000" dirty="0" err="1"/>
              <a:t>madde</a:t>
            </a:r>
            <a:r>
              <a:rPr lang="en-US" sz="2000" dirty="0"/>
              <a:t> </a:t>
            </a:r>
            <a:r>
              <a:rPr lang="en-US" sz="2000" dirty="0" err="1"/>
              <a:t>kullanımına</a:t>
            </a:r>
            <a:r>
              <a:rPr lang="en-US" sz="2000" dirty="0"/>
              <a:t> </a:t>
            </a:r>
            <a:r>
              <a:rPr lang="en-US" sz="2000" dirty="0" err="1"/>
              <a:t>bağlı</a:t>
            </a:r>
            <a:r>
              <a:rPr lang="en-US" sz="2000" dirty="0"/>
              <a:t> </a:t>
            </a:r>
            <a:r>
              <a:rPr lang="en-US" sz="2000" dirty="0" err="1"/>
              <a:t>olarak</a:t>
            </a:r>
            <a:r>
              <a:rPr lang="en-US" sz="2000" dirty="0"/>
              <a:t> </a:t>
            </a:r>
            <a:r>
              <a:rPr lang="en-US" sz="2000" dirty="0" err="1"/>
              <a:t>bağımlılıklar</a:t>
            </a:r>
            <a:r>
              <a:rPr lang="en-US" sz="2000" dirty="0"/>
              <a:t> </a:t>
            </a:r>
            <a:r>
              <a:rPr lang="en-US" sz="2000" dirty="0" err="1"/>
              <a:t>gelişmesi</a:t>
            </a:r>
            <a:r>
              <a:rPr lang="en-US" sz="2000" dirty="0"/>
              <a:t> </a:t>
            </a:r>
            <a:r>
              <a:rPr lang="en-US" sz="2000" dirty="0" err="1"/>
              <a:t>ve</a:t>
            </a:r>
            <a:r>
              <a:rPr lang="en-US" sz="2000" dirty="0"/>
              <a:t> </a:t>
            </a:r>
            <a:r>
              <a:rPr lang="en-US" sz="2000" dirty="0" err="1"/>
              <a:t>suça</a:t>
            </a:r>
            <a:r>
              <a:rPr lang="en-US" sz="2000" dirty="0"/>
              <a:t> </a:t>
            </a:r>
            <a:r>
              <a:rPr lang="en-US" sz="2000" dirty="0" err="1"/>
              <a:t>sürüklenme</a:t>
            </a:r>
            <a:r>
              <a:rPr lang="en-US" sz="2000" dirty="0"/>
              <a:t> </a:t>
            </a:r>
            <a:r>
              <a:rPr lang="en-US" sz="2000" dirty="0" err="1"/>
              <a:t>ihtimallerini</a:t>
            </a:r>
            <a:r>
              <a:rPr lang="en-US" sz="2000" dirty="0"/>
              <a:t> </a:t>
            </a:r>
            <a:r>
              <a:rPr lang="en-US" sz="2000" dirty="0" err="1"/>
              <a:t>arttırdığı</a:t>
            </a:r>
            <a:r>
              <a:rPr lang="en-US" sz="2000" dirty="0"/>
              <a:t> </a:t>
            </a:r>
            <a:r>
              <a:rPr lang="en-US" sz="2000" dirty="0" err="1"/>
              <a:t>düşünülmüştür</a:t>
            </a:r>
            <a:r>
              <a:rPr lang="en-US" sz="2000" dirty="0"/>
              <a:t>. </a:t>
            </a:r>
            <a:endParaRPr lang="en-US" sz="2000" dirty="0"/>
          </a:p>
          <a:p>
            <a:pPr algn="just">
              <a:buFont typeface="Wingdings" panose="05000000000000000000" charset="0"/>
              <a:buChar char="v"/>
            </a:pPr>
            <a:r>
              <a:rPr lang="en-US" sz="2000" dirty="0"/>
              <a:t>Erken </a:t>
            </a:r>
            <a:r>
              <a:rPr lang="en-US" sz="2000" dirty="0" err="1"/>
              <a:t>yaşta</a:t>
            </a:r>
            <a:r>
              <a:rPr lang="en-US" sz="2000" dirty="0"/>
              <a:t> </a:t>
            </a:r>
            <a:r>
              <a:rPr lang="en-US" sz="2000" dirty="0" err="1"/>
              <a:t>çalışmaya</a:t>
            </a:r>
            <a:r>
              <a:rPr lang="en-US" sz="2000" dirty="0"/>
              <a:t> </a:t>
            </a:r>
            <a:r>
              <a:rPr lang="en-US" sz="2000" dirty="0" err="1"/>
              <a:t>başlamalarının</a:t>
            </a:r>
            <a:r>
              <a:rPr lang="en-US" sz="2000" dirty="0"/>
              <a:t> </a:t>
            </a:r>
            <a:r>
              <a:rPr lang="en-US" sz="2000" dirty="0" err="1"/>
              <a:t>sebepleri</a:t>
            </a:r>
            <a:r>
              <a:rPr lang="en-US" sz="2000" dirty="0"/>
              <a:t> </a:t>
            </a:r>
            <a:r>
              <a:rPr lang="en-US" sz="2000" dirty="0" err="1"/>
              <a:t>arasında</a:t>
            </a:r>
            <a:r>
              <a:rPr lang="en-US" sz="2000" dirty="0"/>
              <a:t> </a:t>
            </a:r>
            <a:r>
              <a:rPr lang="en-US" sz="2000" dirty="0" err="1"/>
              <a:t>sosyoekonomik</a:t>
            </a:r>
            <a:r>
              <a:rPr lang="en-US" sz="2000" dirty="0"/>
              <a:t> </a:t>
            </a:r>
            <a:r>
              <a:rPr lang="en-US" sz="2000" dirty="0" err="1"/>
              <a:t>yetersizlikler</a:t>
            </a:r>
            <a:r>
              <a:rPr lang="en-US" sz="2000" dirty="0"/>
              <a:t> </a:t>
            </a:r>
            <a:r>
              <a:rPr lang="en-US" sz="2000" dirty="0" err="1"/>
              <a:t>sonucunda</a:t>
            </a:r>
            <a:r>
              <a:rPr lang="en-US" sz="2000" dirty="0"/>
              <a:t> </a:t>
            </a:r>
            <a:r>
              <a:rPr lang="en-US" sz="2000" dirty="0" err="1"/>
              <a:t>eğitime</a:t>
            </a:r>
            <a:r>
              <a:rPr lang="en-US" sz="2000" dirty="0"/>
              <a:t> </a:t>
            </a:r>
            <a:r>
              <a:rPr lang="en-US" sz="2000" dirty="0" err="1"/>
              <a:t>devam</a:t>
            </a:r>
            <a:r>
              <a:rPr lang="en-US" sz="2000" dirty="0"/>
              <a:t> </a:t>
            </a:r>
            <a:r>
              <a:rPr lang="en-US" sz="2000" dirty="0" err="1"/>
              <a:t>edememeleri</a:t>
            </a:r>
            <a:r>
              <a:rPr lang="en-US" sz="2000" dirty="0"/>
              <a:t> </a:t>
            </a:r>
            <a:r>
              <a:rPr lang="en-US" sz="2000" dirty="0" err="1"/>
              <a:t>ve</a:t>
            </a:r>
            <a:r>
              <a:rPr lang="en-US" sz="2000" dirty="0"/>
              <a:t> </a:t>
            </a:r>
            <a:r>
              <a:rPr lang="en-US" sz="2000" dirty="0" err="1"/>
              <a:t>okul</a:t>
            </a:r>
            <a:r>
              <a:rPr lang="en-US" sz="2000" dirty="0"/>
              <a:t> </a:t>
            </a:r>
            <a:r>
              <a:rPr lang="en-US" sz="2000" dirty="0" err="1"/>
              <a:t>ortamında</a:t>
            </a:r>
            <a:r>
              <a:rPr lang="en-US" sz="2000" dirty="0"/>
              <a:t> </a:t>
            </a:r>
            <a:r>
              <a:rPr lang="en-US" sz="2000" dirty="0" err="1"/>
              <a:t>dışlanma</a:t>
            </a:r>
            <a:r>
              <a:rPr lang="en-US" sz="2000" dirty="0"/>
              <a:t> </a:t>
            </a:r>
            <a:r>
              <a:rPr lang="en-US" sz="2000" dirty="0" err="1"/>
              <a:t>ve</a:t>
            </a:r>
            <a:r>
              <a:rPr lang="en-US" sz="2000" dirty="0"/>
              <a:t> </a:t>
            </a:r>
            <a:r>
              <a:rPr lang="en-US" sz="2000" dirty="0" err="1"/>
              <a:t>akran</a:t>
            </a:r>
            <a:r>
              <a:rPr lang="en-US" sz="2000" dirty="0"/>
              <a:t> </a:t>
            </a:r>
            <a:r>
              <a:rPr lang="en-US" sz="2000" dirty="0" err="1"/>
              <a:t>zorbalığı</a:t>
            </a:r>
            <a:r>
              <a:rPr lang="en-US" sz="2000" dirty="0"/>
              <a:t> </a:t>
            </a:r>
            <a:r>
              <a:rPr lang="en-US" sz="2000" dirty="0" err="1"/>
              <a:t>olduğu</a:t>
            </a:r>
            <a:r>
              <a:rPr lang="en-US" sz="2000" dirty="0"/>
              <a:t> </a:t>
            </a:r>
            <a:r>
              <a:rPr lang="en-US" sz="2000" dirty="0" err="1"/>
              <a:t>görülmüştür</a:t>
            </a:r>
            <a:r>
              <a:rPr lang="en-US" sz="2000" dirty="0"/>
              <a:t>. </a:t>
            </a:r>
            <a:endParaRPr lang="en-US" sz="2000" dirty="0"/>
          </a:p>
          <a:p>
            <a:pPr algn="just">
              <a:buFont typeface="Wingdings" panose="05000000000000000000" charset="0"/>
              <a:buChar char="v"/>
            </a:pPr>
            <a:r>
              <a:rPr lang="en-US" sz="2000" dirty="0" err="1"/>
              <a:t>Suça</a:t>
            </a:r>
            <a:r>
              <a:rPr lang="en-US" sz="2000" dirty="0"/>
              <a:t> </a:t>
            </a:r>
            <a:r>
              <a:rPr lang="en-US" sz="2000" dirty="0" err="1"/>
              <a:t>sürüklenmiş</a:t>
            </a:r>
            <a:r>
              <a:rPr lang="en-US" sz="2000" dirty="0"/>
              <a:t> </a:t>
            </a:r>
            <a:r>
              <a:rPr lang="en-US" sz="2000" dirty="0" err="1"/>
              <a:t>göçmen</a:t>
            </a:r>
            <a:r>
              <a:rPr lang="en-US" sz="2000" dirty="0"/>
              <a:t> </a:t>
            </a:r>
            <a:r>
              <a:rPr lang="en-US" sz="2000" dirty="0" err="1"/>
              <a:t>çocuklara</a:t>
            </a:r>
            <a:r>
              <a:rPr lang="en-US" sz="2000" dirty="0"/>
              <a:t> </a:t>
            </a:r>
            <a:r>
              <a:rPr lang="en-US" sz="2000" dirty="0" err="1"/>
              <a:t>yönelik</a:t>
            </a:r>
            <a:r>
              <a:rPr lang="en-US" sz="2000" dirty="0"/>
              <a:t> </a:t>
            </a:r>
            <a:r>
              <a:rPr lang="en-US" sz="2000" dirty="0" err="1"/>
              <a:t>geliştirilmesi</a:t>
            </a:r>
            <a:r>
              <a:rPr lang="en-US" sz="2000" dirty="0"/>
              <a:t> </a:t>
            </a:r>
            <a:r>
              <a:rPr lang="en-US" sz="2000" dirty="0" err="1"/>
              <a:t>gereken</a:t>
            </a:r>
            <a:r>
              <a:rPr lang="en-US" sz="2000" dirty="0"/>
              <a:t> </a:t>
            </a:r>
            <a:r>
              <a:rPr lang="en-US" sz="2000" dirty="0" err="1"/>
              <a:t>müdahale</a:t>
            </a:r>
            <a:r>
              <a:rPr lang="en-US" sz="2000" dirty="0"/>
              <a:t> </a:t>
            </a:r>
            <a:r>
              <a:rPr lang="en-US" sz="2000" dirty="0" err="1"/>
              <a:t>ve</a:t>
            </a:r>
            <a:r>
              <a:rPr lang="en-US" sz="2000" dirty="0"/>
              <a:t> </a:t>
            </a:r>
            <a:r>
              <a:rPr lang="en-US" sz="2000" dirty="0" err="1"/>
              <a:t>önleme</a:t>
            </a:r>
            <a:r>
              <a:rPr lang="en-US" sz="2000" dirty="0"/>
              <a:t> </a:t>
            </a:r>
            <a:r>
              <a:rPr lang="en-US" sz="2000" dirty="0" err="1"/>
              <a:t>programlarının</a:t>
            </a:r>
            <a:r>
              <a:rPr lang="en-US" sz="2000" dirty="0"/>
              <a:t> </a:t>
            </a:r>
            <a:r>
              <a:rPr lang="en-US" sz="2000" dirty="0" err="1"/>
              <a:t>içeriği</a:t>
            </a:r>
            <a:r>
              <a:rPr lang="en-US" sz="2000" dirty="0"/>
              <a:t> </a:t>
            </a:r>
            <a:r>
              <a:rPr lang="en-US" sz="2000" dirty="0" err="1"/>
              <a:t>incelendiğinde</a:t>
            </a:r>
            <a:r>
              <a:rPr lang="tr-TR" altLang="en-US" sz="2000" dirty="0"/>
              <a:t>,</a:t>
            </a:r>
            <a:r>
              <a:rPr lang="en-US" sz="2000" dirty="0"/>
              <a:t> </a:t>
            </a:r>
            <a:r>
              <a:rPr lang="en-US" sz="2000" dirty="0" err="1"/>
              <a:t>sıklıkla</a:t>
            </a:r>
            <a:r>
              <a:rPr lang="en-US" sz="2000" dirty="0"/>
              <a:t> </a:t>
            </a:r>
            <a:r>
              <a:rPr lang="en-US" sz="2000" dirty="0" err="1"/>
              <a:t>toplumsal</a:t>
            </a:r>
            <a:r>
              <a:rPr lang="en-US" sz="2000" dirty="0"/>
              <a:t> </a:t>
            </a:r>
            <a:r>
              <a:rPr lang="en-US" sz="2000" dirty="0" err="1"/>
              <a:t>farkındalığa</a:t>
            </a:r>
            <a:r>
              <a:rPr lang="en-US" sz="2000" dirty="0"/>
              <a:t> </a:t>
            </a:r>
            <a:r>
              <a:rPr lang="en-US" sz="2000" dirty="0" err="1"/>
              <a:t>yönelik</a:t>
            </a:r>
            <a:r>
              <a:rPr lang="en-US" sz="2000" dirty="0"/>
              <a:t> </a:t>
            </a:r>
            <a:r>
              <a:rPr lang="en-US" sz="2000" dirty="0" err="1"/>
              <a:t>çalışmaların</a:t>
            </a:r>
            <a:r>
              <a:rPr lang="en-US" sz="2000" dirty="0"/>
              <a:t> </a:t>
            </a:r>
            <a:r>
              <a:rPr lang="en-US" sz="2000" dirty="0" err="1"/>
              <a:t>arttırılması</a:t>
            </a:r>
            <a:r>
              <a:rPr lang="en-US" sz="2000" dirty="0"/>
              <a:t> </a:t>
            </a:r>
            <a:r>
              <a:rPr lang="en-US" sz="2000" dirty="0" err="1"/>
              <a:t>gerektiğine</a:t>
            </a:r>
            <a:r>
              <a:rPr lang="en-US" sz="2000" dirty="0"/>
              <a:t> </a:t>
            </a:r>
            <a:r>
              <a:rPr lang="en-US" sz="2000" dirty="0" err="1"/>
              <a:t>dair</a:t>
            </a:r>
            <a:r>
              <a:rPr lang="en-US" sz="2000" dirty="0"/>
              <a:t> </a:t>
            </a:r>
            <a:r>
              <a:rPr lang="en-US" sz="2000" dirty="0" err="1"/>
              <a:t>öneriler</a:t>
            </a:r>
            <a:r>
              <a:rPr lang="en-US" sz="2000" dirty="0"/>
              <a:t> </a:t>
            </a:r>
            <a:r>
              <a:rPr lang="en-US" sz="2000" dirty="0" err="1"/>
              <a:t>gelmiştir</a:t>
            </a:r>
            <a:r>
              <a:rPr lang="en-US" sz="2000" dirty="0"/>
              <a:t>. Bu </a:t>
            </a:r>
            <a:r>
              <a:rPr lang="en-US" sz="2000" dirty="0" err="1"/>
              <a:t>önerinin</a:t>
            </a:r>
            <a:r>
              <a:rPr lang="en-US" sz="2000" dirty="0"/>
              <a:t> de </a:t>
            </a:r>
            <a:r>
              <a:rPr lang="en-US" sz="2000" dirty="0" err="1"/>
              <a:t>göçmen</a:t>
            </a:r>
            <a:r>
              <a:rPr lang="en-US" sz="2000" dirty="0"/>
              <a:t> </a:t>
            </a:r>
            <a:r>
              <a:rPr lang="en-US" sz="2000" dirty="0" err="1"/>
              <a:t>çocukların</a:t>
            </a:r>
            <a:r>
              <a:rPr lang="en-US" sz="2000" dirty="0"/>
              <a:t> </a:t>
            </a:r>
            <a:r>
              <a:rPr lang="en-US" sz="2000" dirty="0" err="1"/>
              <a:t>maruz</a:t>
            </a:r>
            <a:r>
              <a:rPr lang="en-US" sz="2000" dirty="0"/>
              <a:t> </a:t>
            </a:r>
            <a:r>
              <a:rPr lang="en-US" sz="2000" dirty="0" err="1"/>
              <a:t>kaldığı</a:t>
            </a:r>
            <a:r>
              <a:rPr lang="en-US" sz="2000" dirty="0"/>
              <a:t> </a:t>
            </a:r>
            <a:r>
              <a:rPr lang="en-US" sz="2000" dirty="0" err="1"/>
              <a:t>ayrımcılık</a:t>
            </a:r>
            <a:r>
              <a:rPr lang="en-US" sz="2000" dirty="0"/>
              <a:t>, </a:t>
            </a:r>
            <a:r>
              <a:rPr lang="en-US" sz="2000" dirty="0" err="1"/>
              <a:t>dışlanma</a:t>
            </a:r>
            <a:r>
              <a:rPr lang="en-US" sz="2000" dirty="0"/>
              <a:t> </a:t>
            </a:r>
            <a:r>
              <a:rPr lang="en-US" sz="2000" dirty="0" err="1"/>
              <a:t>ve</a:t>
            </a:r>
            <a:r>
              <a:rPr lang="en-US" sz="2000" dirty="0"/>
              <a:t> </a:t>
            </a:r>
            <a:r>
              <a:rPr lang="en-US" sz="2000" dirty="0" err="1"/>
              <a:t>akran</a:t>
            </a:r>
            <a:r>
              <a:rPr lang="en-US" sz="2000" dirty="0"/>
              <a:t> </a:t>
            </a:r>
            <a:r>
              <a:rPr lang="en-US" sz="2000" dirty="0" err="1"/>
              <a:t>zorbalığı</a:t>
            </a:r>
            <a:r>
              <a:rPr lang="en-US" sz="2000" dirty="0"/>
              <a:t> </a:t>
            </a:r>
            <a:r>
              <a:rPr lang="en-US" sz="2000" dirty="0" err="1"/>
              <a:t>gibi</a:t>
            </a:r>
            <a:r>
              <a:rPr lang="en-US" sz="2000" dirty="0"/>
              <a:t> </a:t>
            </a:r>
            <a:r>
              <a:rPr lang="en-US" sz="2000" dirty="0" err="1"/>
              <a:t>olguların</a:t>
            </a:r>
            <a:r>
              <a:rPr lang="en-US" sz="2000" dirty="0"/>
              <a:t> </a:t>
            </a:r>
            <a:r>
              <a:rPr lang="en-US" sz="2000" dirty="0" err="1"/>
              <a:t>azaltılmasına</a:t>
            </a:r>
            <a:r>
              <a:rPr lang="en-US" sz="2000" dirty="0"/>
              <a:t> </a:t>
            </a:r>
            <a:r>
              <a:rPr lang="en-US" sz="2000" dirty="0" err="1"/>
              <a:t>yönelik</a:t>
            </a:r>
            <a:r>
              <a:rPr lang="en-US" sz="2000" dirty="0"/>
              <a:t> </a:t>
            </a:r>
            <a:r>
              <a:rPr lang="en-US" sz="2000" dirty="0" err="1"/>
              <a:t>olduğu</a:t>
            </a:r>
            <a:r>
              <a:rPr lang="en-US" sz="2000" dirty="0"/>
              <a:t> </a:t>
            </a:r>
            <a:r>
              <a:rPr lang="en-US" sz="2000" dirty="0" err="1"/>
              <a:t>düşünülmektedir</a:t>
            </a:r>
            <a:r>
              <a:rPr lang="en-US" sz="2000" dirty="0"/>
              <a:t>.</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BEŞİNCİ OTURUM SONUÇ BİLDİRGESİ-5</a:t>
            </a:r>
            <a:endParaRPr lang="en-US" sz="3200" b="1" dirty="0"/>
          </a:p>
        </p:txBody>
      </p:sp>
      <p:sp>
        <p:nvSpPr>
          <p:cNvPr id="3" name="Content Placeholder 2"/>
          <p:cNvSpPr>
            <a:spLocks noGrp="1"/>
          </p:cNvSpPr>
          <p:nvPr>
            <p:ph idx="1"/>
          </p:nvPr>
        </p:nvSpPr>
        <p:spPr/>
        <p:txBody>
          <a:bodyPr/>
          <a:lstStyle/>
          <a:p>
            <a:pPr marL="0" indent="0">
              <a:buNone/>
            </a:pPr>
            <a:r>
              <a:rPr lang="tr-TR" altLang="en-US" sz="2400" b="1" dirty="0"/>
              <a:t>CİNAYETE KURBAN GİDEN KADINLARIN ÇOCUKLARINA YAKLAŞIM</a:t>
            </a:r>
            <a:endParaRPr lang="en-US" sz="2400" b="1" dirty="0"/>
          </a:p>
          <a:p>
            <a:pPr algn="just">
              <a:buFont typeface="Wingdings" panose="05000000000000000000" charset="0"/>
              <a:buChar char="v"/>
            </a:pPr>
            <a:r>
              <a:rPr lang="en-US" sz="2400" dirty="0" err="1"/>
              <a:t>Kadınlar</a:t>
            </a:r>
            <a:r>
              <a:rPr lang="en-US" sz="2400" dirty="0"/>
              <a:t> </a:t>
            </a:r>
            <a:r>
              <a:rPr lang="en-US" sz="2400" dirty="0" err="1"/>
              <a:t>yüzyıllardır</a:t>
            </a:r>
            <a:r>
              <a:rPr lang="en-US" sz="2400" dirty="0"/>
              <a:t> </a:t>
            </a:r>
            <a:r>
              <a:rPr lang="en-US" sz="2400" dirty="0" err="1"/>
              <a:t>cinsiyetleri</a:t>
            </a:r>
            <a:r>
              <a:rPr lang="en-US" sz="2400" dirty="0"/>
              <a:t> </a:t>
            </a:r>
            <a:r>
              <a:rPr lang="en-US" sz="2400" dirty="0" err="1"/>
              <a:t>nedeni</a:t>
            </a:r>
            <a:r>
              <a:rPr lang="en-US" sz="2400" dirty="0"/>
              <a:t> </a:t>
            </a:r>
            <a:r>
              <a:rPr lang="en-US" sz="2400" dirty="0" err="1"/>
              <a:t>ile</a:t>
            </a:r>
            <a:r>
              <a:rPr lang="en-US" sz="2400" dirty="0"/>
              <a:t> </a:t>
            </a:r>
            <a:r>
              <a:rPr lang="en-US" sz="2400" dirty="0" err="1"/>
              <a:t>ikincil</a:t>
            </a:r>
            <a:r>
              <a:rPr lang="en-US" sz="2400" dirty="0"/>
              <a:t> </a:t>
            </a:r>
            <a:r>
              <a:rPr lang="en-US" sz="2400" dirty="0" err="1"/>
              <a:t>konuma</a:t>
            </a:r>
            <a:r>
              <a:rPr lang="en-US" sz="2400" dirty="0"/>
              <a:t> </a:t>
            </a:r>
            <a:r>
              <a:rPr lang="en-US" sz="2400" dirty="0" err="1"/>
              <a:t>getirilmiş</a:t>
            </a:r>
            <a:r>
              <a:rPr lang="en-US" sz="2400" dirty="0"/>
              <a:t>, </a:t>
            </a:r>
            <a:r>
              <a:rPr lang="en-US" sz="2400" dirty="0" err="1"/>
              <a:t>baskı</a:t>
            </a:r>
            <a:r>
              <a:rPr lang="en-US" sz="2400" dirty="0"/>
              <a:t> </a:t>
            </a:r>
            <a:r>
              <a:rPr lang="en-US" sz="2400" dirty="0" err="1"/>
              <a:t>ve</a:t>
            </a:r>
            <a:r>
              <a:rPr lang="en-US" sz="2400" dirty="0"/>
              <a:t> </a:t>
            </a:r>
            <a:r>
              <a:rPr lang="en-US" sz="2400" dirty="0" err="1"/>
              <a:t>ayrımcılığa</a:t>
            </a:r>
            <a:r>
              <a:rPr lang="en-US" sz="2400" dirty="0"/>
              <a:t> </a:t>
            </a:r>
            <a:r>
              <a:rPr lang="en-US" sz="2400" dirty="0" err="1"/>
              <a:t>maruz</a:t>
            </a:r>
            <a:r>
              <a:rPr lang="en-US" sz="2400" dirty="0"/>
              <a:t> </a:t>
            </a:r>
            <a:r>
              <a:rPr lang="en-US" sz="2400" dirty="0" err="1"/>
              <a:t>kalmışlardır</a:t>
            </a:r>
            <a:r>
              <a:rPr lang="en-US" sz="2400" dirty="0"/>
              <a:t>. </a:t>
            </a:r>
            <a:r>
              <a:rPr lang="en-US" sz="2400" dirty="0" err="1"/>
              <a:t>Eşitsiz</a:t>
            </a:r>
            <a:r>
              <a:rPr lang="en-US" sz="2400" dirty="0"/>
              <a:t> </a:t>
            </a:r>
            <a:r>
              <a:rPr lang="en-US" sz="2400" dirty="0" err="1"/>
              <a:t>güç</a:t>
            </a:r>
            <a:r>
              <a:rPr lang="en-US" sz="2400" dirty="0"/>
              <a:t> </a:t>
            </a:r>
            <a:r>
              <a:rPr lang="en-US" sz="2400" dirty="0" err="1"/>
              <a:t>ilişkilerinin</a:t>
            </a:r>
            <a:r>
              <a:rPr lang="en-US" sz="2400" dirty="0"/>
              <a:t> </a:t>
            </a:r>
            <a:r>
              <a:rPr lang="en-US" sz="2400" dirty="0" err="1"/>
              <a:t>bir</a:t>
            </a:r>
            <a:r>
              <a:rPr lang="en-US" sz="2400" dirty="0"/>
              <a:t> </a:t>
            </a:r>
            <a:r>
              <a:rPr lang="en-US" sz="2400" dirty="0" err="1"/>
              <a:t>sonucu</a:t>
            </a:r>
            <a:r>
              <a:rPr lang="en-US" sz="2400" dirty="0"/>
              <a:t> </a:t>
            </a:r>
            <a:r>
              <a:rPr lang="en-US" sz="2400" dirty="0" err="1"/>
              <a:t>olarak</a:t>
            </a:r>
            <a:r>
              <a:rPr lang="en-US" sz="2400" dirty="0"/>
              <a:t> </a:t>
            </a:r>
            <a:r>
              <a:rPr lang="en-US" sz="2400" dirty="0" err="1"/>
              <a:t>şiddete</a:t>
            </a:r>
            <a:r>
              <a:rPr lang="en-US" sz="2400" dirty="0"/>
              <a:t> </a:t>
            </a:r>
            <a:r>
              <a:rPr lang="en-US" sz="2400" dirty="0" err="1"/>
              <a:t>maruz</a:t>
            </a:r>
            <a:r>
              <a:rPr lang="en-US" sz="2400" dirty="0"/>
              <a:t> </a:t>
            </a:r>
            <a:r>
              <a:rPr lang="en-US" sz="2400" dirty="0" err="1"/>
              <a:t>kalan</a:t>
            </a:r>
            <a:r>
              <a:rPr lang="en-US" sz="2400" dirty="0"/>
              <a:t> </a:t>
            </a:r>
            <a:r>
              <a:rPr lang="en-US" sz="2400" dirty="0" err="1"/>
              <a:t>kadınlar</a:t>
            </a:r>
            <a:r>
              <a:rPr lang="en-US" sz="2400" dirty="0"/>
              <a:t>, </a:t>
            </a:r>
            <a:r>
              <a:rPr lang="en-US" sz="2400" dirty="0" err="1"/>
              <a:t>şiddetin</a:t>
            </a:r>
            <a:r>
              <a:rPr lang="en-US" sz="2400" dirty="0"/>
              <a:t> </a:t>
            </a:r>
            <a:r>
              <a:rPr lang="en-US" sz="2400" dirty="0" err="1"/>
              <a:t>en</a:t>
            </a:r>
            <a:r>
              <a:rPr lang="en-US" sz="2400" dirty="0"/>
              <a:t> </a:t>
            </a:r>
            <a:r>
              <a:rPr lang="en-US" sz="2400" dirty="0" err="1"/>
              <a:t>ağır</a:t>
            </a:r>
            <a:r>
              <a:rPr lang="en-US" sz="2400" dirty="0"/>
              <a:t> </a:t>
            </a:r>
            <a:r>
              <a:rPr lang="en-US" sz="2400" dirty="0" err="1"/>
              <a:t>sonucu</a:t>
            </a:r>
            <a:r>
              <a:rPr lang="en-US" sz="2400" dirty="0"/>
              <a:t> </a:t>
            </a:r>
            <a:r>
              <a:rPr lang="en-US" sz="2400" dirty="0" err="1"/>
              <a:t>olarak</a:t>
            </a:r>
            <a:r>
              <a:rPr lang="en-US" sz="2400" dirty="0"/>
              <a:t> </a:t>
            </a:r>
            <a:r>
              <a:rPr lang="en-US" sz="2400" dirty="0" err="1"/>
              <a:t>ölümle</a:t>
            </a:r>
            <a:r>
              <a:rPr lang="en-US" sz="2400" dirty="0"/>
              <a:t> </a:t>
            </a:r>
            <a:r>
              <a:rPr lang="en-US" sz="2400" dirty="0" err="1"/>
              <a:t>karşılaşmaktadır</a:t>
            </a:r>
            <a:r>
              <a:rPr lang="en-US" sz="2400" dirty="0"/>
              <a:t>. </a:t>
            </a:r>
            <a:endParaRPr lang="en-US" sz="2400" dirty="0"/>
          </a:p>
          <a:p>
            <a:pPr algn="just">
              <a:buFont typeface="Wingdings" panose="05000000000000000000" charset="0"/>
              <a:buChar char="v"/>
            </a:pPr>
            <a:r>
              <a:rPr lang="en-US" sz="2400" dirty="0" err="1"/>
              <a:t>Dünyanın</a:t>
            </a:r>
            <a:r>
              <a:rPr lang="en-US" sz="2400" dirty="0"/>
              <a:t> </a:t>
            </a:r>
            <a:r>
              <a:rPr lang="en-US" sz="2400" dirty="0" err="1"/>
              <a:t>ortak</a:t>
            </a:r>
            <a:r>
              <a:rPr lang="en-US" sz="2400" dirty="0"/>
              <a:t> </a:t>
            </a:r>
            <a:r>
              <a:rPr lang="en-US" sz="2400" dirty="0" err="1"/>
              <a:t>bir</a:t>
            </a:r>
            <a:r>
              <a:rPr lang="en-US" sz="2400" dirty="0"/>
              <a:t> </a:t>
            </a:r>
            <a:r>
              <a:rPr lang="en-US" sz="2400" dirty="0" err="1"/>
              <a:t>sorunu</a:t>
            </a:r>
            <a:r>
              <a:rPr lang="en-US" sz="2400" dirty="0"/>
              <a:t> </a:t>
            </a:r>
            <a:r>
              <a:rPr lang="en-US" sz="2400" dirty="0" err="1"/>
              <a:t>olan</a:t>
            </a:r>
            <a:r>
              <a:rPr lang="en-US" sz="2400" dirty="0"/>
              <a:t> </a:t>
            </a:r>
            <a:r>
              <a:rPr lang="en-US" sz="2400" dirty="0" err="1"/>
              <a:t>kadın</a:t>
            </a:r>
            <a:r>
              <a:rPr lang="en-US" sz="2400" dirty="0"/>
              <a:t> </a:t>
            </a:r>
            <a:r>
              <a:rPr lang="en-US" sz="2400" dirty="0" err="1"/>
              <a:t>cinayetleri</a:t>
            </a:r>
            <a:r>
              <a:rPr lang="en-US" sz="2400" dirty="0"/>
              <a:t> </a:t>
            </a:r>
            <a:r>
              <a:rPr lang="en-US" sz="2400" dirty="0" err="1"/>
              <a:t>sadece</a:t>
            </a:r>
            <a:r>
              <a:rPr lang="en-US" sz="2400" dirty="0"/>
              <a:t> </a:t>
            </a:r>
            <a:r>
              <a:rPr lang="en-US" sz="2400" dirty="0" err="1"/>
              <a:t>kadınların</a:t>
            </a:r>
            <a:r>
              <a:rPr lang="en-US" sz="2400" dirty="0"/>
              <a:t> </a:t>
            </a:r>
            <a:r>
              <a:rPr lang="en-US" sz="2400" dirty="0" err="1"/>
              <a:t>yaşam</a:t>
            </a:r>
            <a:r>
              <a:rPr lang="en-US" sz="2400" dirty="0"/>
              <a:t> </a:t>
            </a:r>
            <a:r>
              <a:rPr lang="en-US" sz="2400" dirty="0" err="1"/>
              <a:t>hakkını</a:t>
            </a:r>
            <a:r>
              <a:rPr lang="en-US" sz="2400" dirty="0"/>
              <a:t> </a:t>
            </a:r>
            <a:r>
              <a:rPr lang="en-US" sz="2400" dirty="0" err="1"/>
              <a:t>elinden</a:t>
            </a:r>
            <a:r>
              <a:rPr lang="en-US" sz="2400" dirty="0"/>
              <a:t> </a:t>
            </a:r>
            <a:r>
              <a:rPr lang="en-US" sz="2400" dirty="0" err="1"/>
              <a:t>almamakta</a:t>
            </a:r>
            <a:r>
              <a:rPr lang="en-US" sz="2400" dirty="0"/>
              <a:t> </a:t>
            </a:r>
            <a:r>
              <a:rPr lang="en-US" sz="2400" dirty="0" err="1"/>
              <a:t>yakınlarını</a:t>
            </a:r>
            <a:r>
              <a:rPr lang="en-US" sz="2400" dirty="0"/>
              <a:t> </a:t>
            </a:r>
            <a:r>
              <a:rPr lang="en-US" sz="2400" dirty="0" err="1"/>
              <a:t>ve</a:t>
            </a:r>
            <a:r>
              <a:rPr lang="en-US" sz="2400" dirty="0"/>
              <a:t> </a:t>
            </a:r>
            <a:r>
              <a:rPr lang="en-US" sz="2400" dirty="0" err="1"/>
              <a:t>özellikle</a:t>
            </a:r>
            <a:r>
              <a:rPr lang="en-US" sz="2400" dirty="0"/>
              <a:t> </a:t>
            </a:r>
            <a:r>
              <a:rPr lang="en-US" sz="2400" dirty="0" err="1"/>
              <a:t>çocuklarını</a:t>
            </a:r>
            <a:r>
              <a:rPr lang="en-US" sz="2400" dirty="0"/>
              <a:t> da </a:t>
            </a:r>
            <a:r>
              <a:rPr lang="en-US" sz="2400" dirty="0" err="1"/>
              <a:t>doğrudan</a:t>
            </a:r>
            <a:r>
              <a:rPr lang="en-US" sz="2400" dirty="0"/>
              <a:t> </a:t>
            </a:r>
            <a:r>
              <a:rPr lang="en-US" sz="2400" dirty="0" err="1"/>
              <a:t>ya</a:t>
            </a:r>
            <a:r>
              <a:rPr lang="en-US" sz="2400" dirty="0"/>
              <a:t> da </a:t>
            </a:r>
            <a:r>
              <a:rPr lang="en-US" sz="2400" dirty="0" err="1"/>
              <a:t>dolaylı</a:t>
            </a:r>
            <a:r>
              <a:rPr lang="en-US" sz="2400" dirty="0"/>
              <a:t> </a:t>
            </a:r>
            <a:r>
              <a:rPr lang="en-US" sz="2400" dirty="0" err="1"/>
              <a:t>yoldan</a:t>
            </a:r>
            <a:r>
              <a:rPr lang="en-US" sz="2400" dirty="0"/>
              <a:t> </a:t>
            </a:r>
            <a:r>
              <a:rPr lang="en-US" sz="2400" dirty="0" err="1"/>
              <a:t>etkilemektedir</a:t>
            </a:r>
            <a:r>
              <a:rPr lang="en-US" sz="2400" dirty="0"/>
              <a:t>. </a:t>
            </a:r>
            <a:endParaRPr lang="en-US" sz="2400" dirty="0"/>
          </a:p>
          <a:p>
            <a:pPr algn="just">
              <a:buFont typeface="Wingdings" panose="05000000000000000000" charset="0"/>
              <a:buChar char="v"/>
            </a:pPr>
            <a:r>
              <a:rPr lang="en-US" sz="2400" dirty="0" err="1"/>
              <a:t>Hukuki</a:t>
            </a:r>
            <a:r>
              <a:rPr lang="en-US" sz="2400" dirty="0"/>
              <a:t> </a:t>
            </a:r>
            <a:r>
              <a:rPr lang="en-US" sz="2400" dirty="0" err="1"/>
              <a:t>süreç</a:t>
            </a:r>
            <a:r>
              <a:rPr lang="en-US" sz="2400" dirty="0"/>
              <a:t>, </a:t>
            </a:r>
            <a:r>
              <a:rPr lang="en-US" sz="2400" dirty="0" err="1"/>
              <a:t>cinayetin</a:t>
            </a:r>
            <a:r>
              <a:rPr lang="en-US" sz="2400" dirty="0"/>
              <a:t> </a:t>
            </a:r>
            <a:r>
              <a:rPr lang="en-US" sz="2400" dirty="0" err="1"/>
              <a:t>sosyal</a:t>
            </a:r>
            <a:r>
              <a:rPr lang="en-US" sz="2400" dirty="0"/>
              <a:t> </a:t>
            </a:r>
            <a:r>
              <a:rPr lang="en-US" sz="2400" dirty="0" err="1"/>
              <a:t>ve</a:t>
            </a:r>
            <a:r>
              <a:rPr lang="en-US" sz="2400" dirty="0"/>
              <a:t> </a:t>
            </a:r>
            <a:r>
              <a:rPr lang="en-US" sz="2400" dirty="0" err="1"/>
              <a:t>ekonomik</a:t>
            </a:r>
            <a:r>
              <a:rPr lang="en-US" sz="2400" dirty="0"/>
              <a:t> </a:t>
            </a:r>
            <a:r>
              <a:rPr lang="en-US" sz="2400" dirty="0" err="1"/>
              <a:t>yansımaları</a:t>
            </a:r>
            <a:r>
              <a:rPr lang="en-US" sz="2400" dirty="0"/>
              <a:t> </a:t>
            </a:r>
            <a:r>
              <a:rPr lang="en-US" sz="2400" dirty="0" err="1"/>
              <a:t>ile</a:t>
            </a:r>
            <a:r>
              <a:rPr lang="en-US" sz="2400" dirty="0"/>
              <a:t> </a:t>
            </a:r>
            <a:r>
              <a:rPr lang="en-US" sz="2400" dirty="0" err="1"/>
              <a:t>cinayet</a:t>
            </a:r>
            <a:r>
              <a:rPr lang="en-US" sz="2400" dirty="0"/>
              <a:t> </a:t>
            </a:r>
            <a:r>
              <a:rPr lang="en-US" sz="2400" dirty="0" err="1"/>
              <a:t>sonrası</a:t>
            </a:r>
            <a:r>
              <a:rPr lang="en-US" sz="2400" dirty="0"/>
              <a:t> </a:t>
            </a:r>
            <a:r>
              <a:rPr lang="en-US" sz="2400" dirty="0" err="1"/>
              <a:t>ortaya</a:t>
            </a:r>
            <a:r>
              <a:rPr lang="en-US" sz="2400" dirty="0"/>
              <a:t> </a:t>
            </a:r>
            <a:r>
              <a:rPr lang="en-US" sz="2400" dirty="0" err="1"/>
              <a:t>çıkan</a:t>
            </a:r>
            <a:r>
              <a:rPr lang="en-US" sz="2400" dirty="0"/>
              <a:t> </a:t>
            </a:r>
            <a:r>
              <a:rPr lang="en-US" sz="2400" dirty="0" err="1"/>
              <a:t>kriz</a:t>
            </a:r>
            <a:r>
              <a:rPr lang="en-US" sz="2400" dirty="0"/>
              <a:t>, </a:t>
            </a:r>
            <a:r>
              <a:rPr lang="en-US" sz="2400" dirty="0" err="1"/>
              <a:t>travma</a:t>
            </a:r>
            <a:r>
              <a:rPr lang="en-US" sz="2400" dirty="0"/>
              <a:t> </a:t>
            </a:r>
            <a:r>
              <a:rPr lang="en-US" sz="2400" dirty="0" err="1"/>
              <a:t>ve</a:t>
            </a:r>
            <a:r>
              <a:rPr lang="en-US" sz="2400" dirty="0"/>
              <a:t> </a:t>
            </a:r>
            <a:r>
              <a:rPr lang="en-US" sz="2400" dirty="0" err="1"/>
              <a:t>yas</a:t>
            </a:r>
            <a:r>
              <a:rPr lang="en-US" sz="2400" dirty="0"/>
              <a:t> </a:t>
            </a:r>
            <a:r>
              <a:rPr lang="en-US" sz="2400" dirty="0" err="1"/>
              <a:t>süreci</a:t>
            </a:r>
            <a:r>
              <a:rPr lang="en-US" sz="2400" dirty="0"/>
              <a:t> </a:t>
            </a:r>
            <a:r>
              <a:rPr lang="en-US" sz="2400" dirty="0" err="1"/>
              <a:t>anlık</a:t>
            </a:r>
            <a:r>
              <a:rPr lang="en-US" sz="2400" dirty="0"/>
              <a:t> </a:t>
            </a:r>
            <a:r>
              <a:rPr lang="en-US" sz="2400" dirty="0" err="1"/>
              <a:t>müdahale</a:t>
            </a:r>
            <a:r>
              <a:rPr lang="en-US" sz="2400" dirty="0"/>
              <a:t> </a:t>
            </a:r>
            <a:r>
              <a:rPr lang="en-US" sz="2400" dirty="0" err="1"/>
              <a:t>gerektirdiği</a:t>
            </a:r>
            <a:r>
              <a:rPr lang="en-US" sz="2400" dirty="0"/>
              <a:t> </a:t>
            </a:r>
            <a:r>
              <a:rPr lang="en-US" sz="2400" dirty="0" err="1"/>
              <a:t>gibi</a:t>
            </a:r>
            <a:r>
              <a:rPr lang="en-US" sz="2400" dirty="0"/>
              <a:t> </a:t>
            </a:r>
            <a:r>
              <a:rPr lang="en-US" sz="2400" dirty="0" err="1"/>
              <a:t>uzun</a:t>
            </a:r>
            <a:r>
              <a:rPr lang="en-US" sz="2400" dirty="0"/>
              <a:t> </a:t>
            </a:r>
            <a:r>
              <a:rPr lang="en-US" sz="2400" dirty="0" err="1"/>
              <a:t>vadeli</a:t>
            </a:r>
            <a:r>
              <a:rPr lang="en-US" sz="2400" dirty="0"/>
              <a:t> </a:t>
            </a:r>
            <a:r>
              <a:rPr lang="en-US" sz="2400" dirty="0" err="1"/>
              <a:t>etkilere</a:t>
            </a:r>
            <a:r>
              <a:rPr lang="en-US" sz="2400" dirty="0"/>
              <a:t> de </a:t>
            </a:r>
            <a:r>
              <a:rPr lang="en-US" sz="2400" dirty="0" err="1"/>
              <a:t>sahip</a:t>
            </a:r>
            <a:r>
              <a:rPr lang="en-US" sz="2400" dirty="0"/>
              <a:t> </a:t>
            </a:r>
            <a:r>
              <a:rPr lang="en-US" sz="2400" dirty="0" err="1"/>
              <a:t>olması</a:t>
            </a:r>
            <a:r>
              <a:rPr lang="en-US" sz="2400" dirty="0"/>
              <a:t> </a:t>
            </a:r>
            <a:r>
              <a:rPr lang="en-US" sz="2400" dirty="0" err="1"/>
              <a:t>nedeni</a:t>
            </a:r>
            <a:r>
              <a:rPr lang="en-US" sz="2400" dirty="0"/>
              <a:t> </a:t>
            </a:r>
            <a:r>
              <a:rPr lang="en-US" sz="2400" dirty="0" err="1"/>
              <a:t>ile</a:t>
            </a:r>
            <a:r>
              <a:rPr lang="en-US" sz="2400" dirty="0"/>
              <a:t>, </a:t>
            </a:r>
            <a:r>
              <a:rPr lang="tr-TR" altLang="en-US" sz="2400" dirty="0"/>
              <a:t>çocuklara </a:t>
            </a:r>
            <a:r>
              <a:rPr lang="en-US" sz="2400" dirty="0" err="1"/>
              <a:t>yapılacak</a:t>
            </a:r>
            <a:r>
              <a:rPr lang="en-US" sz="2400" dirty="0"/>
              <a:t> </a:t>
            </a:r>
            <a:r>
              <a:rPr lang="en-US" sz="2400" dirty="0" err="1"/>
              <a:t>müdahalelerin</a:t>
            </a:r>
            <a:r>
              <a:rPr lang="en-US" sz="2400" dirty="0"/>
              <a:t> </a:t>
            </a:r>
            <a:r>
              <a:rPr lang="tr-TR" altLang="en-US" sz="2400" dirty="0"/>
              <a:t>hem </a:t>
            </a:r>
            <a:r>
              <a:rPr lang="en-US" sz="2400" dirty="0" err="1"/>
              <a:t>kısa</a:t>
            </a:r>
            <a:r>
              <a:rPr lang="en-US" sz="2400" dirty="0"/>
              <a:t> </a:t>
            </a:r>
            <a:r>
              <a:rPr lang="tr-TR" altLang="en-US" sz="2400" dirty="0"/>
              <a:t>hem de</a:t>
            </a:r>
            <a:r>
              <a:rPr lang="en-US" sz="2400" dirty="0"/>
              <a:t> </a:t>
            </a:r>
            <a:r>
              <a:rPr lang="en-US" sz="2400" dirty="0" err="1"/>
              <a:t>uzun</a:t>
            </a:r>
            <a:r>
              <a:rPr lang="en-US" sz="2400" dirty="0"/>
              <a:t> </a:t>
            </a:r>
            <a:r>
              <a:rPr lang="en-US" sz="2400" dirty="0" err="1"/>
              <a:t>vadeli</a:t>
            </a:r>
            <a:r>
              <a:rPr lang="en-US" sz="2400" dirty="0"/>
              <a:t> </a:t>
            </a:r>
            <a:r>
              <a:rPr lang="en-US" sz="2400" dirty="0" err="1"/>
              <a:t>olmasını</a:t>
            </a:r>
            <a:r>
              <a:rPr lang="en-US" sz="2400" dirty="0"/>
              <a:t> </a:t>
            </a:r>
            <a:r>
              <a:rPr lang="en-US" sz="2400" dirty="0" err="1"/>
              <a:t>gerekli</a:t>
            </a:r>
            <a:r>
              <a:rPr lang="en-US" sz="2400" dirty="0"/>
              <a:t> </a:t>
            </a:r>
            <a:r>
              <a:rPr lang="en-US" sz="2400" dirty="0" err="1"/>
              <a:t>kılmaktadır</a:t>
            </a:r>
            <a:r>
              <a:rPr lang="en-US" sz="2400" dirty="0"/>
              <a:t>. </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BEŞİNCİ OTURUM SONUÇ BİLDİRGESİ-6</a:t>
            </a:r>
            <a:endParaRPr lang="en-US" sz="3200" b="1" dirty="0"/>
          </a:p>
        </p:txBody>
      </p:sp>
      <p:sp>
        <p:nvSpPr>
          <p:cNvPr id="3" name="Content Placeholder 2"/>
          <p:cNvSpPr>
            <a:spLocks noGrp="1"/>
          </p:cNvSpPr>
          <p:nvPr>
            <p:ph idx="1"/>
          </p:nvPr>
        </p:nvSpPr>
        <p:spPr/>
        <p:txBody>
          <a:bodyPr/>
          <a:lstStyle/>
          <a:p>
            <a:pPr marL="0" indent="0">
              <a:buNone/>
            </a:pPr>
            <a:r>
              <a:rPr lang="tr-TR" altLang="en-US" sz="2400" b="1"/>
              <a:t>ENGELLİ ÇOCUKLAR İÇİN OYUN ALANLARI İHTİYACI</a:t>
            </a:r>
            <a:endParaRPr lang="en-US" sz="2400" b="1"/>
          </a:p>
          <a:p>
            <a:pPr algn="just">
              <a:buFont typeface="Wingdings" panose="05000000000000000000" charset="0"/>
              <a:buChar char="v"/>
            </a:pPr>
            <a:r>
              <a:rPr lang="en-US" sz="2400"/>
              <a:t>Engelli çocuklar, normal gelişim gösteren akranlarına göre fiziksel olarak daha az aktiftir. Çocuklar için fiziksel aktiviteye en önemli katkı, açık havada oyundur ve bu nedenle bu her çocuğun hayatının bir parçası olmalıdır. Ancak engelli çocuklar oyun alanlarına katılım konusunda birçok engelle karşılaşmaktadır. </a:t>
            </a:r>
            <a:endParaRPr lang="en-US" sz="2400"/>
          </a:p>
          <a:p>
            <a:pPr algn="just">
              <a:buFont typeface="Wingdings" panose="05000000000000000000" charset="0"/>
              <a:buChar char="v"/>
            </a:pPr>
            <a:r>
              <a:rPr lang="en-US" sz="2400"/>
              <a:t>Engelli çocukların; kendilerine yönelik politika ve mevzuatın uygulandığı, iyi kaynaklara sahip gelişmiş ülkelerde daha fazla oyun olanağına sahip olduğu görülmektedir. </a:t>
            </a:r>
            <a:endParaRPr lang="en-US" sz="2400"/>
          </a:p>
          <a:p>
            <a:pPr algn="just">
              <a:buFont typeface="Wingdings" panose="05000000000000000000" charset="0"/>
              <a:buChar char="v"/>
            </a:pPr>
            <a:r>
              <a:rPr lang="en-US" sz="2400"/>
              <a:t>Bu bağlamda engelli çocukların oyun aktivitelerine katılımlarını teşvik edici düzenlemeler yapılarak daha kapsamlı katılım kalıplarına ilişkin politika ve mevzuat geliştirilmesi gereklidir.</a:t>
            </a:r>
            <a:endParaRPr lang="en-US" sz="24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582613"/>
          </a:xfrm>
        </p:spPr>
        <p:txBody>
          <a:bodyPr/>
          <a:lstStyle/>
          <a:p>
            <a:pPr algn="ctr"/>
            <a:r>
              <a:rPr lang="tr-TR" altLang="en-US" sz="3200" b="1" dirty="0"/>
              <a:t>ALTINCI OTURUM: ÇOCUK İHMAL VE İSTİSMARI</a:t>
            </a:r>
            <a:endParaRPr lang="tr-TR" altLang="en-US" sz="3200" b="1" dirty="0"/>
          </a:p>
        </p:txBody>
      </p:sp>
      <p:graphicFrame>
        <p:nvGraphicFramePr>
          <p:cNvPr id="16" name="Tablo 15"/>
          <p:cNvGraphicFramePr>
            <a:graphicFrameLocks noGrp="1"/>
          </p:cNvGraphicFramePr>
          <p:nvPr/>
        </p:nvGraphicFramePr>
        <p:xfrm>
          <a:off x="375683" y="557212"/>
          <a:ext cx="11440633" cy="6280286"/>
        </p:xfrm>
        <a:graphic>
          <a:graphicData uri="http://schemas.openxmlformats.org/drawingml/2006/table">
            <a:tbl>
              <a:tblPr firstRow="1" firstCol="1" lastRow="1" lastCol="1" bandRow="1" bandCol="1"/>
              <a:tblGrid>
                <a:gridCol w="6025117"/>
                <a:gridCol w="5415516"/>
              </a:tblGrid>
              <a:tr h="324386">
                <a:tc gridSpan="2">
                  <a:txBody>
                    <a:bodyPr/>
                    <a:lstStyle/>
                    <a:p>
                      <a:pPr marL="174625" algn="ctr">
                        <a:spcBef>
                          <a:spcPts val="25"/>
                        </a:spcBef>
                        <a:spcAft>
                          <a:spcPts val="0"/>
                        </a:spcAft>
                      </a:pPr>
                      <a:r>
                        <a:rPr lang="tr-TR" sz="1100" b="1" dirty="0">
                          <a:effectLst/>
                          <a:latin typeface="Arial" panose="020B0604020202020204" pitchFamily="34" charset="0"/>
                          <a:ea typeface="Times New Roman" panose="02020603050405020304"/>
                          <a:cs typeface="Arial" panose="020B0604020202020204" pitchFamily="34" charset="0"/>
                        </a:rPr>
                        <a:t> ALTINCI OTURUM: ÇOCUK İHMAL VE İSTİSMARI</a:t>
                      </a:r>
                      <a:r>
                        <a:rPr lang="tr-TR" sz="1100" b="1" spc="-265" dirty="0">
                          <a:effectLst/>
                          <a:latin typeface="Arial" panose="020B0604020202020204" pitchFamily="34" charset="0"/>
                          <a:ea typeface="Times New Roman" panose="02020603050405020304"/>
                          <a:cs typeface="Arial" panose="020B0604020202020204" pitchFamily="34" charset="0"/>
                        </a:rPr>
                        <a:t> </a:t>
                      </a:r>
                      <a:endParaRPr lang="tr-TR" sz="1100" b="1" spc="-265" dirty="0">
                        <a:effectLst/>
                        <a:latin typeface="Arial" panose="020B0604020202020204" pitchFamily="34" charset="0"/>
                        <a:ea typeface="Times New Roman" panose="02020603050405020304"/>
                        <a:cs typeface="Arial" panose="020B0604020202020204" pitchFamily="34" charset="0"/>
                      </a:endParaRPr>
                    </a:p>
                    <a:p>
                      <a:pPr marL="174625" algn="ctr">
                        <a:spcBef>
                          <a:spcPts val="25"/>
                        </a:spcBef>
                        <a:spcAft>
                          <a:spcPts val="0"/>
                        </a:spcAft>
                      </a:pPr>
                      <a:r>
                        <a:rPr lang="tr-TR" sz="1100" b="1" dirty="0">
                          <a:effectLst/>
                          <a:latin typeface="Arial" panose="020B0604020202020204" pitchFamily="34" charset="0"/>
                          <a:ea typeface="Times New Roman" panose="02020603050405020304"/>
                          <a:cs typeface="Arial" panose="020B0604020202020204" pitchFamily="34" charset="0"/>
                        </a:rPr>
                        <a:t>14.00-15.30</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r>
              <a:tr h="290966">
                <a:tc gridSpan="2">
                  <a:txBody>
                    <a:bodyPr/>
                    <a:lstStyle/>
                    <a:p>
                      <a:pPr marL="172720">
                        <a:spcBef>
                          <a:spcPts val="590"/>
                        </a:spcBef>
                        <a:spcAft>
                          <a:spcPts val="0"/>
                        </a:spcAft>
                      </a:pPr>
                      <a:r>
                        <a:rPr lang="tr-TR" sz="1100" b="1" dirty="0">
                          <a:effectLst/>
                          <a:latin typeface="Arial" panose="020B0604020202020204" pitchFamily="34" charset="0"/>
                          <a:ea typeface="Times New Roman" panose="02020603050405020304"/>
                          <a:cs typeface="Arial" panose="020B0604020202020204" pitchFamily="34" charset="0"/>
                        </a:rPr>
                        <a:t>Oturum</a:t>
                      </a:r>
                      <a:r>
                        <a:rPr lang="tr-TR" sz="1100" b="1" spc="-35" dirty="0">
                          <a:effectLst/>
                          <a:latin typeface="Arial" panose="020B0604020202020204" pitchFamily="34" charset="0"/>
                          <a:ea typeface="Times New Roman" panose="02020603050405020304"/>
                          <a:cs typeface="Arial" panose="020B0604020202020204" pitchFamily="34" charset="0"/>
                        </a:rPr>
                        <a:t> </a:t>
                      </a:r>
                      <a:r>
                        <a:rPr lang="tr-TR" sz="1100" b="1" dirty="0">
                          <a:effectLst/>
                          <a:latin typeface="Arial" panose="020B0604020202020204" pitchFamily="34" charset="0"/>
                          <a:ea typeface="Times New Roman" panose="02020603050405020304"/>
                          <a:cs typeface="Arial" panose="020B0604020202020204" pitchFamily="34" charset="0"/>
                        </a:rPr>
                        <a:t>Başkanı:</a:t>
                      </a:r>
                      <a:r>
                        <a:rPr lang="tr-TR" sz="1100" b="1"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Prof.</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Dr.</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Emine EFE-</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Akdeniz</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Üniversitesi</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Hemşirelik Fakültesi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49031">
                <a:tc>
                  <a:txBody>
                    <a:bodyPr/>
                    <a:lstStyle/>
                    <a:p>
                      <a:pPr marL="67945">
                        <a:lnSpc>
                          <a:spcPts val="1165"/>
                        </a:lnSpc>
                        <a:spcAft>
                          <a:spcPts val="0"/>
                        </a:spcAft>
                      </a:pPr>
                      <a:r>
                        <a:rPr lang="tr-TR" sz="1100" b="1" dirty="0">
                          <a:effectLst/>
                          <a:latin typeface="Arial" panose="020B0604020202020204" pitchFamily="34" charset="0"/>
                          <a:ea typeface="Times New Roman" panose="02020603050405020304"/>
                          <a:cs typeface="Arial" panose="020B0604020202020204" pitchFamily="34" charset="0"/>
                        </a:rPr>
                        <a:t>Konuşmacılar</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100" b="1">
                          <a:effectLst/>
                          <a:latin typeface="Arial" panose="020B0604020202020204" pitchFamily="34" charset="0"/>
                          <a:ea typeface="Times New Roman" panose="02020603050405020304"/>
                          <a:cs typeface="Arial" panose="020B0604020202020204" pitchFamily="34" charset="0"/>
                        </a:rPr>
                        <a:t>Konu</a:t>
                      </a:r>
                      <a:r>
                        <a:rPr lang="tr-TR" sz="1100" b="1" spc="-25">
                          <a:effectLst/>
                          <a:latin typeface="Arial" panose="020B0604020202020204" pitchFamily="34" charset="0"/>
                          <a:ea typeface="Times New Roman" panose="02020603050405020304"/>
                          <a:cs typeface="Arial" panose="020B0604020202020204" pitchFamily="34" charset="0"/>
                        </a:rPr>
                        <a:t> </a:t>
                      </a:r>
                      <a:r>
                        <a:rPr lang="tr-TR" sz="1100" b="1">
                          <a:effectLst/>
                          <a:latin typeface="Arial" panose="020B0604020202020204" pitchFamily="34" charset="0"/>
                          <a:ea typeface="Times New Roman" panose="02020603050405020304"/>
                          <a:cs typeface="Arial" panose="020B0604020202020204" pitchFamily="34" charset="0"/>
                        </a:rPr>
                        <a:t>Başlıkları</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897">
                <a:tc>
                  <a:txBody>
                    <a:bodyPr/>
                    <a:lstStyle/>
                    <a:p>
                      <a:pPr marL="67945">
                        <a:lnSpc>
                          <a:spcPts val="125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 </a:t>
                      </a:r>
                      <a:r>
                        <a:rPr lang="tr-TR" sz="1100" u="none" dirty="0" err="1">
                          <a:effectLst/>
                          <a:latin typeface="Arial" panose="020B0604020202020204" pitchFamily="34" charset="0"/>
                          <a:ea typeface="Times New Roman" panose="02020603050405020304"/>
                          <a:cs typeface="Arial" panose="020B0604020202020204" pitchFamily="34" charset="0"/>
                        </a:rPr>
                        <a:t>Sevtap</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VELİPAŞAOĞLU</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60"/>
                        </a:lnSpc>
                        <a:spcBef>
                          <a:spcPts val="5"/>
                        </a:spcBef>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Tıp</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100">
                          <a:effectLst/>
                          <a:latin typeface="Arial" panose="020B0604020202020204" pitchFamily="34" charset="0"/>
                          <a:ea typeface="Times New Roman" panose="02020603050405020304"/>
                          <a:cs typeface="Arial" panose="020B0604020202020204" pitchFamily="34" charset="0"/>
                        </a:rPr>
                        <a:t>Çocuk</a:t>
                      </a:r>
                      <a:r>
                        <a:rPr lang="tr-TR" sz="1100" spc="-2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İhmal</a:t>
                      </a:r>
                      <a:r>
                        <a:rPr lang="tr-TR" sz="1100" spc="-2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ve</a:t>
                      </a:r>
                      <a:r>
                        <a:rPr lang="tr-TR" sz="1100" spc="-10">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İstismarın</a:t>
                      </a:r>
                      <a:r>
                        <a:rPr lang="tr-TR" sz="1100" spc="-15">
                          <a:effectLst/>
                          <a:latin typeface="Arial" panose="020B0604020202020204" pitchFamily="34" charset="0"/>
                          <a:ea typeface="Times New Roman" panose="02020603050405020304"/>
                          <a:cs typeface="Arial" panose="020B0604020202020204" pitchFamily="34" charset="0"/>
                        </a:rPr>
                        <a:t> </a:t>
                      </a:r>
                      <a:r>
                        <a:rPr lang="tr-TR" sz="1100">
                          <a:effectLst/>
                          <a:latin typeface="Arial" panose="020B0604020202020204" pitchFamily="34" charset="0"/>
                          <a:ea typeface="Times New Roman" panose="02020603050405020304"/>
                          <a:cs typeface="Arial" panose="020B0604020202020204" pitchFamily="34" charset="0"/>
                        </a:rPr>
                        <a:t>Boyutları</a:t>
                      </a:r>
                      <a:endParaRPr lang="tr-TR" sz="11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664">
                <a:tc>
                  <a:txBody>
                    <a:bodyPr/>
                    <a:lstStyle/>
                    <a:p>
                      <a:pPr marL="67945">
                        <a:lnSpc>
                          <a:spcPts val="124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Arş.</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Uğur</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GÜL</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Emine</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EFE</a:t>
                      </a:r>
                      <a:r>
                        <a:rPr lang="tr-TR" sz="1100" u="none" baseline="30000" dirty="0">
                          <a:effectLst/>
                          <a:latin typeface="Arial" panose="020B0604020202020204" pitchFamily="34" charset="0"/>
                          <a:ea typeface="Times New Roman" panose="02020603050405020304"/>
                          <a:cs typeface="Arial" panose="020B0604020202020204" pitchFamily="34" charset="0"/>
                        </a:rPr>
                        <a:t>2</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Gümüşhane</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İhmali</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Hemşirelik</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Yaklaşımı</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897">
                <a:tc>
                  <a:txBody>
                    <a:bodyPr/>
                    <a:lstStyle/>
                    <a:p>
                      <a:pPr marL="67945">
                        <a:lnSpc>
                          <a:spcPts val="125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Arş.</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Selim</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MİSAFİR</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Bef>
                          <a:spcPts val="5"/>
                        </a:spcBef>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Hukuk</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55"/>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Hakları</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Çerçevesinde</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İstismarında</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Bildirim</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Yükümlülükleri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71">
                <a:tc>
                  <a:txBody>
                    <a:bodyPr/>
                    <a:lstStyle/>
                    <a:p>
                      <a:pPr marL="67945">
                        <a:lnSpc>
                          <a:spcPts val="1260"/>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Tuba</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BİRİNCİ</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UZUN</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Hukuk</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Evlilik</a:t>
                      </a:r>
                      <a:r>
                        <a:rPr lang="tr-TR" sz="1100" spc="24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Birliğinin</a:t>
                      </a:r>
                      <a:r>
                        <a:rPr lang="tr-TR" sz="1100" spc="25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Boşanmayla</a:t>
                      </a:r>
                      <a:r>
                        <a:rPr lang="tr-TR" sz="1100" spc="25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Sona</a:t>
                      </a:r>
                      <a:r>
                        <a:rPr lang="tr-TR" sz="1100" spc="24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Ermesi</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Halinde</a:t>
                      </a:r>
                      <a:r>
                        <a:rPr lang="tr-TR" sz="1100" spc="25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Çocuğun</a:t>
                      </a:r>
                      <a:r>
                        <a:rPr lang="tr-TR" sz="1100" spc="25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Üstün</a:t>
                      </a:r>
                      <a:r>
                        <a:rPr lang="tr-TR" sz="1100" spc="25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Yararı</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İlkesi</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Doğrultusunda</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Birlikte</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Velâyet</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800">
                <a:tc>
                  <a:txBody>
                    <a:bodyPr/>
                    <a:lstStyle/>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9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Tuğçe</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TUNCA</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9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Bahar</a:t>
                      </a:r>
                      <a:r>
                        <a:rPr lang="tr-TR" sz="1100" u="none" spc="9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ÖZKAN</a:t>
                      </a: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0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9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0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Meral</a:t>
                      </a:r>
                      <a:r>
                        <a:rPr lang="tr-TR" sz="1100" u="none" spc="9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TİMURTURKAN</a:t>
                      </a: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26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Gönül</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DEMEZ</a:t>
                      </a:r>
                      <a:r>
                        <a:rPr lang="tr-TR" sz="1100" u="none" baseline="30000" dirty="0">
                          <a:effectLst/>
                          <a:latin typeface="Arial" panose="020B0604020202020204" pitchFamily="34" charset="0"/>
                          <a:ea typeface="Times New Roman" panose="02020603050405020304"/>
                          <a:cs typeface="Arial" panose="020B0604020202020204" pitchFamily="34" charset="0"/>
                        </a:rPr>
                        <a:t>4</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2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Bağımsız</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Araştırmacı </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2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Sosyal</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Enstitüsü</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Doktora</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Öğrencisi</a:t>
                      </a:r>
                      <a:r>
                        <a:rPr lang="tr-TR" sz="1100" u="none" spc="-235" dirty="0">
                          <a:effectLst/>
                          <a:latin typeface="Arial" panose="020B0604020202020204" pitchFamily="34" charset="0"/>
                          <a:ea typeface="Times New Roman" panose="02020603050405020304"/>
                          <a:cs typeface="Arial" panose="020B0604020202020204" pitchFamily="34" charset="0"/>
                        </a:rPr>
                        <a:t> </a:t>
                      </a:r>
                      <a:endParaRPr lang="tr-TR" sz="1100" u="none" spc="-235" dirty="0">
                        <a:effectLst/>
                        <a:latin typeface="Arial" panose="020B0604020202020204" pitchFamily="34" charset="0"/>
                        <a:ea typeface="Times New Roman" panose="02020603050405020304"/>
                        <a:cs typeface="Arial" panose="020B0604020202020204" pitchFamily="34" charset="0"/>
                      </a:endParaRPr>
                    </a:p>
                    <a:p>
                      <a:pPr marL="174625">
                        <a:lnSpc>
                          <a:spcPts val="112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Burdur Mehmet Akif Ersoy Üniversitesi Fen-Edebiyat Fakültesi</a:t>
                      </a:r>
                      <a:r>
                        <a:rPr lang="tr-TR" sz="1100" u="none" spc="5" dirty="0">
                          <a:effectLst/>
                          <a:latin typeface="Arial" panose="020B0604020202020204" pitchFamily="34" charset="0"/>
                          <a:ea typeface="Times New Roman" panose="02020603050405020304"/>
                          <a:cs typeface="Arial" panose="020B0604020202020204" pitchFamily="34" charset="0"/>
                        </a:rPr>
                        <a:t> </a:t>
                      </a:r>
                      <a:endParaRPr lang="tr-TR" sz="1100" u="none" spc="5" dirty="0">
                        <a:effectLst/>
                        <a:latin typeface="Arial" panose="020B0604020202020204" pitchFamily="34" charset="0"/>
                        <a:ea typeface="Times New Roman" panose="02020603050405020304"/>
                        <a:cs typeface="Arial" panose="020B0604020202020204" pitchFamily="34" charset="0"/>
                      </a:endParaRPr>
                    </a:p>
                    <a:p>
                      <a:pPr marL="174625">
                        <a:lnSpc>
                          <a:spcPts val="112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4</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Edebiyat 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dirty="0">
                          <a:effectLst/>
                          <a:latin typeface="Arial" panose="020B0604020202020204" pitchFamily="34" charset="0"/>
                          <a:ea typeface="Times New Roman" panose="02020603050405020304"/>
                          <a:cs typeface="Arial" panose="020B0604020202020204" pitchFamily="34" charset="0"/>
                        </a:rPr>
                        <a:t>Yükümlülerin</a:t>
                      </a:r>
                      <a:r>
                        <a:rPr lang="tr-TR" sz="1100" spc="-3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Anlatılarında</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Çocukluktaki</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İhmal</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Deneyimleri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897">
                <a:tc>
                  <a:txBody>
                    <a:bodyPr/>
                    <a:lstStyle/>
                    <a:p>
                      <a:pPr marL="67945">
                        <a:lnSpc>
                          <a:spcPts val="125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Öğr.</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Süreyya SARVAN</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Çocukların</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İhmal</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 İstismarında</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Sosyal</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Medya</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Fenomenlerinin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Rolü</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31">
                <a:tc>
                  <a:txBody>
                    <a:bodyPr/>
                    <a:lstStyle/>
                    <a:p>
                      <a:pPr marL="67945">
                        <a:lnSpc>
                          <a:spcPts val="1165"/>
                        </a:lnSpc>
                        <a:spcAft>
                          <a:spcPts val="0"/>
                        </a:spcAft>
                      </a:pPr>
                      <a:r>
                        <a:rPr lang="tr-TR" sz="1100" b="1" u="none" dirty="0">
                          <a:effectLst/>
                          <a:latin typeface="Arial" panose="020B0604020202020204" pitchFamily="34" charset="0"/>
                          <a:ea typeface="Times New Roman" panose="02020603050405020304"/>
                          <a:cs typeface="Arial" panose="020B0604020202020204" pitchFamily="34" charset="0"/>
                        </a:rPr>
                        <a:t>Poster</a:t>
                      </a:r>
                      <a:r>
                        <a:rPr lang="tr-TR" sz="1100" b="1" u="none" spc="-25" dirty="0">
                          <a:effectLst/>
                          <a:latin typeface="Arial" panose="020B0604020202020204" pitchFamily="34" charset="0"/>
                          <a:ea typeface="Times New Roman" panose="02020603050405020304"/>
                          <a:cs typeface="Arial" panose="020B0604020202020204" pitchFamily="34" charset="0"/>
                        </a:rPr>
                        <a:t> </a:t>
                      </a:r>
                      <a:r>
                        <a:rPr lang="tr-TR" sz="1100" b="1" u="none" dirty="0">
                          <a:effectLst/>
                          <a:latin typeface="Arial" panose="020B0604020202020204" pitchFamily="34" charset="0"/>
                          <a:ea typeface="Times New Roman" panose="02020603050405020304"/>
                          <a:cs typeface="Arial" panose="020B0604020202020204" pitchFamily="34" charset="0"/>
                        </a:rPr>
                        <a:t>Bildiriler</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4625">
                        <a:spcAft>
                          <a:spcPts val="0"/>
                        </a:spcAft>
                      </a:pPr>
                      <a:r>
                        <a:rPr lang="tr-TR" sz="1100" dirty="0">
                          <a:effectLst/>
                          <a:latin typeface="Arial" panose="020B0604020202020204" pitchFamily="34" charset="0"/>
                          <a:ea typeface="Times New Roman" panose="02020603050405020304"/>
                          <a:cs typeface="Arial" panose="020B0604020202020204" pitchFamily="34" charset="0"/>
                        </a:rPr>
                        <a:t> </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71">
                <a:tc>
                  <a:txBody>
                    <a:bodyPr/>
                    <a:lstStyle/>
                    <a:p>
                      <a:pPr marL="67945">
                        <a:lnSpc>
                          <a:spcPts val="1260"/>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Aysel</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YILDIRIM</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Milli</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Eğitim</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Bakanlığı</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Rehber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Öğretmen,</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TÜKD</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Antalya</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Şube</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100" dirty="0">
                          <a:effectLst/>
                          <a:latin typeface="Arial" panose="020B0604020202020204" pitchFamily="34" charset="0"/>
                          <a:ea typeface="Times New Roman" panose="02020603050405020304"/>
                          <a:cs typeface="Arial" panose="020B0604020202020204" pitchFamily="34" charset="0"/>
                        </a:rPr>
                        <a:t>Deprem Sonrası</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Oluşturulan</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Geçici</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Yaşam</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Alanlarının</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Çocukların</a:t>
                      </a:r>
                      <a:r>
                        <a:rPr lang="tr-TR" sz="1100" spc="2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Maruz</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Kaldığı</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İhmal</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ve</a:t>
                      </a:r>
                      <a:r>
                        <a:rPr lang="tr-TR" sz="1100" spc="-26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 Oranlarına Etkisi</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454">
                <a:tc>
                  <a:txBody>
                    <a:bodyPr/>
                    <a:lstStyle/>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Arş.</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Selin</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SÖYÜNMEZ</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35"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Yeşim</a:t>
                      </a:r>
                      <a:r>
                        <a:rPr lang="tr-TR" sz="1100" u="none" spc="2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ZÜLKAR</a:t>
                      </a: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24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Fatma</a:t>
                      </a:r>
                      <a:r>
                        <a:rPr lang="tr-TR" sz="1100" u="none" spc="-26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Dilek</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TURAN</a:t>
                      </a: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 </a:t>
                      </a:r>
                      <a:endParaRPr lang="tr-TR" sz="1100" u="none" dirty="0">
                        <a:effectLst/>
                        <a:latin typeface="Arial" panose="020B0604020202020204" pitchFamily="34" charset="0"/>
                        <a:ea typeface="Times New Roman" panose="02020603050405020304"/>
                        <a:cs typeface="Arial" panose="020B0604020202020204" pitchFamily="34" charset="0"/>
                      </a:endParaRPr>
                    </a:p>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 Ayşegül</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İŞLER</a:t>
                      </a:r>
                      <a:r>
                        <a:rPr lang="tr-TR" sz="1100" u="none" baseline="30000" dirty="0">
                          <a:effectLst/>
                          <a:latin typeface="Arial" panose="020B0604020202020204" pitchFamily="34" charset="0"/>
                          <a:ea typeface="Times New Roman" panose="02020603050405020304"/>
                          <a:cs typeface="Arial" panose="020B0604020202020204" pitchFamily="34" charset="0"/>
                        </a:rPr>
                        <a:t>4</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Kırşehir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Ahi</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Evran</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6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Avrasya</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3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Kumluca</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4</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100" dirty="0">
                          <a:effectLst/>
                          <a:latin typeface="Arial" panose="020B0604020202020204" pitchFamily="34" charset="0"/>
                          <a:ea typeface="Times New Roman" panose="02020603050405020304"/>
                          <a:cs typeface="Arial" panose="020B0604020202020204" pitchFamily="34" charset="0"/>
                        </a:rPr>
                        <a:t>Epilepsi</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Hastalığı</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Olan</a:t>
                      </a:r>
                      <a:r>
                        <a:rPr lang="tr-TR" sz="1100" spc="-3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Çocuğa</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Sahip</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Ebeveynlerin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Konusundaki</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Farkındalıkları</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46">
                <a:tc>
                  <a:txBody>
                    <a:bodyPr/>
                    <a:lstStyle/>
                    <a:p>
                      <a:pPr marL="67945">
                        <a:lnSpc>
                          <a:spcPts val="1250"/>
                        </a:lnSpc>
                        <a:spcAft>
                          <a:spcPts val="0"/>
                        </a:spcAft>
                      </a:pP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Yeşim</a:t>
                      </a:r>
                      <a:r>
                        <a:rPr lang="tr-TR" sz="1100" u="none" spc="2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ZÜLKAR</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Arş.</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Gör.</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Selin</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SÖYÜNMEZ</a:t>
                      </a: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Doç.</a:t>
                      </a:r>
                      <a:r>
                        <a:rPr lang="tr-TR" sz="1100" u="none" spc="2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2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Fatma Dilek</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TURAN</a:t>
                      </a: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Ayşegül</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İŞLER</a:t>
                      </a:r>
                      <a:r>
                        <a:rPr lang="tr-TR" sz="1100" u="none" baseline="30000" dirty="0">
                          <a:effectLst/>
                          <a:latin typeface="Arial" panose="020B0604020202020204" pitchFamily="34" charset="0"/>
                          <a:ea typeface="Times New Roman" panose="02020603050405020304"/>
                          <a:cs typeface="Arial" panose="020B0604020202020204" pitchFamily="34" charset="0"/>
                        </a:rPr>
                        <a:t>4</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Avrasya</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marR="1160780">
                        <a:lnSpc>
                          <a:spcPts val="11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Kırşehir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Ahi</a:t>
                      </a:r>
                      <a:r>
                        <a:rPr lang="tr-TR" sz="1100" u="none" spc="-2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Evran</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r>
                        <a:rPr lang="tr-TR" sz="1100" u="none" spc="-235" dirty="0">
                          <a:effectLst/>
                          <a:latin typeface="Arial" panose="020B0604020202020204" pitchFamily="34" charset="0"/>
                          <a:ea typeface="Times New Roman" panose="02020603050405020304"/>
                          <a:cs typeface="Arial" panose="020B0604020202020204" pitchFamily="34" charset="0"/>
                        </a:rPr>
                        <a:t> </a:t>
                      </a:r>
                      <a:endParaRPr lang="tr-TR" sz="1100" u="none" baseline="30000" dirty="0">
                        <a:effectLst/>
                        <a:latin typeface="Arial" panose="020B0604020202020204" pitchFamily="34" charset="0"/>
                        <a:ea typeface="Times New Roman" panose="02020603050405020304"/>
                        <a:cs typeface="Arial" panose="020B0604020202020204" pitchFamily="34" charset="0"/>
                      </a:endParaRPr>
                    </a:p>
                    <a:p>
                      <a:pPr marL="174625" marR="1160780">
                        <a:lnSpc>
                          <a:spcPts val="11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Akdeniz Üniversitesi Kumluca Sağlık Bilimleri Fakültesi</a:t>
                      </a:r>
                      <a:r>
                        <a:rPr lang="tr-TR" sz="1100" u="none" spc="5" dirty="0">
                          <a:effectLst/>
                          <a:latin typeface="Arial" panose="020B0604020202020204" pitchFamily="34" charset="0"/>
                          <a:ea typeface="Times New Roman" panose="02020603050405020304"/>
                          <a:cs typeface="Arial" panose="020B0604020202020204" pitchFamily="34" charset="0"/>
                        </a:rPr>
                        <a:t> </a:t>
                      </a:r>
                      <a:endParaRPr lang="tr-TR" sz="1100" u="none" spc="5" dirty="0">
                        <a:effectLst/>
                        <a:latin typeface="Arial" panose="020B0604020202020204" pitchFamily="34" charset="0"/>
                        <a:ea typeface="Times New Roman" panose="02020603050405020304"/>
                        <a:cs typeface="Arial" panose="020B0604020202020204" pitchFamily="34" charset="0"/>
                      </a:endParaRPr>
                    </a:p>
                    <a:p>
                      <a:pPr marL="174625" marR="1160780">
                        <a:lnSpc>
                          <a:spcPts val="11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4</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 Hemşirelik</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indent="0" algn="l" defTabSz="914400" rtl="0" eaLnBrk="1" fontAlgn="auto" latinLnBrk="0" hangingPunct="1">
                        <a:lnSpc>
                          <a:spcPts val="1155"/>
                        </a:lnSpc>
                        <a:spcBef>
                          <a:spcPts val="0"/>
                        </a:spcBef>
                        <a:spcAft>
                          <a:spcPts val="0"/>
                        </a:spcAft>
                        <a:buClrTx/>
                        <a:buSzTx/>
                        <a:buFontTx/>
                        <a:buNone/>
                        <a:defRPr/>
                      </a:pPr>
                      <a:r>
                        <a:rPr lang="tr-TR" sz="1100" dirty="0">
                          <a:effectLst/>
                          <a:latin typeface="Arial" panose="020B0604020202020204" pitchFamily="34" charset="0"/>
                          <a:ea typeface="Times New Roman" panose="02020603050405020304"/>
                          <a:cs typeface="Arial" panose="020B0604020202020204" pitchFamily="34" charset="0"/>
                        </a:rPr>
                        <a:t>Otizm</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Spektrum</a:t>
                      </a:r>
                      <a:r>
                        <a:rPr lang="tr-TR" sz="1100" spc="-2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Bozukluğu</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Olan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Çocuğa</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Sahip</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Ebeveynlerin</a:t>
                      </a:r>
                      <a:r>
                        <a:rPr lang="tr-TR" sz="1100" spc="-3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a:t>
                      </a:r>
                      <a:r>
                        <a:rPr lang="tr-TR" sz="1100" spc="-10"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Konusundaki Farkındalıkları</a:t>
                      </a:r>
                      <a:endParaRPr lang="tr-TR" sz="1100" dirty="0">
                        <a:effectLst/>
                        <a:latin typeface="Arial" panose="020B0604020202020204" pitchFamily="34" charset="0"/>
                        <a:ea typeface="Times New Roman" panose="02020603050405020304"/>
                        <a:cs typeface="Arial" panose="020B0604020202020204" pitchFamily="34" charset="0"/>
                      </a:endParaRPr>
                    </a:p>
                    <a:p>
                      <a:pPr marL="68580">
                        <a:lnSpc>
                          <a:spcPts val="1155"/>
                        </a:lnSpc>
                        <a:spcAft>
                          <a:spcPts val="0"/>
                        </a:spcAft>
                      </a:pP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099">
                <a:tc>
                  <a:txBody>
                    <a:bodyPr/>
                    <a:lstStyle/>
                    <a:p>
                      <a:pPr marL="67945">
                        <a:spcAft>
                          <a:spcPts val="0"/>
                        </a:spcAft>
                      </a:pP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a:t>
                      </a:r>
                      <a:r>
                        <a:rPr lang="tr-TR" sz="1100" u="none" spc="1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Fahriye</a:t>
                      </a:r>
                      <a:r>
                        <a:rPr lang="tr-TR" sz="1100" u="none" spc="1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PAZARCIKCI</a:t>
                      </a: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120" dirty="0">
                          <a:effectLst/>
                          <a:latin typeface="Arial" panose="020B0604020202020204" pitchFamily="34" charset="0"/>
                          <a:ea typeface="Times New Roman" panose="02020603050405020304"/>
                          <a:cs typeface="Arial" panose="020B0604020202020204" pitchFamily="34" charset="0"/>
                        </a:rPr>
                        <a:t> </a:t>
                      </a:r>
                      <a:r>
                        <a:rPr lang="tr-TR" sz="1100" u="none" dirty="0" err="1">
                          <a:effectLst/>
                          <a:latin typeface="Arial" panose="020B0604020202020204" pitchFamily="34" charset="0"/>
                          <a:ea typeface="Times New Roman" panose="02020603050405020304"/>
                          <a:cs typeface="Arial" panose="020B0604020202020204" pitchFamily="34" charset="0"/>
                        </a:rPr>
                        <a:t>Öğr</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Üyesi</a:t>
                      </a:r>
                      <a:r>
                        <a:rPr lang="tr-TR" sz="1100" u="none" spc="1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Duygu</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KEMER</a:t>
                      </a: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a:t>
                      </a:r>
                      <a:r>
                        <a:rPr lang="tr-TR" sz="1100" u="none" spc="1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Prof.</a:t>
                      </a:r>
                      <a:r>
                        <a:rPr lang="tr-TR" sz="1100" u="none" spc="-26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Dr.</a:t>
                      </a:r>
                      <a:r>
                        <a:rPr lang="tr-TR" sz="1100" u="none" spc="-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Emine</a:t>
                      </a:r>
                      <a:r>
                        <a:rPr lang="tr-TR" sz="1100" u="none" spc="-1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EFE</a:t>
                      </a:r>
                      <a:r>
                        <a:rPr lang="tr-TR" sz="1100" u="none" baseline="30000" dirty="0">
                          <a:effectLst/>
                          <a:latin typeface="Arial" panose="020B0604020202020204" pitchFamily="34" charset="0"/>
                          <a:ea typeface="Times New Roman" panose="02020603050405020304"/>
                          <a:cs typeface="Arial" panose="020B0604020202020204" pitchFamily="34" charset="0"/>
                        </a:rPr>
                        <a:t>3</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4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1</a:t>
                      </a:r>
                      <a:r>
                        <a:rPr lang="tr-TR" sz="1100" u="none" dirty="0">
                          <a:effectLst/>
                          <a:latin typeface="Arial" panose="020B0604020202020204" pitchFamily="34" charset="0"/>
                          <a:ea typeface="Times New Roman" panose="02020603050405020304"/>
                          <a:cs typeface="Arial" panose="020B0604020202020204" pitchFamily="34" charset="0"/>
                        </a:rPr>
                        <a:t>Isparta</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Uygulamalı</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Uzaktan</a:t>
                      </a:r>
                      <a:r>
                        <a:rPr lang="tr-TR" sz="1100" u="none" spc="-1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Eğitim</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MYO</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15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2</a:t>
                      </a:r>
                      <a:r>
                        <a:rPr lang="tr-TR" sz="1100" u="none" dirty="0">
                          <a:effectLst/>
                          <a:latin typeface="Arial" panose="020B0604020202020204" pitchFamily="34" charset="0"/>
                          <a:ea typeface="Times New Roman" panose="02020603050405020304"/>
                          <a:cs typeface="Arial" panose="020B0604020202020204" pitchFamily="34" charset="0"/>
                        </a:rPr>
                        <a:t>Harran</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Sağlık</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Bilimleri</a:t>
                      </a:r>
                      <a:r>
                        <a:rPr lang="tr-TR" sz="1100" u="none" spc="-3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100" u="none" baseline="30000" dirty="0">
                          <a:effectLst/>
                          <a:latin typeface="Arial" panose="020B0604020202020204" pitchFamily="34" charset="0"/>
                          <a:ea typeface="Times New Roman" panose="02020603050405020304"/>
                          <a:cs typeface="Arial" panose="020B0604020202020204" pitchFamily="34" charset="0"/>
                        </a:rPr>
                        <a:t>3</a:t>
                      </a:r>
                      <a:r>
                        <a:rPr lang="tr-TR" sz="1100" u="none" dirty="0">
                          <a:effectLst/>
                          <a:latin typeface="Arial" panose="020B0604020202020204" pitchFamily="34" charset="0"/>
                          <a:ea typeface="Times New Roman" panose="02020603050405020304"/>
                          <a:cs typeface="Arial" panose="020B0604020202020204" pitchFamily="34" charset="0"/>
                        </a:rPr>
                        <a:t>Akdeniz</a:t>
                      </a:r>
                      <a:r>
                        <a:rPr lang="tr-TR" sz="1100" u="none" spc="-2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Üniversitesi</a:t>
                      </a:r>
                      <a:r>
                        <a:rPr lang="tr-TR" sz="1100" u="none" spc="-35"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Hemşirelik</a:t>
                      </a:r>
                      <a:r>
                        <a:rPr lang="tr-TR" sz="1100" u="none" spc="-40" dirty="0">
                          <a:effectLst/>
                          <a:latin typeface="Arial" panose="020B0604020202020204" pitchFamily="34" charset="0"/>
                          <a:ea typeface="Times New Roman" panose="02020603050405020304"/>
                          <a:cs typeface="Arial" panose="020B0604020202020204" pitchFamily="34" charset="0"/>
                        </a:rPr>
                        <a:t> </a:t>
                      </a:r>
                      <a:r>
                        <a:rPr lang="tr-TR" sz="1100" u="none" dirty="0">
                          <a:effectLst/>
                          <a:latin typeface="Arial" panose="020B0604020202020204" pitchFamily="34" charset="0"/>
                          <a:ea typeface="Times New Roman" panose="02020603050405020304"/>
                          <a:cs typeface="Arial" panose="020B0604020202020204" pitchFamily="34" charset="0"/>
                        </a:rPr>
                        <a:t>Fakültesi</a:t>
                      </a:r>
                      <a:endParaRPr lang="tr-TR" sz="1100" u="none"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60325" algn="just">
                        <a:spcAft>
                          <a:spcPts val="0"/>
                        </a:spcAft>
                      </a:pPr>
                      <a:r>
                        <a:rPr lang="tr-TR" sz="1100" dirty="0">
                          <a:effectLst/>
                          <a:latin typeface="Arial" panose="020B0604020202020204" pitchFamily="34" charset="0"/>
                          <a:ea typeface="Times New Roman" panose="02020603050405020304"/>
                          <a:cs typeface="Arial" panose="020B0604020202020204" pitchFamily="34" charset="0"/>
                        </a:rPr>
                        <a:t>Bebeklerin</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Aşırı</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Ağlamasından</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Kaynaklanan</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Fiziksel</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Çocuk</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İstismarıyla</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Annelerin</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Algıladıkları Sosyal Destek ve </a:t>
                      </a:r>
                      <a:r>
                        <a:rPr lang="tr-TR" sz="1100" dirty="0" err="1">
                          <a:effectLst/>
                          <a:latin typeface="Arial" panose="020B0604020202020204" pitchFamily="34" charset="0"/>
                          <a:ea typeface="Times New Roman" panose="02020603050405020304"/>
                          <a:cs typeface="Arial" panose="020B0604020202020204" pitchFamily="34" charset="0"/>
                        </a:rPr>
                        <a:t>Mental</a:t>
                      </a:r>
                      <a:r>
                        <a:rPr lang="tr-TR" sz="1100" dirty="0">
                          <a:effectLst/>
                          <a:latin typeface="Arial" panose="020B0604020202020204" pitchFamily="34" charset="0"/>
                          <a:ea typeface="Times New Roman" panose="02020603050405020304"/>
                          <a:cs typeface="Arial" panose="020B0604020202020204" pitchFamily="34" charset="0"/>
                        </a:rPr>
                        <a:t> İyi Oluş Düzeyi Arasındaki İlişki: Yapısal Eşitlik</a:t>
                      </a:r>
                      <a:r>
                        <a:rPr lang="tr-TR" sz="1100" spc="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Modeli</a:t>
                      </a:r>
                      <a:r>
                        <a:rPr lang="tr-TR" sz="1100" spc="-15" dirty="0">
                          <a:effectLst/>
                          <a:latin typeface="Arial" panose="020B0604020202020204" pitchFamily="34" charset="0"/>
                          <a:ea typeface="Times New Roman" panose="02020603050405020304"/>
                          <a:cs typeface="Arial" panose="020B0604020202020204" pitchFamily="34" charset="0"/>
                        </a:rPr>
                        <a:t> </a:t>
                      </a:r>
                      <a:r>
                        <a:rPr lang="tr-TR" sz="1100" dirty="0">
                          <a:effectLst/>
                          <a:latin typeface="Arial" panose="020B0604020202020204" pitchFamily="34" charset="0"/>
                          <a:ea typeface="Times New Roman" panose="02020603050405020304"/>
                          <a:cs typeface="Arial" panose="020B0604020202020204" pitchFamily="34" charset="0"/>
                        </a:rPr>
                        <a:t>Çalışması</a:t>
                      </a:r>
                      <a:endParaRPr lang="tr-TR" sz="11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Rectangle 11"/>
          <p:cNvSpPr>
            <a:spLocks noChangeArrowheads="1"/>
          </p:cNvSpPr>
          <p:nvPr/>
        </p:nvSpPr>
        <p:spPr bwMode="auto">
          <a:xfrm>
            <a:off x="1066800" y="28860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tr-TR"/>
          </a:p>
        </p:txBody>
      </p:sp>
      <p:sp>
        <p:nvSpPr>
          <p:cNvPr id="21" name="Rectangle 12"/>
          <p:cNvSpPr>
            <a:spLocks noChangeArrowheads="1"/>
          </p:cNvSpPr>
          <p:nvPr/>
        </p:nvSpPr>
        <p:spPr bwMode="auto">
          <a:xfrm>
            <a:off x="1066800" y="33432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br>
              <a:rPr kumimoji="0" lang="tr-TR" altLang="tr-TR" sz="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dirty="0">
                <a:sym typeface="+mn-ea"/>
              </a:rPr>
              <a:t> </a:t>
            </a:r>
            <a:r>
              <a:rPr lang="tr-TR" altLang="en-US" sz="3200" b="1" dirty="0">
                <a:sym typeface="+mn-ea"/>
              </a:rPr>
              <a:t>ALTINCI OTURUM SONUÇ BİLDİRGESİ-1</a:t>
            </a:r>
            <a:endParaRPr lang="en-US" sz="3200" b="1" dirty="0"/>
          </a:p>
        </p:txBody>
      </p:sp>
      <p:sp>
        <p:nvSpPr>
          <p:cNvPr id="3" name="Content Placeholder 2"/>
          <p:cNvSpPr>
            <a:spLocks noGrp="1"/>
          </p:cNvSpPr>
          <p:nvPr>
            <p:ph idx="1"/>
          </p:nvPr>
        </p:nvSpPr>
        <p:spPr>
          <a:xfrm>
            <a:off x="609600" y="923925"/>
            <a:ext cx="10972800" cy="5203825"/>
          </a:xfrm>
        </p:spPr>
        <p:txBody>
          <a:bodyPr/>
          <a:lstStyle/>
          <a:p>
            <a:pPr marL="0" indent="0" algn="just">
              <a:buNone/>
            </a:pPr>
            <a:r>
              <a:rPr lang="en-US" sz="2400" b="1" dirty="0" err="1"/>
              <a:t>Çocuk</a:t>
            </a:r>
            <a:r>
              <a:rPr lang="en-US" sz="2400" b="1" dirty="0"/>
              <a:t> </a:t>
            </a:r>
            <a:r>
              <a:rPr lang="en-US" sz="2400" b="1" dirty="0" err="1"/>
              <a:t>İhmal</a:t>
            </a:r>
            <a:r>
              <a:rPr lang="en-US" sz="2400" b="1" dirty="0"/>
              <a:t> </a:t>
            </a:r>
            <a:r>
              <a:rPr lang="en-US" sz="2400" b="1" dirty="0" err="1"/>
              <a:t>ve</a:t>
            </a:r>
            <a:r>
              <a:rPr lang="en-US" sz="2400" b="1" dirty="0"/>
              <a:t> </a:t>
            </a:r>
            <a:r>
              <a:rPr lang="en-US" sz="2400" b="1" dirty="0" err="1"/>
              <a:t>İstismarın</a:t>
            </a:r>
            <a:r>
              <a:rPr lang="en-US" sz="2400" b="1" dirty="0"/>
              <a:t> </a:t>
            </a:r>
            <a:r>
              <a:rPr lang="en-US" sz="2400" b="1" dirty="0" err="1"/>
              <a:t>Boyutları</a:t>
            </a:r>
            <a:r>
              <a:rPr lang="en-US" sz="2400" b="1" dirty="0"/>
              <a:t> </a:t>
            </a:r>
            <a:endParaRPr lang="en-US" sz="2400" b="1" dirty="0"/>
          </a:p>
          <a:p>
            <a:pPr algn="just">
              <a:buFont typeface="Wingdings" panose="05000000000000000000" charset="0"/>
              <a:buChar char="v"/>
            </a:pPr>
            <a:r>
              <a:rPr lang="en-US" sz="2000" dirty="0" err="1"/>
              <a:t>Çocuk</a:t>
            </a:r>
            <a:r>
              <a:rPr lang="en-US" sz="2000" dirty="0"/>
              <a:t> </a:t>
            </a:r>
            <a:r>
              <a:rPr lang="en-US" sz="2000" dirty="0" err="1"/>
              <a:t>istismarı</a:t>
            </a:r>
            <a:r>
              <a:rPr lang="en-US" sz="2000" dirty="0"/>
              <a:t> </a:t>
            </a:r>
            <a:r>
              <a:rPr lang="en-US" sz="2000" dirty="0" err="1"/>
              <a:t>yaygınlığı</a:t>
            </a:r>
            <a:r>
              <a:rPr lang="en-US" sz="2000" dirty="0"/>
              <a:t> </a:t>
            </a:r>
            <a:r>
              <a:rPr lang="en-US" sz="2000" dirty="0" err="1"/>
              <a:t>ve</a:t>
            </a:r>
            <a:r>
              <a:rPr lang="en-US" sz="2000" dirty="0"/>
              <a:t> </a:t>
            </a:r>
            <a:r>
              <a:rPr lang="en-US" sz="2000" dirty="0" err="1"/>
              <a:t>etkileri</a:t>
            </a:r>
            <a:r>
              <a:rPr lang="en-US" sz="2000" dirty="0"/>
              <a:t> </a:t>
            </a:r>
            <a:r>
              <a:rPr lang="en-US" sz="2000" dirty="0" err="1"/>
              <a:t>nedeniyle</a:t>
            </a:r>
            <a:r>
              <a:rPr lang="en-US" sz="2000" dirty="0"/>
              <a:t> </a:t>
            </a:r>
            <a:r>
              <a:rPr lang="en-US" sz="2000" dirty="0" err="1"/>
              <a:t>çok</a:t>
            </a:r>
            <a:r>
              <a:rPr lang="en-US" sz="2000" dirty="0"/>
              <a:t> </a:t>
            </a:r>
            <a:r>
              <a:rPr lang="en-US" sz="2000" dirty="0" err="1"/>
              <a:t>boyutlu</a:t>
            </a:r>
            <a:r>
              <a:rPr lang="en-US" sz="2000" dirty="0"/>
              <a:t> </a:t>
            </a:r>
            <a:r>
              <a:rPr lang="en-US" sz="2000" dirty="0" err="1"/>
              <a:t>bir</a:t>
            </a:r>
            <a:r>
              <a:rPr lang="en-US" sz="2000" dirty="0"/>
              <a:t> </a:t>
            </a:r>
            <a:r>
              <a:rPr lang="en-US" sz="2000" dirty="0" err="1"/>
              <a:t>sorundur</a:t>
            </a:r>
            <a:r>
              <a:rPr lang="en-US" sz="2000" dirty="0"/>
              <a:t>. Her </a:t>
            </a:r>
            <a:r>
              <a:rPr lang="en-US" sz="2000" dirty="0" err="1"/>
              <a:t>kültürde</a:t>
            </a:r>
            <a:r>
              <a:rPr lang="en-US" sz="2000" dirty="0"/>
              <a:t>, her </a:t>
            </a:r>
            <a:r>
              <a:rPr lang="en-US" sz="2000" dirty="0" err="1"/>
              <a:t>sosyoekonomik</a:t>
            </a:r>
            <a:r>
              <a:rPr lang="en-US" sz="2000" dirty="0"/>
              <a:t> </a:t>
            </a:r>
            <a:r>
              <a:rPr lang="en-US" sz="2000" dirty="0" err="1"/>
              <a:t>düzeyde</a:t>
            </a:r>
            <a:r>
              <a:rPr lang="en-US" sz="2000" dirty="0"/>
              <a:t>, her din </a:t>
            </a:r>
            <a:r>
              <a:rPr lang="en-US" sz="2000" dirty="0" err="1"/>
              <a:t>ve</a:t>
            </a:r>
            <a:r>
              <a:rPr lang="en-US" sz="2000" dirty="0"/>
              <a:t> </a:t>
            </a:r>
            <a:r>
              <a:rPr lang="en-US" sz="2000" dirty="0" err="1"/>
              <a:t>etnik</a:t>
            </a:r>
            <a:r>
              <a:rPr lang="en-US" sz="2000" dirty="0"/>
              <a:t> </a:t>
            </a:r>
            <a:r>
              <a:rPr lang="en-US" sz="2000" dirty="0" err="1"/>
              <a:t>kökende</a:t>
            </a:r>
            <a:r>
              <a:rPr lang="en-US" sz="2000" dirty="0"/>
              <a:t> </a:t>
            </a:r>
            <a:r>
              <a:rPr lang="en-US" sz="2000" dirty="0" err="1"/>
              <a:t>meydana</a:t>
            </a:r>
            <a:r>
              <a:rPr lang="en-US" sz="2000" dirty="0"/>
              <a:t> </a:t>
            </a:r>
            <a:r>
              <a:rPr lang="en-US" sz="2000" dirty="0" err="1"/>
              <a:t>gelebilir</a:t>
            </a:r>
            <a:r>
              <a:rPr lang="en-US" sz="2000" dirty="0"/>
              <a:t>. </a:t>
            </a:r>
            <a:endParaRPr lang="en-US" sz="2000" dirty="0"/>
          </a:p>
          <a:p>
            <a:pPr algn="just">
              <a:buFont typeface="Wingdings" panose="05000000000000000000" charset="0"/>
              <a:buChar char="v"/>
            </a:pPr>
            <a:r>
              <a:rPr lang="en-US" sz="2000" dirty="0" err="1"/>
              <a:t>Çocuk</a:t>
            </a:r>
            <a:r>
              <a:rPr lang="en-US" sz="2000" dirty="0"/>
              <a:t> </a:t>
            </a:r>
            <a:r>
              <a:rPr lang="en-US" sz="2000" dirty="0" err="1"/>
              <a:t>en</a:t>
            </a:r>
            <a:r>
              <a:rPr lang="en-US" sz="2000" dirty="0"/>
              <a:t> </a:t>
            </a:r>
            <a:r>
              <a:rPr lang="en-US" sz="2000" dirty="0" err="1"/>
              <a:t>güvende</a:t>
            </a:r>
            <a:r>
              <a:rPr lang="en-US" sz="2000" dirty="0"/>
              <a:t> </a:t>
            </a:r>
            <a:r>
              <a:rPr lang="en-US" sz="2000" dirty="0" err="1"/>
              <a:t>hissetmesi</a:t>
            </a:r>
            <a:r>
              <a:rPr lang="en-US" sz="2000" dirty="0"/>
              <a:t> </a:t>
            </a:r>
            <a:r>
              <a:rPr lang="en-US" sz="2000" dirty="0" err="1"/>
              <a:t>gereken</a:t>
            </a:r>
            <a:r>
              <a:rPr lang="en-US" sz="2000" dirty="0"/>
              <a:t> </a:t>
            </a:r>
            <a:r>
              <a:rPr lang="en-US" sz="2000" dirty="0" err="1"/>
              <a:t>evde</a:t>
            </a:r>
            <a:r>
              <a:rPr lang="en-US" sz="2000" dirty="0"/>
              <a:t>, </a:t>
            </a:r>
            <a:r>
              <a:rPr lang="en-US" sz="2000" dirty="0" err="1"/>
              <a:t>okulda</a:t>
            </a:r>
            <a:r>
              <a:rPr lang="en-US" sz="2000" dirty="0"/>
              <a:t>, </a:t>
            </a:r>
            <a:r>
              <a:rPr lang="en-US" sz="2000" dirty="0" err="1"/>
              <a:t>onu</a:t>
            </a:r>
            <a:r>
              <a:rPr lang="en-US" sz="2000" dirty="0"/>
              <a:t> </a:t>
            </a:r>
            <a:r>
              <a:rPr lang="en-US" sz="2000" dirty="0" err="1"/>
              <a:t>koruma</a:t>
            </a:r>
            <a:r>
              <a:rPr lang="en-US" sz="2000" dirty="0"/>
              <a:t> </a:t>
            </a:r>
            <a:r>
              <a:rPr lang="en-US" sz="2000" dirty="0" err="1"/>
              <a:t>ve</a:t>
            </a:r>
            <a:r>
              <a:rPr lang="en-US" sz="2000" dirty="0"/>
              <a:t> </a:t>
            </a:r>
            <a:r>
              <a:rPr lang="en-US" sz="2000" dirty="0" err="1"/>
              <a:t>gözetme</a:t>
            </a:r>
            <a:r>
              <a:rPr lang="en-US" sz="2000" dirty="0"/>
              <a:t> </a:t>
            </a:r>
            <a:r>
              <a:rPr lang="en-US" sz="2000" dirty="0" err="1"/>
              <a:t>amacı</a:t>
            </a:r>
            <a:r>
              <a:rPr lang="en-US" sz="2000" dirty="0"/>
              <a:t> </a:t>
            </a:r>
            <a:r>
              <a:rPr lang="en-US" sz="2000" dirty="0" err="1"/>
              <a:t>olan</a:t>
            </a:r>
            <a:r>
              <a:rPr lang="en-US" sz="2000" dirty="0"/>
              <a:t> </a:t>
            </a:r>
            <a:r>
              <a:rPr lang="en-US" sz="2000" dirty="0" err="1"/>
              <a:t>kurumlarda</a:t>
            </a:r>
            <a:r>
              <a:rPr lang="en-US" sz="2000" dirty="0"/>
              <a:t> </a:t>
            </a:r>
            <a:r>
              <a:rPr lang="en-US" sz="2000" dirty="0" err="1"/>
              <a:t>ya</a:t>
            </a:r>
            <a:r>
              <a:rPr lang="en-US" sz="2000" dirty="0"/>
              <a:t> da </a:t>
            </a:r>
            <a:r>
              <a:rPr lang="en-US" sz="2000" dirty="0" err="1"/>
              <a:t>sanal</a:t>
            </a:r>
            <a:r>
              <a:rPr lang="en-US" sz="2000" dirty="0"/>
              <a:t> </a:t>
            </a:r>
            <a:r>
              <a:rPr lang="en-US" sz="2000" dirty="0" err="1"/>
              <a:t>ortamda</a:t>
            </a:r>
            <a:r>
              <a:rPr lang="en-US" sz="2000" dirty="0"/>
              <a:t> </a:t>
            </a:r>
            <a:r>
              <a:rPr lang="en-US" sz="2000" dirty="0" err="1"/>
              <a:t>hedef</a:t>
            </a:r>
            <a:r>
              <a:rPr lang="en-US" sz="2000" dirty="0"/>
              <a:t> </a:t>
            </a:r>
            <a:r>
              <a:rPr lang="en-US" sz="2000" dirty="0" err="1"/>
              <a:t>alınabilir</a:t>
            </a:r>
            <a:r>
              <a:rPr lang="en-US" sz="2000" dirty="0"/>
              <a:t>. </a:t>
            </a:r>
            <a:endParaRPr lang="en-US" sz="2000" dirty="0"/>
          </a:p>
          <a:p>
            <a:pPr algn="just">
              <a:buFont typeface="Wingdings" panose="05000000000000000000" charset="0"/>
              <a:buChar char="v"/>
            </a:pPr>
            <a:r>
              <a:rPr lang="en-US" sz="2000" dirty="0" err="1"/>
              <a:t>Önlemek</a:t>
            </a:r>
            <a:r>
              <a:rPr lang="en-US" sz="2000" dirty="0"/>
              <a:t> </a:t>
            </a:r>
            <a:r>
              <a:rPr lang="en-US" sz="2000" dirty="0" err="1"/>
              <a:t>için</a:t>
            </a:r>
            <a:r>
              <a:rPr lang="en-US" sz="2000" dirty="0"/>
              <a:t> </a:t>
            </a:r>
            <a:r>
              <a:rPr lang="en-US" sz="2000" dirty="0" err="1"/>
              <a:t>aileye</a:t>
            </a:r>
            <a:r>
              <a:rPr lang="en-US" sz="2000" dirty="0"/>
              <a:t>, </a:t>
            </a:r>
            <a:r>
              <a:rPr lang="en-US" sz="2000" dirty="0" err="1"/>
              <a:t>ilişkilere</a:t>
            </a:r>
            <a:r>
              <a:rPr lang="en-US" sz="2000" dirty="0"/>
              <a:t> </a:t>
            </a:r>
            <a:r>
              <a:rPr lang="en-US" sz="2000" dirty="0" err="1"/>
              <a:t>ve</a:t>
            </a:r>
            <a:r>
              <a:rPr lang="en-US" sz="2000" dirty="0"/>
              <a:t> </a:t>
            </a:r>
            <a:r>
              <a:rPr lang="en-US" sz="2000" dirty="0" err="1"/>
              <a:t>topluma</a:t>
            </a:r>
            <a:r>
              <a:rPr lang="en-US" sz="2000" dirty="0"/>
              <a:t> </a:t>
            </a:r>
            <a:r>
              <a:rPr lang="en-US" sz="2000" dirty="0" err="1"/>
              <a:t>ait</a:t>
            </a:r>
            <a:r>
              <a:rPr lang="en-US" sz="2000" dirty="0"/>
              <a:t> </a:t>
            </a:r>
            <a:r>
              <a:rPr lang="en-US" sz="2000" dirty="0" err="1"/>
              <a:t>kolaylaştırıcı</a:t>
            </a:r>
            <a:r>
              <a:rPr lang="en-US" sz="2000" dirty="0"/>
              <a:t> </a:t>
            </a:r>
            <a:r>
              <a:rPr lang="en-US" sz="2000" dirty="0" err="1"/>
              <a:t>etmenlerin</a:t>
            </a:r>
            <a:r>
              <a:rPr lang="en-US" sz="2000" dirty="0"/>
              <a:t> </a:t>
            </a:r>
            <a:r>
              <a:rPr lang="en-US" sz="2000" dirty="0" err="1"/>
              <a:t>ortadan</a:t>
            </a:r>
            <a:r>
              <a:rPr lang="en-US" sz="2000" dirty="0"/>
              <a:t> </a:t>
            </a:r>
            <a:r>
              <a:rPr lang="en-US" sz="2000" dirty="0" err="1"/>
              <a:t>kaldırılması</a:t>
            </a:r>
            <a:r>
              <a:rPr lang="en-US" sz="2000" dirty="0"/>
              <a:t> </a:t>
            </a:r>
            <a:r>
              <a:rPr lang="en-US" sz="2000" dirty="0" err="1"/>
              <a:t>çok</a:t>
            </a:r>
            <a:r>
              <a:rPr lang="en-US" sz="2000" dirty="0"/>
              <a:t> </a:t>
            </a:r>
            <a:r>
              <a:rPr lang="en-US" sz="2000" dirty="0" err="1"/>
              <a:t>önemlidir</a:t>
            </a:r>
            <a:r>
              <a:rPr lang="en-US" sz="2000" dirty="0"/>
              <a:t>. </a:t>
            </a:r>
            <a:endParaRPr lang="en-US" sz="2000" dirty="0"/>
          </a:p>
          <a:p>
            <a:pPr algn="just">
              <a:buFont typeface="Wingdings" panose="05000000000000000000" charset="0"/>
              <a:buChar char="v"/>
            </a:pPr>
            <a:r>
              <a:rPr lang="en-US" sz="2000" dirty="0" err="1"/>
              <a:t>Cinsiyete</a:t>
            </a:r>
            <a:r>
              <a:rPr lang="en-US" sz="2000" dirty="0"/>
              <a:t> </a:t>
            </a:r>
            <a:r>
              <a:rPr lang="en-US" sz="2000" dirty="0" err="1"/>
              <a:t>ve</a:t>
            </a:r>
            <a:r>
              <a:rPr lang="en-US" sz="2000" dirty="0"/>
              <a:t> </a:t>
            </a:r>
            <a:r>
              <a:rPr lang="en-US" sz="2000" dirty="0" err="1"/>
              <a:t>sosyal</a:t>
            </a:r>
            <a:r>
              <a:rPr lang="en-US" sz="2000" dirty="0"/>
              <a:t> </a:t>
            </a:r>
            <a:r>
              <a:rPr lang="en-US" sz="2000" dirty="0" err="1"/>
              <a:t>sınıfa</a:t>
            </a:r>
            <a:r>
              <a:rPr lang="en-US" sz="2000" dirty="0"/>
              <a:t> </a:t>
            </a:r>
            <a:r>
              <a:rPr lang="en-US" sz="2000" dirty="0" err="1"/>
              <a:t>ait</a:t>
            </a:r>
            <a:r>
              <a:rPr lang="en-US" sz="2000" dirty="0"/>
              <a:t> </a:t>
            </a:r>
            <a:r>
              <a:rPr lang="en-US" sz="2000" dirty="0" err="1"/>
              <a:t>eşitsizliklerin</a:t>
            </a:r>
            <a:r>
              <a:rPr lang="en-US" sz="2000" dirty="0"/>
              <a:t> </a:t>
            </a:r>
            <a:r>
              <a:rPr lang="en-US" sz="2000" dirty="0" err="1"/>
              <a:t>giderilmesi</a:t>
            </a:r>
            <a:r>
              <a:rPr lang="en-US" sz="2000" dirty="0"/>
              <a:t>, </a:t>
            </a:r>
            <a:r>
              <a:rPr lang="en-US" sz="2000" dirty="0" err="1"/>
              <a:t>kamusal</a:t>
            </a:r>
            <a:r>
              <a:rPr lang="en-US" sz="2000" dirty="0"/>
              <a:t> </a:t>
            </a:r>
            <a:r>
              <a:rPr lang="en-US" sz="2000" dirty="0" err="1"/>
              <a:t>eğitimin</a:t>
            </a:r>
            <a:r>
              <a:rPr lang="en-US" sz="2000" dirty="0"/>
              <a:t> </a:t>
            </a:r>
            <a:r>
              <a:rPr lang="en-US" sz="2000" dirty="0" err="1"/>
              <a:t>kapsayıcı</a:t>
            </a:r>
            <a:r>
              <a:rPr lang="en-US" sz="2000" dirty="0"/>
              <a:t>, </a:t>
            </a:r>
            <a:r>
              <a:rPr lang="en-US" sz="2000" dirty="0" err="1"/>
              <a:t>nitelikli</a:t>
            </a:r>
            <a:r>
              <a:rPr lang="en-US" sz="2000" dirty="0"/>
              <a:t>, </a:t>
            </a:r>
            <a:r>
              <a:rPr lang="en-US" sz="2000" dirty="0" err="1"/>
              <a:t>yaşam</a:t>
            </a:r>
            <a:r>
              <a:rPr lang="en-US" sz="2000" dirty="0"/>
              <a:t> </a:t>
            </a:r>
            <a:r>
              <a:rPr lang="en-US" sz="2000" dirty="0" err="1"/>
              <a:t>becerilerine</a:t>
            </a:r>
            <a:r>
              <a:rPr lang="en-US" sz="2000" dirty="0"/>
              <a:t> </a:t>
            </a:r>
            <a:r>
              <a:rPr lang="en-US" sz="2000" dirty="0" err="1"/>
              <a:t>içeren</a:t>
            </a:r>
            <a:r>
              <a:rPr lang="en-US" sz="2000" dirty="0"/>
              <a:t> </a:t>
            </a:r>
            <a:r>
              <a:rPr lang="en-US" sz="2000" dirty="0" err="1"/>
              <a:t>şekilde</a:t>
            </a:r>
            <a:r>
              <a:rPr lang="en-US" sz="2000" dirty="0"/>
              <a:t> </a:t>
            </a:r>
            <a:r>
              <a:rPr lang="en-US" sz="2000" dirty="0" err="1"/>
              <a:t>yapılandırılması</a:t>
            </a:r>
            <a:r>
              <a:rPr lang="en-US" sz="2000" dirty="0"/>
              <a:t>, </a:t>
            </a:r>
            <a:r>
              <a:rPr lang="en-US" sz="2000" dirty="0" err="1"/>
              <a:t>işsizlik</a:t>
            </a:r>
            <a:r>
              <a:rPr lang="en-US" sz="2000" dirty="0"/>
              <a:t> </a:t>
            </a:r>
            <a:r>
              <a:rPr lang="en-US" sz="2000" dirty="0" err="1"/>
              <a:t>ve</a:t>
            </a:r>
            <a:r>
              <a:rPr lang="en-US" sz="2000" dirty="0"/>
              <a:t> </a:t>
            </a:r>
            <a:r>
              <a:rPr lang="en-US" sz="2000" dirty="0" err="1"/>
              <a:t>yoksulluk</a:t>
            </a:r>
            <a:r>
              <a:rPr lang="en-US" sz="2000" dirty="0"/>
              <a:t> </a:t>
            </a:r>
            <a:r>
              <a:rPr lang="en-US" sz="2000" dirty="0" err="1"/>
              <a:t>oranının</a:t>
            </a:r>
            <a:r>
              <a:rPr lang="en-US" sz="2000" dirty="0"/>
              <a:t> </a:t>
            </a:r>
            <a:r>
              <a:rPr lang="en-US" sz="2000" dirty="0" err="1"/>
              <a:t>azaltılması</a:t>
            </a:r>
            <a:r>
              <a:rPr lang="en-US" sz="2000" dirty="0"/>
              <a:t>, </a:t>
            </a:r>
            <a:r>
              <a:rPr lang="en-US" sz="2000" dirty="0" err="1"/>
              <a:t>aile</a:t>
            </a:r>
            <a:r>
              <a:rPr lang="en-US" sz="2000" dirty="0"/>
              <a:t> </a:t>
            </a:r>
            <a:r>
              <a:rPr lang="en-US" sz="2000" dirty="0" err="1"/>
              <a:t>ve</a:t>
            </a:r>
            <a:r>
              <a:rPr lang="en-US" sz="2000" dirty="0"/>
              <a:t> </a:t>
            </a:r>
            <a:r>
              <a:rPr lang="en-US" sz="2000" dirty="0" err="1"/>
              <a:t>çocuk</a:t>
            </a:r>
            <a:r>
              <a:rPr lang="en-US" sz="2000" dirty="0"/>
              <a:t> </a:t>
            </a:r>
            <a:r>
              <a:rPr lang="en-US" sz="2000" dirty="0" err="1"/>
              <a:t>refahı</a:t>
            </a:r>
            <a:r>
              <a:rPr lang="en-US" sz="2000" dirty="0"/>
              <a:t> </a:t>
            </a:r>
            <a:r>
              <a:rPr lang="en-US" sz="2000" dirty="0" err="1"/>
              <a:t>için</a:t>
            </a:r>
            <a:r>
              <a:rPr lang="en-US" sz="2000" dirty="0"/>
              <a:t> </a:t>
            </a:r>
            <a:r>
              <a:rPr lang="en-US" sz="2000" dirty="0" err="1"/>
              <a:t>çalışan</a:t>
            </a:r>
            <a:r>
              <a:rPr lang="en-US" sz="2000" dirty="0"/>
              <a:t> </a:t>
            </a:r>
            <a:r>
              <a:rPr lang="en-US" sz="2000" dirty="0" err="1"/>
              <a:t>kurumları</a:t>
            </a:r>
            <a:r>
              <a:rPr lang="en-US" sz="2000" dirty="0"/>
              <a:t> </a:t>
            </a:r>
            <a:r>
              <a:rPr lang="en-US" sz="2000" dirty="0" err="1"/>
              <a:t>destekleyen</a:t>
            </a:r>
            <a:r>
              <a:rPr lang="en-US" sz="2000" dirty="0"/>
              <a:t> </a:t>
            </a:r>
            <a:r>
              <a:rPr lang="en-US" sz="2000" dirty="0" err="1"/>
              <a:t>hizmetlerin</a:t>
            </a:r>
            <a:r>
              <a:rPr lang="en-US" sz="2000" dirty="0"/>
              <a:t> </a:t>
            </a:r>
            <a:r>
              <a:rPr lang="en-US" sz="2000" dirty="0" err="1"/>
              <a:t>yeterli</a:t>
            </a:r>
            <a:r>
              <a:rPr lang="en-US" sz="2000" dirty="0"/>
              <a:t> hale </a:t>
            </a:r>
            <a:r>
              <a:rPr lang="en-US" sz="2000" dirty="0" err="1"/>
              <a:t>getirilmesi</a:t>
            </a:r>
            <a:r>
              <a:rPr lang="en-US" sz="2000" dirty="0"/>
              <a:t>, </a:t>
            </a:r>
            <a:r>
              <a:rPr lang="en-US" sz="2000" dirty="0" err="1"/>
              <a:t>çocuk</a:t>
            </a:r>
            <a:r>
              <a:rPr lang="en-US" sz="2000" dirty="0"/>
              <a:t> </a:t>
            </a:r>
            <a:r>
              <a:rPr lang="en-US" sz="2000" dirty="0" err="1"/>
              <a:t>istismarını</a:t>
            </a:r>
            <a:r>
              <a:rPr lang="en-US" sz="2000" dirty="0"/>
              <a:t> </a:t>
            </a:r>
            <a:r>
              <a:rPr lang="en-US" sz="2000" dirty="0" err="1"/>
              <a:t>önleyecek</a:t>
            </a:r>
            <a:r>
              <a:rPr lang="en-US" sz="2000" dirty="0"/>
              <a:t> </a:t>
            </a:r>
            <a:r>
              <a:rPr lang="en-US" sz="2000" dirty="0" err="1"/>
              <a:t>politika</a:t>
            </a:r>
            <a:r>
              <a:rPr lang="en-US" sz="2000" dirty="0"/>
              <a:t> </a:t>
            </a:r>
            <a:r>
              <a:rPr lang="en-US" sz="2000" dirty="0" err="1"/>
              <a:t>ve</a:t>
            </a:r>
            <a:r>
              <a:rPr lang="en-US" sz="2000" dirty="0"/>
              <a:t> </a:t>
            </a:r>
            <a:r>
              <a:rPr lang="en-US" sz="2000" dirty="0" err="1"/>
              <a:t>yasaların</a:t>
            </a:r>
            <a:r>
              <a:rPr lang="en-US" sz="2000" dirty="0"/>
              <a:t> </a:t>
            </a:r>
            <a:r>
              <a:rPr lang="en-US" sz="2000" dirty="0" err="1"/>
              <a:t>geliştirilerek</a:t>
            </a:r>
            <a:r>
              <a:rPr lang="en-US" sz="2000" dirty="0"/>
              <a:t> </a:t>
            </a:r>
            <a:r>
              <a:rPr lang="en-US" sz="2000" dirty="0" err="1"/>
              <a:t>uygulanması</a:t>
            </a:r>
            <a:r>
              <a:rPr lang="en-US" sz="2000" dirty="0"/>
              <a:t>, </a:t>
            </a:r>
            <a:r>
              <a:rPr lang="en-US" sz="2000" dirty="0" err="1"/>
              <a:t>şiddeti</a:t>
            </a:r>
            <a:r>
              <a:rPr lang="en-US" sz="2000" dirty="0"/>
              <a:t> </a:t>
            </a:r>
            <a:r>
              <a:rPr lang="en-US" sz="2000" dirty="0" err="1"/>
              <a:t>yücelten</a:t>
            </a:r>
            <a:r>
              <a:rPr lang="en-US" sz="2000" dirty="0"/>
              <a:t> </a:t>
            </a:r>
            <a:r>
              <a:rPr lang="en-US" sz="2000" dirty="0" err="1"/>
              <a:t>toplumsal</a:t>
            </a:r>
            <a:r>
              <a:rPr lang="en-US" sz="2000" dirty="0"/>
              <a:t> </a:t>
            </a:r>
            <a:r>
              <a:rPr lang="en-US" sz="2000" dirty="0" err="1"/>
              <a:t>ve</a:t>
            </a:r>
            <a:r>
              <a:rPr lang="en-US" sz="2000" dirty="0"/>
              <a:t> </a:t>
            </a:r>
            <a:r>
              <a:rPr lang="en-US" sz="2000" dirty="0" err="1"/>
              <a:t>kültürel</a:t>
            </a:r>
            <a:r>
              <a:rPr lang="en-US" sz="2000" dirty="0"/>
              <a:t> </a:t>
            </a:r>
            <a:r>
              <a:rPr lang="en-US" sz="2000" dirty="0" err="1"/>
              <a:t>ögelerle</a:t>
            </a:r>
            <a:r>
              <a:rPr lang="en-US" sz="2000" dirty="0"/>
              <a:t> </a:t>
            </a:r>
            <a:r>
              <a:rPr lang="en-US" sz="2000" dirty="0" err="1"/>
              <a:t>mücadele</a:t>
            </a:r>
            <a:r>
              <a:rPr lang="en-US" sz="2000" dirty="0"/>
              <a:t> </a:t>
            </a:r>
            <a:r>
              <a:rPr lang="en-US" sz="2000" dirty="0" err="1"/>
              <a:t>edilmesi</a:t>
            </a:r>
            <a:r>
              <a:rPr lang="en-US" sz="2000" dirty="0"/>
              <a:t>, </a:t>
            </a:r>
            <a:r>
              <a:rPr lang="en-US" sz="2000" dirty="0" err="1"/>
              <a:t>ailelerin</a:t>
            </a:r>
            <a:r>
              <a:rPr lang="en-US" sz="2000" dirty="0"/>
              <a:t> </a:t>
            </a:r>
            <a:r>
              <a:rPr lang="en-US" sz="2000" dirty="0" err="1"/>
              <a:t>ve</a:t>
            </a:r>
            <a:r>
              <a:rPr lang="en-US" sz="2000" dirty="0"/>
              <a:t> </a:t>
            </a:r>
            <a:r>
              <a:rPr lang="en-US" sz="2000" dirty="0" err="1"/>
              <a:t>kurumların</a:t>
            </a:r>
            <a:r>
              <a:rPr lang="en-US" sz="2000" dirty="0"/>
              <a:t> </a:t>
            </a:r>
            <a:r>
              <a:rPr lang="en-US" sz="2000" dirty="0" err="1"/>
              <a:t>olumlu</a:t>
            </a:r>
            <a:r>
              <a:rPr lang="en-US" sz="2000" dirty="0"/>
              <a:t> </a:t>
            </a:r>
            <a:r>
              <a:rPr lang="en-US" sz="2000" dirty="0" err="1"/>
              <a:t>ebeveynlik</a:t>
            </a:r>
            <a:r>
              <a:rPr lang="en-US" sz="2000" dirty="0"/>
              <a:t>, </a:t>
            </a:r>
            <a:r>
              <a:rPr lang="en-US" sz="2000" dirty="0" err="1"/>
              <a:t>çocuk</a:t>
            </a:r>
            <a:r>
              <a:rPr lang="en-US" sz="2000" dirty="0"/>
              <a:t> </a:t>
            </a:r>
            <a:r>
              <a:rPr lang="en-US" sz="2000" dirty="0" err="1"/>
              <a:t>hakları</a:t>
            </a:r>
            <a:r>
              <a:rPr lang="en-US" sz="2000" dirty="0"/>
              <a:t> </a:t>
            </a:r>
            <a:r>
              <a:rPr lang="en-US" sz="2000" dirty="0" err="1"/>
              <a:t>ve</a:t>
            </a:r>
            <a:r>
              <a:rPr lang="en-US" sz="2000" dirty="0"/>
              <a:t> </a:t>
            </a:r>
            <a:r>
              <a:rPr lang="en-US" sz="2000" dirty="0" err="1"/>
              <a:t>iletişim</a:t>
            </a:r>
            <a:r>
              <a:rPr lang="en-US" sz="2000" dirty="0"/>
              <a:t> </a:t>
            </a:r>
            <a:r>
              <a:rPr lang="en-US" sz="2000" dirty="0" err="1"/>
              <a:t>konusunda</a:t>
            </a:r>
            <a:r>
              <a:rPr lang="en-US" sz="2000" dirty="0"/>
              <a:t> </a:t>
            </a:r>
            <a:r>
              <a:rPr lang="en-US" sz="2000" dirty="0" err="1"/>
              <a:t>güçlendirilmesi</a:t>
            </a:r>
            <a:r>
              <a:rPr lang="en-US" sz="2000" dirty="0"/>
              <a:t>, </a:t>
            </a:r>
            <a:r>
              <a:rPr lang="en-US" sz="2000" dirty="0" err="1"/>
              <a:t>madde</a:t>
            </a:r>
            <a:r>
              <a:rPr lang="en-US" sz="2000" dirty="0"/>
              <a:t> </a:t>
            </a:r>
            <a:r>
              <a:rPr lang="en-US" sz="2000" dirty="0" err="1"/>
              <a:t>bağımlılığı</a:t>
            </a:r>
            <a:r>
              <a:rPr lang="en-US" sz="2000" dirty="0"/>
              <a:t> </a:t>
            </a:r>
            <a:r>
              <a:rPr lang="en-US" sz="2000" dirty="0" err="1"/>
              <a:t>ile</a:t>
            </a:r>
            <a:r>
              <a:rPr lang="en-US" sz="2000" dirty="0"/>
              <a:t> </a:t>
            </a:r>
            <a:r>
              <a:rPr lang="en-US" sz="2000" dirty="0" err="1"/>
              <a:t>etkin</a:t>
            </a:r>
            <a:r>
              <a:rPr lang="en-US" sz="2000" dirty="0"/>
              <a:t> </a:t>
            </a:r>
            <a:r>
              <a:rPr lang="en-US" sz="2000" dirty="0" err="1"/>
              <a:t>mücadele</a:t>
            </a:r>
            <a:r>
              <a:rPr lang="en-US" sz="2000" dirty="0"/>
              <a:t>, </a:t>
            </a:r>
            <a:r>
              <a:rPr lang="en-US" sz="2000" dirty="0" err="1"/>
              <a:t>çocuklara</a:t>
            </a:r>
            <a:r>
              <a:rPr lang="en-US" sz="2000" dirty="0"/>
              <a:t> </a:t>
            </a:r>
            <a:r>
              <a:rPr lang="en-US" sz="2000" dirty="0" err="1"/>
              <a:t>hak</a:t>
            </a:r>
            <a:r>
              <a:rPr lang="en-US" sz="2000" dirty="0"/>
              <a:t> </a:t>
            </a:r>
            <a:r>
              <a:rPr lang="en-US" sz="2000" dirty="0" err="1"/>
              <a:t>temelli</a:t>
            </a:r>
            <a:r>
              <a:rPr lang="en-US" sz="2000" dirty="0"/>
              <a:t> </a:t>
            </a:r>
            <a:r>
              <a:rPr lang="en-US" sz="2000" dirty="0" err="1"/>
              <a:t>yaklaşım</a:t>
            </a:r>
            <a:r>
              <a:rPr lang="en-US" sz="2000" dirty="0"/>
              <a:t> </a:t>
            </a:r>
            <a:r>
              <a:rPr lang="en-US" sz="2000" dirty="0" err="1"/>
              <a:t>ve</a:t>
            </a:r>
            <a:r>
              <a:rPr lang="en-US" sz="2000" dirty="0"/>
              <a:t> </a:t>
            </a:r>
            <a:r>
              <a:rPr lang="en-US" sz="2000" dirty="0" err="1"/>
              <a:t>çocuğun</a:t>
            </a:r>
            <a:r>
              <a:rPr lang="en-US" sz="2000" dirty="0"/>
              <a:t> </a:t>
            </a:r>
            <a:r>
              <a:rPr lang="en-US" sz="2000" dirty="0" err="1"/>
              <a:t>üstün</a:t>
            </a:r>
            <a:r>
              <a:rPr lang="en-US" sz="2000" dirty="0"/>
              <a:t> </a:t>
            </a:r>
            <a:r>
              <a:rPr lang="en-US" sz="2000" dirty="0" err="1"/>
              <a:t>yararı</a:t>
            </a:r>
            <a:r>
              <a:rPr lang="en-US" sz="2000" dirty="0"/>
              <a:t> </a:t>
            </a:r>
            <a:r>
              <a:rPr lang="en-US" sz="2000" dirty="0" err="1"/>
              <a:t>ilkesinin</a:t>
            </a:r>
            <a:r>
              <a:rPr lang="en-US" sz="2000" dirty="0"/>
              <a:t> </a:t>
            </a:r>
            <a:r>
              <a:rPr lang="en-US" sz="2000" dirty="0" err="1"/>
              <a:t>çocukla</a:t>
            </a:r>
            <a:r>
              <a:rPr lang="en-US" sz="2000" dirty="0"/>
              <a:t> </a:t>
            </a:r>
            <a:r>
              <a:rPr lang="en-US" sz="2000" dirty="0" err="1"/>
              <a:t>yolu</a:t>
            </a:r>
            <a:r>
              <a:rPr lang="en-US" sz="2000" dirty="0"/>
              <a:t> </a:t>
            </a:r>
            <a:r>
              <a:rPr lang="en-US" sz="2000" dirty="0" err="1"/>
              <a:t>kesişen</a:t>
            </a:r>
            <a:r>
              <a:rPr lang="en-US" sz="2000" dirty="0"/>
              <a:t> </a:t>
            </a:r>
            <a:r>
              <a:rPr lang="en-US" sz="2000" dirty="0" err="1"/>
              <a:t>tüm</a:t>
            </a:r>
            <a:r>
              <a:rPr lang="en-US" sz="2000" dirty="0"/>
              <a:t> </a:t>
            </a:r>
            <a:r>
              <a:rPr lang="en-US" sz="2000" dirty="0" err="1"/>
              <a:t>birey</a:t>
            </a:r>
            <a:r>
              <a:rPr lang="en-US" sz="2000" dirty="0"/>
              <a:t> </a:t>
            </a:r>
            <a:r>
              <a:rPr lang="en-US" sz="2000" dirty="0" err="1"/>
              <a:t>ve</a:t>
            </a:r>
            <a:r>
              <a:rPr lang="en-US" sz="2000" dirty="0"/>
              <a:t> </a:t>
            </a:r>
            <a:r>
              <a:rPr lang="en-US" sz="2000" dirty="0" err="1"/>
              <a:t>kurumlarca</a:t>
            </a:r>
            <a:r>
              <a:rPr lang="en-US" sz="2000" dirty="0"/>
              <a:t> </a:t>
            </a:r>
            <a:r>
              <a:rPr lang="en-US" sz="2000" dirty="0" err="1"/>
              <a:t>benimsenmesinin</a:t>
            </a:r>
            <a:r>
              <a:rPr lang="en-US" sz="2000" dirty="0"/>
              <a:t> </a:t>
            </a:r>
            <a:r>
              <a:rPr lang="en-US" sz="2000" dirty="0" err="1"/>
              <a:t>sağlanması</a:t>
            </a:r>
            <a:r>
              <a:rPr lang="en-US" sz="2000" dirty="0"/>
              <a:t> </a:t>
            </a:r>
            <a:r>
              <a:rPr lang="en-US" sz="2000" dirty="0" err="1"/>
              <a:t>önlemede</a:t>
            </a:r>
            <a:r>
              <a:rPr lang="en-US" sz="2000" dirty="0"/>
              <a:t> </a:t>
            </a:r>
            <a:r>
              <a:rPr lang="en-US" sz="2000" dirty="0" err="1"/>
              <a:t>önemli</a:t>
            </a:r>
            <a:r>
              <a:rPr lang="en-US" sz="2000" dirty="0"/>
              <a:t> </a:t>
            </a:r>
            <a:r>
              <a:rPr lang="en-US" sz="2000" dirty="0" err="1"/>
              <a:t>adımlardır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582613"/>
          </a:xfrm>
        </p:spPr>
        <p:txBody>
          <a:bodyPr/>
          <a:lstStyle/>
          <a:p>
            <a:pPr algn="ctr"/>
            <a:r>
              <a:rPr lang="tr-TR" altLang="en-US" sz="3200" b="1" dirty="0">
                <a:sym typeface="+mn-ea"/>
              </a:rPr>
              <a:t>ALTINCI OTURUM SONUÇ BİLDİRGESİ-2</a:t>
            </a:r>
            <a:endParaRPr lang="en-US" sz="3200" b="1" dirty="0"/>
          </a:p>
        </p:txBody>
      </p:sp>
      <p:sp>
        <p:nvSpPr>
          <p:cNvPr id="3" name="Content Placeholder 2"/>
          <p:cNvSpPr>
            <a:spLocks noGrp="1"/>
          </p:cNvSpPr>
          <p:nvPr>
            <p:ph idx="1"/>
          </p:nvPr>
        </p:nvSpPr>
        <p:spPr>
          <a:xfrm>
            <a:off x="609600" y="1115311"/>
            <a:ext cx="10972800" cy="5203825"/>
          </a:xfrm>
        </p:spPr>
        <p:txBody>
          <a:bodyPr/>
          <a:lstStyle/>
          <a:p>
            <a:pPr marL="0" indent="0">
              <a:buNone/>
            </a:pPr>
            <a:r>
              <a:rPr lang="en-US" sz="2400" b="1" dirty="0" err="1"/>
              <a:t>Çocuk</a:t>
            </a:r>
            <a:r>
              <a:rPr lang="en-US" sz="2400" b="1" dirty="0"/>
              <a:t> </a:t>
            </a:r>
            <a:r>
              <a:rPr lang="en-US" sz="2400" b="1" dirty="0" err="1"/>
              <a:t>İhmali</a:t>
            </a:r>
            <a:r>
              <a:rPr lang="en-US" sz="2400" b="1" dirty="0"/>
              <a:t> </a:t>
            </a:r>
            <a:r>
              <a:rPr lang="en-US" sz="2400" b="1" dirty="0" err="1"/>
              <a:t>ve</a:t>
            </a:r>
            <a:r>
              <a:rPr lang="en-US" sz="2400" b="1" dirty="0"/>
              <a:t> </a:t>
            </a:r>
            <a:r>
              <a:rPr lang="en-US" sz="2400" b="1" dirty="0" err="1"/>
              <a:t>Hemşirelik</a:t>
            </a:r>
            <a:r>
              <a:rPr lang="en-US" sz="2400" b="1" dirty="0"/>
              <a:t> </a:t>
            </a:r>
            <a:r>
              <a:rPr lang="en-US" sz="2400" b="1" dirty="0" err="1"/>
              <a:t>Yaklaşımı</a:t>
            </a:r>
            <a:endParaRPr lang="en-US" sz="2400" b="1" dirty="0"/>
          </a:p>
          <a:p>
            <a:pPr algn="just">
              <a:buFont typeface="Wingdings" panose="05000000000000000000" charset="0"/>
              <a:buChar char="v"/>
            </a:pPr>
            <a:r>
              <a:rPr lang="en-US" sz="2400" dirty="0" err="1"/>
              <a:t>Çocuk</a:t>
            </a:r>
            <a:r>
              <a:rPr lang="en-US" sz="2400" dirty="0"/>
              <a:t> </a:t>
            </a:r>
            <a:r>
              <a:rPr lang="en-US" sz="2400" dirty="0" err="1"/>
              <a:t>ihmali</a:t>
            </a:r>
            <a:r>
              <a:rPr lang="en-US" sz="2400" dirty="0"/>
              <a:t> </a:t>
            </a:r>
            <a:r>
              <a:rPr lang="en-US" sz="2400" dirty="0" err="1"/>
              <a:t>çocuğa</a:t>
            </a:r>
            <a:r>
              <a:rPr lang="en-US" sz="2400" dirty="0"/>
              <a:t> </a:t>
            </a:r>
            <a:r>
              <a:rPr lang="en-US" sz="2400" dirty="0" err="1"/>
              <a:t>kötü</a:t>
            </a:r>
            <a:r>
              <a:rPr lang="en-US" sz="2400" dirty="0"/>
              <a:t> </a:t>
            </a:r>
            <a:r>
              <a:rPr lang="en-US" sz="2400" dirty="0" err="1"/>
              <a:t>muamelenin</a:t>
            </a:r>
            <a:r>
              <a:rPr lang="en-US" sz="2400" dirty="0"/>
              <a:t> </a:t>
            </a:r>
            <a:r>
              <a:rPr lang="en-US" sz="2400" dirty="0" err="1"/>
              <a:t>bir</a:t>
            </a:r>
            <a:r>
              <a:rPr lang="en-US" sz="2400" dirty="0"/>
              <a:t> tipi </a:t>
            </a:r>
            <a:r>
              <a:rPr lang="en-US" sz="2400" dirty="0" err="1"/>
              <a:t>ve</a:t>
            </a:r>
            <a:r>
              <a:rPr lang="en-US" sz="2400" dirty="0"/>
              <a:t> </a:t>
            </a:r>
            <a:r>
              <a:rPr lang="en-US" sz="2400" dirty="0" err="1"/>
              <a:t>ölümcül</a:t>
            </a:r>
            <a:r>
              <a:rPr lang="en-US" sz="2400" dirty="0"/>
              <a:t> </a:t>
            </a:r>
            <a:r>
              <a:rPr lang="en-US" sz="2400" dirty="0" err="1"/>
              <a:t>olanıdır</a:t>
            </a:r>
            <a:r>
              <a:rPr lang="en-US" sz="2400" dirty="0"/>
              <a:t>. </a:t>
            </a:r>
            <a:r>
              <a:rPr lang="en-US" sz="2400" dirty="0" err="1"/>
              <a:t>Çocuk</a:t>
            </a:r>
            <a:r>
              <a:rPr lang="en-US" sz="2400" dirty="0"/>
              <a:t> </a:t>
            </a:r>
            <a:r>
              <a:rPr lang="en-US" sz="2400" dirty="0" err="1"/>
              <a:t>ihmali</a:t>
            </a:r>
            <a:r>
              <a:rPr lang="en-US" sz="2400" dirty="0"/>
              <a:t> </a:t>
            </a:r>
            <a:r>
              <a:rPr lang="en-US" sz="2400" dirty="0" err="1"/>
              <a:t>sadece</a:t>
            </a:r>
            <a:r>
              <a:rPr lang="en-US" sz="2400" dirty="0"/>
              <a:t> </a:t>
            </a:r>
            <a:r>
              <a:rPr lang="en-US" sz="2400" dirty="0" err="1"/>
              <a:t>çocuk</a:t>
            </a:r>
            <a:r>
              <a:rPr lang="en-US" sz="2400" dirty="0"/>
              <a:t> </a:t>
            </a:r>
            <a:r>
              <a:rPr lang="en-US" sz="2400" dirty="0" err="1"/>
              <a:t>sağlığı</a:t>
            </a:r>
            <a:r>
              <a:rPr lang="en-US" sz="2400" dirty="0"/>
              <a:t> </a:t>
            </a:r>
            <a:r>
              <a:rPr lang="en-US" sz="2400" dirty="0" err="1"/>
              <a:t>değil</a:t>
            </a:r>
            <a:r>
              <a:rPr lang="en-US" sz="2400" dirty="0"/>
              <a:t> </a:t>
            </a:r>
            <a:r>
              <a:rPr lang="en-US" sz="2400" dirty="0" err="1"/>
              <a:t>aynı</a:t>
            </a:r>
            <a:r>
              <a:rPr lang="en-US" sz="2400" dirty="0"/>
              <a:t> </a:t>
            </a:r>
            <a:r>
              <a:rPr lang="en-US" sz="2400" dirty="0" err="1"/>
              <a:t>zamanda</a:t>
            </a:r>
            <a:r>
              <a:rPr lang="en-US" sz="2400" dirty="0"/>
              <a:t> </a:t>
            </a:r>
            <a:r>
              <a:rPr lang="en-US" sz="2400" dirty="0" err="1"/>
              <a:t>toplum</a:t>
            </a:r>
            <a:r>
              <a:rPr lang="en-US" sz="2400" dirty="0"/>
              <a:t> </a:t>
            </a:r>
            <a:r>
              <a:rPr lang="en-US" sz="2400" dirty="0" err="1"/>
              <a:t>sağlığını</a:t>
            </a:r>
            <a:r>
              <a:rPr lang="en-US" sz="2400" dirty="0"/>
              <a:t> da </a:t>
            </a:r>
            <a:r>
              <a:rPr lang="en-US" sz="2400" dirty="0" err="1"/>
              <a:t>etkilemektedir</a:t>
            </a:r>
            <a:r>
              <a:rPr lang="en-US" sz="2400" dirty="0"/>
              <a:t>. </a:t>
            </a:r>
            <a:endParaRPr lang="en-US" sz="2400" dirty="0"/>
          </a:p>
          <a:p>
            <a:pPr algn="just">
              <a:buFont typeface="Wingdings" panose="05000000000000000000" charset="0"/>
              <a:buChar char="v"/>
            </a:pPr>
            <a:r>
              <a:rPr lang="en-US" sz="2400" dirty="0" err="1"/>
              <a:t>Hemşirelerin</a:t>
            </a:r>
            <a:r>
              <a:rPr lang="en-US" sz="2400" dirty="0"/>
              <a:t> </a:t>
            </a:r>
            <a:r>
              <a:rPr lang="en-US" sz="2400" dirty="0" err="1"/>
              <a:t>savunucu</a:t>
            </a:r>
            <a:r>
              <a:rPr lang="en-US" sz="2400" dirty="0"/>
              <a:t> </a:t>
            </a:r>
            <a:r>
              <a:rPr lang="en-US" sz="2400" dirty="0" err="1"/>
              <a:t>rolleri</a:t>
            </a:r>
            <a:r>
              <a:rPr lang="en-US" sz="2400" dirty="0"/>
              <a:t> </a:t>
            </a:r>
            <a:r>
              <a:rPr lang="en-US" sz="2400" dirty="0" err="1"/>
              <a:t>kap</a:t>
            </a:r>
            <a:r>
              <a:rPr lang="tr-TR" altLang="en-US" sz="2400" dirty="0"/>
              <a:t>sam</a:t>
            </a:r>
            <a:r>
              <a:rPr lang="en-US" sz="2400" dirty="0" err="1"/>
              <a:t>ında</a:t>
            </a:r>
            <a:r>
              <a:rPr lang="en-US" sz="2400" dirty="0"/>
              <a:t> </a:t>
            </a:r>
            <a:r>
              <a:rPr lang="en-US" sz="2400" dirty="0" err="1"/>
              <a:t>çocuk</a:t>
            </a:r>
            <a:r>
              <a:rPr lang="en-US" sz="2400" dirty="0"/>
              <a:t> </a:t>
            </a:r>
            <a:r>
              <a:rPr lang="en-US" sz="2400" dirty="0" err="1"/>
              <a:t>ihmalinin</a:t>
            </a:r>
            <a:r>
              <a:rPr lang="en-US" sz="2400" dirty="0"/>
              <a:t> </a:t>
            </a:r>
            <a:r>
              <a:rPr lang="en-US" sz="2400" dirty="0" err="1"/>
              <a:t>engellenmesi</a:t>
            </a:r>
            <a:r>
              <a:rPr lang="en-US" sz="2400" dirty="0"/>
              <a:t> </a:t>
            </a:r>
            <a:r>
              <a:rPr lang="en-US" sz="2400" dirty="0" err="1"/>
              <a:t>ve</a:t>
            </a:r>
            <a:r>
              <a:rPr lang="en-US" sz="2400" dirty="0"/>
              <a:t> </a:t>
            </a:r>
            <a:r>
              <a:rPr lang="en-US" sz="2400" dirty="0" err="1"/>
              <a:t>tekrarlanmaması</a:t>
            </a:r>
            <a:r>
              <a:rPr lang="en-US" sz="2400" dirty="0"/>
              <a:t> </a:t>
            </a:r>
            <a:r>
              <a:rPr lang="en-US" sz="2400" dirty="0" err="1"/>
              <a:t>için</a:t>
            </a:r>
            <a:r>
              <a:rPr lang="en-US" sz="2400" dirty="0"/>
              <a:t> </a:t>
            </a:r>
            <a:r>
              <a:rPr lang="en-US" sz="2400" dirty="0" err="1"/>
              <a:t>hemşireler</a:t>
            </a:r>
            <a:r>
              <a:rPr lang="en-US" sz="2400" dirty="0"/>
              <a:t> </a:t>
            </a:r>
            <a:r>
              <a:rPr lang="en-US" sz="2400" dirty="0" err="1"/>
              <a:t>bu</a:t>
            </a:r>
            <a:r>
              <a:rPr lang="en-US" sz="2400" dirty="0"/>
              <a:t> </a:t>
            </a:r>
            <a:r>
              <a:rPr lang="en-US" sz="2400" dirty="0" err="1"/>
              <a:t>konuda</a:t>
            </a:r>
            <a:r>
              <a:rPr lang="en-US" sz="2400" dirty="0"/>
              <a:t> </a:t>
            </a:r>
            <a:r>
              <a:rPr lang="en-US" sz="2400" dirty="0" err="1"/>
              <a:t>bilinçlenmeli</a:t>
            </a:r>
            <a:r>
              <a:rPr lang="en-US" sz="2400" dirty="0"/>
              <a:t> </a:t>
            </a:r>
            <a:r>
              <a:rPr lang="en-US" sz="2400" dirty="0" err="1"/>
              <a:t>ve</a:t>
            </a:r>
            <a:r>
              <a:rPr lang="en-US" sz="2400" dirty="0"/>
              <a:t> </a:t>
            </a:r>
            <a:r>
              <a:rPr lang="en-US" sz="2400" dirty="0" err="1"/>
              <a:t>gerekli</a:t>
            </a:r>
            <a:r>
              <a:rPr lang="en-US" sz="2400" dirty="0"/>
              <a:t> </a:t>
            </a:r>
            <a:r>
              <a:rPr lang="en-US" sz="2400" dirty="0" err="1"/>
              <a:t>önlemleri</a:t>
            </a:r>
            <a:r>
              <a:rPr lang="en-US" sz="2400" dirty="0"/>
              <a:t> </a:t>
            </a:r>
            <a:r>
              <a:rPr lang="en-US" sz="2400" dirty="0" err="1"/>
              <a:t>almalıdır</a:t>
            </a:r>
            <a:r>
              <a:rPr lang="en-US" sz="2400" dirty="0"/>
              <a:t>. </a:t>
            </a:r>
            <a:endParaRPr lang="en-US" sz="2400" dirty="0"/>
          </a:p>
          <a:p>
            <a:pPr algn="just">
              <a:buFont typeface="Wingdings" panose="05000000000000000000" charset="0"/>
              <a:buChar char="v"/>
            </a:pPr>
            <a:r>
              <a:rPr lang="en-US" sz="2400" dirty="0" err="1"/>
              <a:t>Hemşireler</a:t>
            </a:r>
            <a:r>
              <a:rPr lang="en-US" sz="2400" dirty="0"/>
              <a:t> </a:t>
            </a:r>
            <a:r>
              <a:rPr lang="en-US" sz="2400" dirty="0" err="1"/>
              <a:t>çocuk</a:t>
            </a:r>
            <a:r>
              <a:rPr lang="en-US" sz="2400" dirty="0"/>
              <a:t> </a:t>
            </a:r>
            <a:r>
              <a:rPr lang="en-US" sz="2400" dirty="0" err="1"/>
              <a:t>ihmalinin</a:t>
            </a:r>
            <a:r>
              <a:rPr lang="en-US" sz="2400" dirty="0"/>
              <a:t> </a:t>
            </a:r>
            <a:r>
              <a:rPr lang="en-US" sz="2400" dirty="0" err="1"/>
              <a:t>değerlendirilmesinde</a:t>
            </a:r>
            <a:r>
              <a:rPr lang="en-US" sz="2400" dirty="0"/>
              <a:t> </a:t>
            </a:r>
            <a:r>
              <a:rPr lang="en-US" sz="2400" dirty="0" err="1"/>
              <a:t>ve</a:t>
            </a:r>
            <a:r>
              <a:rPr lang="en-US" sz="2400" dirty="0"/>
              <a:t> </a:t>
            </a:r>
            <a:r>
              <a:rPr lang="en-US" sz="2400" dirty="0" err="1"/>
              <a:t>önlenmesinde</a:t>
            </a:r>
            <a:r>
              <a:rPr lang="en-US" sz="2400" dirty="0"/>
              <a:t> </a:t>
            </a:r>
            <a:r>
              <a:rPr lang="en-US" sz="2400" dirty="0" err="1"/>
              <a:t>multidisipliner</a:t>
            </a:r>
            <a:r>
              <a:rPr lang="en-US" sz="2400" dirty="0"/>
              <a:t> </a:t>
            </a:r>
            <a:r>
              <a:rPr lang="en-US" sz="2400" dirty="0" err="1"/>
              <a:t>bir</a:t>
            </a:r>
            <a:r>
              <a:rPr lang="en-US" sz="2400" dirty="0"/>
              <a:t> </a:t>
            </a:r>
            <a:r>
              <a:rPr lang="en-US" sz="2400" dirty="0" err="1"/>
              <a:t>yaklaşım</a:t>
            </a:r>
            <a:r>
              <a:rPr lang="en-US" sz="2400" dirty="0"/>
              <a:t> </a:t>
            </a:r>
            <a:r>
              <a:rPr lang="en-US" sz="2400" dirty="0" err="1"/>
              <a:t>benimsemelidir</a:t>
            </a:r>
            <a:r>
              <a:rPr lang="en-US" sz="2400" dirty="0"/>
              <a:t>. </a:t>
            </a:r>
            <a:endParaRPr lang="en-US" sz="2400" dirty="0"/>
          </a:p>
          <a:p>
            <a:pPr algn="just">
              <a:buFont typeface="Wingdings" panose="05000000000000000000" charset="0"/>
              <a:buChar char="v"/>
            </a:pPr>
            <a:r>
              <a:rPr lang="en-US" sz="2400" dirty="0" err="1"/>
              <a:t>İhmale</a:t>
            </a:r>
            <a:r>
              <a:rPr lang="en-US" sz="2400" dirty="0"/>
              <a:t> </a:t>
            </a:r>
            <a:r>
              <a:rPr lang="en-US" sz="2400" dirty="0" err="1"/>
              <a:t>uğrayan</a:t>
            </a:r>
            <a:r>
              <a:rPr lang="en-US" sz="2400" dirty="0"/>
              <a:t> </a:t>
            </a:r>
            <a:r>
              <a:rPr lang="en-US" sz="2400" dirty="0" err="1"/>
              <a:t>çocuğun</a:t>
            </a:r>
            <a:r>
              <a:rPr lang="en-US" sz="2400" dirty="0"/>
              <a:t> </a:t>
            </a:r>
            <a:r>
              <a:rPr lang="en-US" sz="2400" dirty="0" err="1"/>
              <a:t>bakımında</a:t>
            </a:r>
            <a:r>
              <a:rPr lang="en-US" sz="2400" dirty="0"/>
              <a:t> </a:t>
            </a:r>
            <a:r>
              <a:rPr lang="en-US" sz="2400" dirty="0" err="1"/>
              <a:t>hemşireler</a:t>
            </a:r>
            <a:r>
              <a:rPr lang="en-US" sz="2400" dirty="0"/>
              <a:t> hem </a:t>
            </a:r>
            <a:r>
              <a:rPr lang="en-US" sz="2400" dirty="0" err="1"/>
              <a:t>çocuğun</a:t>
            </a:r>
            <a:r>
              <a:rPr lang="en-US" sz="2400" dirty="0"/>
              <a:t> </a:t>
            </a:r>
            <a:r>
              <a:rPr lang="en-US" sz="2400" dirty="0" err="1"/>
              <a:t>ihtiyaçlarını</a:t>
            </a:r>
            <a:r>
              <a:rPr lang="en-US" sz="2400" dirty="0"/>
              <a:t> </a:t>
            </a:r>
            <a:r>
              <a:rPr lang="en-US" sz="2400" dirty="0" err="1"/>
              <a:t>dikkate</a:t>
            </a:r>
            <a:r>
              <a:rPr lang="en-US" sz="2400" dirty="0"/>
              <a:t> </a:t>
            </a:r>
            <a:r>
              <a:rPr lang="en-US" sz="2400" dirty="0" err="1"/>
              <a:t>alarak</a:t>
            </a:r>
            <a:r>
              <a:rPr lang="en-US" sz="2400" dirty="0"/>
              <a:t> hem de </a:t>
            </a:r>
            <a:r>
              <a:rPr lang="en-US" sz="2400" dirty="0" err="1"/>
              <a:t>ailenin</a:t>
            </a:r>
            <a:r>
              <a:rPr lang="en-US" sz="2400" dirty="0"/>
              <a:t> </a:t>
            </a:r>
            <a:r>
              <a:rPr lang="en-US" sz="2400" dirty="0" err="1"/>
              <a:t>sosyo-kültüreler</a:t>
            </a:r>
            <a:r>
              <a:rPr lang="en-US" sz="2400" dirty="0"/>
              <a:t> </a:t>
            </a:r>
            <a:r>
              <a:rPr lang="en-US" sz="2400" dirty="0" err="1"/>
              <a:t>durumunu</a:t>
            </a:r>
            <a:r>
              <a:rPr lang="en-US" sz="2400" dirty="0"/>
              <a:t> </a:t>
            </a:r>
            <a:r>
              <a:rPr lang="en-US" sz="2400" dirty="0" err="1"/>
              <a:t>dikkate</a:t>
            </a:r>
            <a:r>
              <a:rPr lang="en-US" sz="2400" dirty="0"/>
              <a:t> </a:t>
            </a:r>
            <a:r>
              <a:rPr lang="en-US" sz="2400" dirty="0" err="1"/>
              <a:t>alarak</a:t>
            </a:r>
            <a:r>
              <a:rPr lang="en-US" sz="2400" dirty="0"/>
              <a:t> </a:t>
            </a:r>
            <a:r>
              <a:rPr lang="en-US" sz="2400" dirty="0" err="1"/>
              <a:t>bireysel</a:t>
            </a:r>
            <a:r>
              <a:rPr lang="en-US" sz="2400" dirty="0"/>
              <a:t> </a:t>
            </a:r>
            <a:r>
              <a:rPr lang="en-US" sz="2400" dirty="0" err="1"/>
              <a:t>bakım</a:t>
            </a:r>
            <a:r>
              <a:rPr lang="en-US" sz="2400" dirty="0"/>
              <a:t> </a:t>
            </a:r>
            <a:r>
              <a:rPr lang="en-US" sz="2400" dirty="0" err="1"/>
              <a:t>sağlamalıdır</a:t>
            </a:r>
            <a:r>
              <a:rPr lang="en-US" sz="2400" dirty="0"/>
              <a:t>.</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dirty="0">
                <a:sym typeface="+mn-ea"/>
              </a:rPr>
              <a:t> </a:t>
            </a:r>
            <a:r>
              <a:rPr lang="tr-TR" altLang="en-US" sz="3200" b="1" dirty="0">
                <a:sym typeface="+mn-ea"/>
              </a:rPr>
              <a:t>ALTINCI OTURUM SONUÇ BİLDİRGESİ-3</a:t>
            </a:r>
            <a:endParaRPr lang="en-US" sz="3200" b="1" dirty="0"/>
          </a:p>
        </p:txBody>
      </p:sp>
      <p:sp>
        <p:nvSpPr>
          <p:cNvPr id="3" name="Content Placeholder 2"/>
          <p:cNvSpPr>
            <a:spLocks noGrp="1"/>
          </p:cNvSpPr>
          <p:nvPr>
            <p:ph idx="1"/>
          </p:nvPr>
        </p:nvSpPr>
        <p:spPr>
          <a:xfrm>
            <a:off x="254000" y="774065"/>
            <a:ext cx="11626850" cy="5353685"/>
          </a:xfrm>
        </p:spPr>
        <p:txBody>
          <a:bodyPr/>
          <a:lstStyle/>
          <a:p>
            <a:pPr marL="0" indent="0">
              <a:buNone/>
            </a:pPr>
            <a:r>
              <a:rPr lang="en-US" sz="2400" b="1" dirty="0" err="1"/>
              <a:t>Çocuk</a:t>
            </a:r>
            <a:r>
              <a:rPr lang="en-US" sz="2400" b="1" dirty="0"/>
              <a:t> </a:t>
            </a:r>
            <a:r>
              <a:rPr lang="en-US" sz="2400" b="1" dirty="0" err="1"/>
              <a:t>Hakları</a:t>
            </a:r>
            <a:r>
              <a:rPr lang="en-US" sz="2400" b="1" dirty="0"/>
              <a:t> </a:t>
            </a:r>
            <a:r>
              <a:rPr lang="en-US" sz="2400" b="1" dirty="0" err="1"/>
              <a:t>Çerçevesinde</a:t>
            </a:r>
            <a:r>
              <a:rPr lang="en-US" sz="2400" b="1" dirty="0"/>
              <a:t> </a:t>
            </a:r>
            <a:r>
              <a:rPr lang="en-US" sz="2400" b="1" dirty="0" err="1"/>
              <a:t>Çocuk</a:t>
            </a:r>
            <a:r>
              <a:rPr lang="en-US" sz="2400" b="1" dirty="0"/>
              <a:t> </a:t>
            </a:r>
            <a:r>
              <a:rPr lang="en-US" sz="2400" b="1" dirty="0" err="1"/>
              <a:t>İstismarında</a:t>
            </a:r>
            <a:r>
              <a:rPr lang="en-US" sz="2400" b="1" dirty="0"/>
              <a:t> </a:t>
            </a:r>
            <a:r>
              <a:rPr lang="en-US" sz="2400" b="1" dirty="0" err="1"/>
              <a:t>Bildirim</a:t>
            </a:r>
            <a:r>
              <a:rPr lang="en-US" sz="2400" b="1" dirty="0"/>
              <a:t> </a:t>
            </a:r>
            <a:r>
              <a:rPr lang="en-US" sz="2400" b="1" dirty="0" err="1"/>
              <a:t>Yükümlülükleri</a:t>
            </a:r>
            <a:endParaRPr lang="en-US" sz="2400" b="1" dirty="0"/>
          </a:p>
          <a:p>
            <a:pPr algn="just">
              <a:buFont typeface="Wingdings" panose="05000000000000000000" charset="0"/>
              <a:buChar char="v"/>
            </a:pPr>
            <a:r>
              <a:rPr lang="en-US" sz="2000" dirty="0" err="1"/>
              <a:t>Anayasal</a:t>
            </a:r>
            <a:r>
              <a:rPr lang="en-US" sz="2000" dirty="0"/>
              <a:t> </a:t>
            </a:r>
            <a:r>
              <a:rPr lang="en-US" sz="2000" dirty="0" err="1"/>
              <a:t>bir</a:t>
            </a:r>
            <a:r>
              <a:rPr lang="en-US" sz="2000" dirty="0"/>
              <a:t> </a:t>
            </a:r>
            <a:r>
              <a:rPr lang="en-US" sz="2000" dirty="0" err="1"/>
              <a:t>standart</a:t>
            </a:r>
            <a:r>
              <a:rPr lang="en-US" sz="2000" dirty="0"/>
              <a:t> </a:t>
            </a:r>
            <a:r>
              <a:rPr lang="en-US" sz="2000" dirty="0" err="1"/>
              <a:t>olan</a:t>
            </a:r>
            <a:r>
              <a:rPr lang="en-US" sz="2000" dirty="0"/>
              <a:t> </a:t>
            </a:r>
            <a:r>
              <a:rPr lang="en-US" sz="2000" dirty="0" err="1"/>
              <a:t>insan</a:t>
            </a:r>
            <a:r>
              <a:rPr lang="en-US" sz="2000" dirty="0"/>
              <a:t> </a:t>
            </a:r>
            <a:r>
              <a:rPr lang="en-US" sz="2000" dirty="0" err="1"/>
              <a:t>haklarına</a:t>
            </a:r>
            <a:r>
              <a:rPr lang="en-US" sz="2000" dirty="0"/>
              <a:t> </a:t>
            </a:r>
            <a:r>
              <a:rPr lang="en-US" sz="2000" dirty="0" err="1"/>
              <a:t>saygılı</a:t>
            </a:r>
            <a:r>
              <a:rPr lang="en-US" sz="2000" dirty="0"/>
              <a:t> </a:t>
            </a:r>
            <a:r>
              <a:rPr lang="en-US" sz="2000" dirty="0" err="1"/>
              <a:t>devlet</a:t>
            </a:r>
            <a:r>
              <a:rPr lang="en-US" sz="2000" dirty="0"/>
              <a:t> </a:t>
            </a:r>
            <a:r>
              <a:rPr lang="en-US" sz="2000" dirty="0" err="1"/>
              <a:t>anlayışı</a:t>
            </a:r>
            <a:r>
              <a:rPr lang="en-US" sz="2000" dirty="0"/>
              <a:t> </a:t>
            </a:r>
            <a:r>
              <a:rPr lang="en-US" sz="2000" dirty="0" err="1"/>
              <a:t>gereği</a:t>
            </a:r>
            <a:r>
              <a:rPr lang="en-US" sz="2000" dirty="0"/>
              <a:t>, </a:t>
            </a:r>
            <a:r>
              <a:rPr lang="en-US" sz="2000" dirty="0" err="1"/>
              <a:t>devlet</a:t>
            </a:r>
            <a:r>
              <a:rPr lang="en-US" sz="2000" dirty="0"/>
              <a:t> </a:t>
            </a:r>
            <a:r>
              <a:rPr lang="en-US" sz="2000" dirty="0" err="1"/>
              <a:t>tarafından</a:t>
            </a:r>
            <a:r>
              <a:rPr lang="en-US" sz="2000" dirty="0"/>
              <a:t> </a:t>
            </a:r>
            <a:r>
              <a:rPr lang="en-US" sz="2000" dirty="0" err="1"/>
              <a:t>garanti</a:t>
            </a:r>
            <a:r>
              <a:rPr lang="en-US" sz="2000" dirty="0"/>
              <a:t> </a:t>
            </a:r>
            <a:r>
              <a:rPr lang="en-US" sz="2000" dirty="0" err="1"/>
              <a:t>edilen</a:t>
            </a:r>
            <a:r>
              <a:rPr lang="en-US" sz="2000" dirty="0"/>
              <a:t> </a:t>
            </a:r>
            <a:r>
              <a:rPr lang="en-US" sz="2000" dirty="0" err="1"/>
              <a:t>insan</a:t>
            </a:r>
            <a:r>
              <a:rPr lang="en-US" sz="2000" dirty="0"/>
              <a:t> </a:t>
            </a:r>
            <a:r>
              <a:rPr lang="en-US" sz="2000" dirty="0" err="1"/>
              <a:t>hakları</a:t>
            </a:r>
            <a:r>
              <a:rPr lang="en-US" sz="2000" dirty="0"/>
              <a:t> </a:t>
            </a:r>
            <a:r>
              <a:rPr lang="en-US" sz="2000" dirty="0" err="1"/>
              <a:t>olgusu</a:t>
            </a:r>
            <a:r>
              <a:rPr lang="en-US" sz="2000" dirty="0"/>
              <a:t>, </a:t>
            </a:r>
            <a:r>
              <a:rPr lang="en-US" sz="2000" dirty="0" err="1"/>
              <a:t>yetişkinlere</a:t>
            </a:r>
            <a:r>
              <a:rPr lang="en-US" sz="2000" dirty="0"/>
              <a:t> </a:t>
            </a:r>
            <a:r>
              <a:rPr lang="en-US" sz="2000" dirty="0" err="1"/>
              <a:t>nazaran</a:t>
            </a:r>
            <a:r>
              <a:rPr lang="en-US" sz="2000" dirty="0"/>
              <a:t> </a:t>
            </a:r>
            <a:r>
              <a:rPr lang="en-US" sz="2000" dirty="0" err="1"/>
              <a:t>daha</a:t>
            </a:r>
            <a:r>
              <a:rPr lang="en-US" sz="2000" dirty="0"/>
              <a:t> </a:t>
            </a:r>
            <a:r>
              <a:rPr lang="en-US" sz="2000" dirty="0" err="1"/>
              <a:t>korunmasız</a:t>
            </a:r>
            <a:r>
              <a:rPr lang="en-US" sz="2000" dirty="0"/>
              <a:t> </a:t>
            </a:r>
            <a:r>
              <a:rPr lang="en-US" sz="2000" dirty="0" err="1"/>
              <a:t>bir</a:t>
            </a:r>
            <a:r>
              <a:rPr lang="en-US" sz="2000" dirty="0"/>
              <a:t> </a:t>
            </a:r>
            <a:r>
              <a:rPr lang="en-US" sz="2000" dirty="0" err="1"/>
              <a:t>durumda</a:t>
            </a:r>
            <a:r>
              <a:rPr lang="en-US" sz="2000" dirty="0"/>
              <a:t> </a:t>
            </a:r>
            <a:r>
              <a:rPr lang="en-US" sz="2000" dirty="0" err="1"/>
              <a:t>olan</a:t>
            </a:r>
            <a:r>
              <a:rPr lang="en-US" sz="2000" dirty="0"/>
              <a:t> </a:t>
            </a:r>
            <a:r>
              <a:rPr lang="en-US" sz="2000" dirty="0" err="1"/>
              <a:t>ve</a:t>
            </a:r>
            <a:r>
              <a:rPr lang="en-US" sz="2000" dirty="0"/>
              <a:t> </a:t>
            </a:r>
            <a:r>
              <a:rPr lang="en-US" sz="2000" dirty="0" err="1"/>
              <a:t>bu</a:t>
            </a:r>
            <a:r>
              <a:rPr lang="en-US" sz="2000" dirty="0"/>
              <a:t> </a:t>
            </a:r>
            <a:r>
              <a:rPr lang="en-US" sz="2000" dirty="0" err="1"/>
              <a:t>yüzden</a:t>
            </a:r>
            <a:r>
              <a:rPr lang="en-US" sz="2000" dirty="0"/>
              <a:t> </a:t>
            </a:r>
            <a:r>
              <a:rPr lang="en-US" sz="2000" dirty="0" err="1"/>
              <a:t>daha</a:t>
            </a:r>
            <a:r>
              <a:rPr lang="en-US" sz="2000" dirty="0"/>
              <a:t> </a:t>
            </a:r>
            <a:r>
              <a:rPr lang="en-US" sz="2000" dirty="0" err="1"/>
              <a:t>fazla</a:t>
            </a:r>
            <a:r>
              <a:rPr lang="en-US" sz="2000" dirty="0"/>
              <a:t> </a:t>
            </a:r>
            <a:r>
              <a:rPr lang="en-US" sz="2000" dirty="0" err="1"/>
              <a:t>korunmaya</a:t>
            </a:r>
            <a:r>
              <a:rPr lang="en-US" sz="2000" dirty="0"/>
              <a:t> </a:t>
            </a:r>
            <a:r>
              <a:rPr lang="en-US" sz="2000" dirty="0" err="1"/>
              <a:t>ihtiyaç</a:t>
            </a:r>
            <a:r>
              <a:rPr lang="en-US" sz="2000" dirty="0"/>
              <a:t> </a:t>
            </a:r>
            <a:r>
              <a:rPr lang="en-US" sz="2000" dirty="0" err="1"/>
              <a:t>duyan</a:t>
            </a:r>
            <a:r>
              <a:rPr lang="en-US" sz="2000" dirty="0"/>
              <a:t> </a:t>
            </a:r>
            <a:r>
              <a:rPr lang="en-US" sz="2000" dirty="0" err="1"/>
              <a:t>çocukların</a:t>
            </a:r>
            <a:r>
              <a:rPr lang="en-US" sz="2000" dirty="0"/>
              <a:t> </a:t>
            </a:r>
            <a:r>
              <a:rPr lang="en-US" sz="2000" dirty="0" err="1"/>
              <a:t>hakları</a:t>
            </a:r>
            <a:r>
              <a:rPr lang="en-US" sz="2000" dirty="0"/>
              <a:t> </a:t>
            </a:r>
            <a:r>
              <a:rPr lang="en-US" sz="2000" dirty="0" err="1"/>
              <a:t>bakımından</a:t>
            </a:r>
            <a:r>
              <a:rPr lang="en-US" sz="2000" dirty="0"/>
              <a:t> </a:t>
            </a:r>
            <a:r>
              <a:rPr lang="en-US" sz="2000" dirty="0" err="1"/>
              <a:t>eşgüdümlü</a:t>
            </a:r>
            <a:r>
              <a:rPr lang="en-US" sz="2000" dirty="0"/>
              <a:t> </a:t>
            </a:r>
            <a:r>
              <a:rPr lang="en-US" sz="2000" dirty="0" err="1"/>
              <a:t>ve</a:t>
            </a:r>
            <a:r>
              <a:rPr lang="en-US" sz="2000" dirty="0"/>
              <a:t> </a:t>
            </a:r>
            <a:r>
              <a:rPr lang="en-US" sz="2000" dirty="0" err="1"/>
              <a:t>kimi</a:t>
            </a:r>
            <a:r>
              <a:rPr lang="en-US" sz="2000" dirty="0"/>
              <a:t> </a:t>
            </a:r>
            <a:r>
              <a:rPr lang="en-US" sz="2000" dirty="0" err="1"/>
              <a:t>durumlarda</a:t>
            </a:r>
            <a:r>
              <a:rPr lang="en-US" sz="2000" dirty="0"/>
              <a:t> </a:t>
            </a:r>
            <a:r>
              <a:rPr lang="en-US" sz="2000" dirty="0" err="1"/>
              <a:t>öncelikli</a:t>
            </a:r>
            <a:r>
              <a:rPr lang="en-US" sz="2000" dirty="0"/>
              <a:t> </a:t>
            </a:r>
            <a:r>
              <a:rPr lang="en-US" sz="2000" dirty="0" err="1"/>
              <a:t>ilerlemektedir</a:t>
            </a:r>
            <a:r>
              <a:rPr lang="en-US" sz="2000" dirty="0"/>
              <a:t>. </a:t>
            </a:r>
            <a:endParaRPr lang="en-US" sz="2000" dirty="0"/>
          </a:p>
          <a:p>
            <a:pPr algn="just">
              <a:buFont typeface="Wingdings" panose="05000000000000000000" charset="0"/>
              <a:buChar char="v"/>
            </a:pPr>
            <a:r>
              <a:rPr lang="en-US" sz="2000" dirty="0" err="1"/>
              <a:t>Toplumu</a:t>
            </a:r>
            <a:r>
              <a:rPr lang="en-US" sz="2000" dirty="0"/>
              <a:t> </a:t>
            </a:r>
            <a:r>
              <a:rPr lang="en-US" sz="2000" dirty="0" err="1"/>
              <a:t>oluşturan</a:t>
            </a:r>
            <a:r>
              <a:rPr lang="en-US" sz="2000" dirty="0"/>
              <a:t> </a:t>
            </a:r>
            <a:r>
              <a:rPr lang="en-US" sz="2000" dirty="0" err="1"/>
              <a:t>bireyler</a:t>
            </a:r>
            <a:r>
              <a:rPr lang="en-US" sz="2000" dirty="0"/>
              <a:t>, </a:t>
            </a:r>
            <a:r>
              <a:rPr lang="en-US" sz="2000" dirty="0" err="1"/>
              <a:t>suçların</a:t>
            </a:r>
            <a:r>
              <a:rPr lang="en-US" sz="2000" dirty="0"/>
              <a:t> </a:t>
            </a:r>
            <a:r>
              <a:rPr lang="en-US" sz="2000" dirty="0" err="1"/>
              <a:t>önlenmesi</a:t>
            </a:r>
            <a:r>
              <a:rPr lang="en-US" sz="2000" dirty="0"/>
              <a:t>, </a:t>
            </a:r>
            <a:r>
              <a:rPr lang="en-US" sz="2000" dirty="0" err="1"/>
              <a:t>önlenemediğinde</a:t>
            </a:r>
            <a:r>
              <a:rPr lang="en-US" sz="2000" dirty="0"/>
              <a:t> de </a:t>
            </a:r>
            <a:r>
              <a:rPr lang="en-US" sz="2000" dirty="0" err="1"/>
              <a:t>suçların</a:t>
            </a:r>
            <a:r>
              <a:rPr lang="en-US" sz="2000" dirty="0"/>
              <a:t> </a:t>
            </a:r>
            <a:r>
              <a:rPr lang="en-US" sz="2000" dirty="0" err="1"/>
              <a:t>soruşturulması</a:t>
            </a:r>
            <a:r>
              <a:rPr lang="en-US" sz="2000" dirty="0"/>
              <a:t>, </a:t>
            </a:r>
            <a:r>
              <a:rPr lang="en-US" sz="2000" dirty="0" err="1"/>
              <a:t>kovuşturulması</a:t>
            </a:r>
            <a:r>
              <a:rPr lang="en-US" sz="2000" dirty="0"/>
              <a:t> </a:t>
            </a:r>
            <a:r>
              <a:rPr lang="en-US" sz="2000" dirty="0" err="1"/>
              <a:t>ve</a:t>
            </a:r>
            <a:r>
              <a:rPr lang="en-US" sz="2000" dirty="0"/>
              <a:t> </a:t>
            </a:r>
            <a:r>
              <a:rPr lang="en-US" sz="2000" dirty="0" err="1"/>
              <a:t>bunlardan</a:t>
            </a:r>
            <a:r>
              <a:rPr lang="en-US" sz="2000" dirty="0"/>
              <a:t> </a:t>
            </a:r>
            <a:r>
              <a:rPr lang="en-US" sz="2000" dirty="0" err="1"/>
              <a:t>dolayı</a:t>
            </a:r>
            <a:r>
              <a:rPr lang="en-US" sz="2000" dirty="0"/>
              <a:t> </a:t>
            </a:r>
            <a:r>
              <a:rPr lang="en-US" sz="2000" dirty="0" err="1"/>
              <a:t>faillerin</a:t>
            </a:r>
            <a:r>
              <a:rPr lang="en-US" sz="2000" dirty="0"/>
              <a:t> </a:t>
            </a:r>
            <a:r>
              <a:rPr lang="en-US" sz="2000" dirty="0" err="1"/>
              <a:t>cezalandırılması</a:t>
            </a:r>
            <a:r>
              <a:rPr lang="en-US" sz="2000" dirty="0"/>
              <a:t> </a:t>
            </a:r>
            <a:r>
              <a:rPr lang="en-US" sz="2000" dirty="0" err="1"/>
              <a:t>görevini</a:t>
            </a:r>
            <a:r>
              <a:rPr lang="en-US" sz="2000" dirty="0"/>
              <a:t> </a:t>
            </a:r>
            <a:r>
              <a:rPr lang="en-US" sz="2000" dirty="0" err="1"/>
              <a:t>devlete</a:t>
            </a:r>
            <a:r>
              <a:rPr lang="en-US" sz="2000" dirty="0"/>
              <a:t> </a:t>
            </a:r>
            <a:r>
              <a:rPr lang="en-US" sz="2000" dirty="0" err="1"/>
              <a:t>bırakmışlardır</a:t>
            </a:r>
            <a:r>
              <a:rPr lang="en-US" sz="2000" dirty="0"/>
              <a:t>. </a:t>
            </a:r>
            <a:endParaRPr lang="en-US" sz="2000" dirty="0"/>
          </a:p>
          <a:p>
            <a:pPr algn="just">
              <a:buFont typeface="Wingdings" panose="05000000000000000000" charset="0"/>
              <a:buChar char="v"/>
            </a:pPr>
            <a:r>
              <a:rPr lang="en-US" sz="2000" dirty="0" err="1"/>
              <a:t>Fakat</a:t>
            </a:r>
            <a:r>
              <a:rPr lang="en-US" sz="2000" dirty="0"/>
              <a:t> </a:t>
            </a:r>
            <a:r>
              <a:rPr lang="en-US" sz="2000" dirty="0" err="1"/>
              <a:t>bu</a:t>
            </a:r>
            <a:r>
              <a:rPr lang="en-US" sz="2000" dirty="0"/>
              <a:t> </a:t>
            </a:r>
            <a:r>
              <a:rPr lang="en-US" sz="2000" dirty="0" err="1"/>
              <a:t>görevin</a:t>
            </a:r>
            <a:r>
              <a:rPr lang="en-US" sz="2000" dirty="0"/>
              <a:t> </a:t>
            </a:r>
            <a:r>
              <a:rPr lang="en-US" sz="2000" dirty="0" err="1"/>
              <a:t>devlete</a:t>
            </a:r>
            <a:r>
              <a:rPr lang="en-US" sz="2000" dirty="0"/>
              <a:t> </a:t>
            </a:r>
            <a:r>
              <a:rPr lang="en-US" sz="2000" dirty="0" err="1"/>
              <a:t>bırakılmış</a:t>
            </a:r>
            <a:r>
              <a:rPr lang="en-US" sz="2000" dirty="0"/>
              <a:t> </a:t>
            </a:r>
            <a:r>
              <a:rPr lang="en-US" sz="2000" dirty="0" err="1"/>
              <a:t>olması</a:t>
            </a:r>
            <a:r>
              <a:rPr lang="en-US" sz="2000" dirty="0"/>
              <a:t>, </a:t>
            </a:r>
            <a:r>
              <a:rPr lang="en-US" sz="2000" dirty="0" err="1"/>
              <a:t>kamu</a:t>
            </a:r>
            <a:r>
              <a:rPr lang="en-US" sz="2000" dirty="0"/>
              <a:t> </a:t>
            </a:r>
            <a:r>
              <a:rPr lang="en-US" sz="2000" dirty="0" err="1"/>
              <a:t>düzenini</a:t>
            </a:r>
            <a:r>
              <a:rPr lang="en-US" sz="2000" dirty="0"/>
              <a:t> </a:t>
            </a:r>
            <a:r>
              <a:rPr lang="en-US" sz="2000" dirty="0" err="1"/>
              <a:t>ilgilendiren</a:t>
            </a:r>
            <a:r>
              <a:rPr lang="en-US" sz="2000" dirty="0"/>
              <a:t> </a:t>
            </a:r>
            <a:r>
              <a:rPr lang="en-US" sz="2000" dirty="0" err="1"/>
              <a:t>bir</a:t>
            </a:r>
            <a:r>
              <a:rPr lang="en-US" sz="2000" dirty="0"/>
              <a:t> </a:t>
            </a:r>
            <a:r>
              <a:rPr lang="en-US" sz="2000" dirty="0" err="1"/>
              <a:t>suçla</a:t>
            </a:r>
            <a:r>
              <a:rPr lang="en-US" sz="2000" dirty="0"/>
              <a:t> </a:t>
            </a:r>
            <a:r>
              <a:rPr lang="en-US" sz="2000" dirty="0" err="1"/>
              <a:t>karşılaşan</a:t>
            </a:r>
            <a:r>
              <a:rPr lang="en-US" sz="2000" dirty="0"/>
              <a:t> </a:t>
            </a:r>
            <a:r>
              <a:rPr lang="en-US" sz="2000" dirty="0" err="1"/>
              <a:t>bireyleri</a:t>
            </a:r>
            <a:r>
              <a:rPr lang="en-US" sz="2000" dirty="0"/>
              <a:t> </a:t>
            </a:r>
            <a:r>
              <a:rPr lang="en-US" sz="2000" dirty="0" err="1"/>
              <a:t>sorumluluktan</a:t>
            </a:r>
            <a:r>
              <a:rPr lang="en-US" sz="2000" dirty="0"/>
              <a:t> </a:t>
            </a:r>
            <a:r>
              <a:rPr lang="en-US" sz="2000" dirty="0" err="1"/>
              <a:t>kurtarmaz</a:t>
            </a:r>
            <a:r>
              <a:rPr lang="en-US" sz="2000" dirty="0"/>
              <a:t>. Bu </a:t>
            </a:r>
            <a:r>
              <a:rPr lang="en-US" sz="2000" dirty="0" err="1"/>
              <a:t>kişilerin</a:t>
            </a:r>
            <a:r>
              <a:rPr lang="en-US" sz="2000" dirty="0"/>
              <a:t> de </a:t>
            </a:r>
            <a:r>
              <a:rPr lang="en-US" sz="2000" dirty="0" err="1"/>
              <a:t>suç</a:t>
            </a:r>
            <a:r>
              <a:rPr lang="en-US" sz="2000" dirty="0"/>
              <a:t> </a:t>
            </a:r>
            <a:r>
              <a:rPr lang="en-US" sz="2000" dirty="0" err="1"/>
              <a:t>vakıalarını</a:t>
            </a:r>
            <a:r>
              <a:rPr lang="en-US" sz="2000" dirty="0"/>
              <a:t> </a:t>
            </a:r>
            <a:r>
              <a:rPr lang="en-US" sz="2000" dirty="0" err="1"/>
              <a:t>ihbar</a:t>
            </a:r>
            <a:r>
              <a:rPr lang="en-US" sz="2000" dirty="0"/>
              <a:t> </a:t>
            </a:r>
            <a:r>
              <a:rPr lang="en-US" sz="2000" dirty="0" err="1"/>
              <a:t>etme</a:t>
            </a:r>
            <a:r>
              <a:rPr lang="en-US" sz="2000" dirty="0"/>
              <a:t> </a:t>
            </a:r>
            <a:r>
              <a:rPr lang="en-US" sz="2000" dirty="0" err="1"/>
              <a:t>yükümlülüğü</a:t>
            </a:r>
            <a:r>
              <a:rPr lang="en-US" sz="2000" dirty="0"/>
              <a:t> </a:t>
            </a:r>
            <a:r>
              <a:rPr lang="en-US" sz="2000" dirty="0" err="1"/>
              <a:t>bulunmaktadır</a:t>
            </a:r>
            <a:r>
              <a:rPr lang="en-US" sz="2000" dirty="0"/>
              <a:t>. Zira </a:t>
            </a:r>
            <a:r>
              <a:rPr lang="en-US" sz="2000" dirty="0" err="1"/>
              <a:t>suçların</a:t>
            </a:r>
            <a:r>
              <a:rPr lang="en-US" sz="2000" dirty="0"/>
              <a:t> </a:t>
            </a:r>
            <a:r>
              <a:rPr lang="en-US" sz="2000" dirty="0" err="1"/>
              <a:t>önlenmesi</a:t>
            </a:r>
            <a:r>
              <a:rPr lang="en-US" sz="2000" dirty="0"/>
              <a:t> </a:t>
            </a:r>
            <a:r>
              <a:rPr lang="en-US" sz="2000" dirty="0" err="1"/>
              <a:t>ve</a:t>
            </a:r>
            <a:r>
              <a:rPr lang="en-US" sz="2000" dirty="0"/>
              <a:t> </a:t>
            </a:r>
            <a:r>
              <a:rPr lang="en-US" sz="2000" dirty="0" err="1"/>
              <a:t>suçluların</a:t>
            </a:r>
            <a:r>
              <a:rPr lang="en-US" sz="2000" dirty="0"/>
              <a:t> </a:t>
            </a:r>
            <a:r>
              <a:rPr lang="en-US" sz="2000" dirty="0" err="1"/>
              <a:t>cezalandırılması</a:t>
            </a:r>
            <a:r>
              <a:rPr lang="en-US" sz="2000" dirty="0"/>
              <a:t> </a:t>
            </a:r>
            <a:r>
              <a:rPr lang="en-US" sz="2000" dirty="0" err="1"/>
              <a:t>bir</a:t>
            </a:r>
            <a:r>
              <a:rPr lang="en-US" sz="2000" dirty="0"/>
              <a:t> </a:t>
            </a:r>
            <a:r>
              <a:rPr lang="en-US" sz="2000" dirty="0" err="1"/>
              <a:t>hak</a:t>
            </a:r>
            <a:r>
              <a:rPr lang="en-US" sz="2000" dirty="0"/>
              <a:t> </a:t>
            </a:r>
            <a:r>
              <a:rPr lang="en-US" sz="2000" dirty="0" err="1"/>
              <a:t>olmakla</a:t>
            </a:r>
            <a:r>
              <a:rPr lang="en-US" sz="2000" dirty="0"/>
              <a:t> </a:t>
            </a:r>
            <a:r>
              <a:rPr lang="en-US" sz="2000" dirty="0" err="1"/>
              <a:t>beraber</a:t>
            </a:r>
            <a:r>
              <a:rPr lang="en-US" sz="2000" dirty="0"/>
              <a:t> </a:t>
            </a:r>
            <a:r>
              <a:rPr lang="en-US" sz="2000" dirty="0" err="1"/>
              <a:t>aynı</a:t>
            </a:r>
            <a:r>
              <a:rPr lang="en-US" sz="2000" dirty="0"/>
              <a:t> </a:t>
            </a:r>
            <a:r>
              <a:rPr lang="en-US" sz="2000" dirty="0" err="1"/>
              <a:t>zamanda</a:t>
            </a:r>
            <a:r>
              <a:rPr lang="en-US" sz="2000" dirty="0"/>
              <a:t> </a:t>
            </a:r>
            <a:r>
              <a:rPr lang="en-US" sz="2000" dirty="0" err="1"/>
              <a:t>bir</a:t>
            </a:r>
            <a:r>
              <a:rPr lang="en-US" sz="2000" dirty="0"/>
              <a:t> </a:t>
            </a:r>
            <a:r>
              <a:rPr lang="en-US" sz="2000" dirty="0" err="1"/>
              <a:t>yükümlülüktür</a:t>
            </a:r>
            <a:r>
              <a:rPr lang="en-US" sz="2000" dirty="0"/>
              <a:t>. </a:t>
            </a:r>
            <a:endParaRPr lang="en-US" sz="2000" dirty="0"/>
          </a:p>
          <a:p>
            <a:pPr algn="just">
              <a:buFont typeface="Wingdings" panose="05000000000000000000" charset="0"/>
              <a:buChar char="v"/>
            </a:pPr>
            <a:r>
              <a:rPr lang="en-US" sz="2000" dirty="0" err="1"/>
              <a:t>Çocuk</a:t>
            </a:r>
            <a:r>
              <a:rPr lang="en-US" sz="2000" dirty="0"/>
              <a:t> </a:t>
            </a:r>
            <a:r>
              <a:rPr lang="en-US" sz="2000" dirty="0" err="1"/>
              <a:t>istismarı</a:t>
            </a:r>
            <a:r>
              <a:rPr lang="en-US" sz="2000" dirty="0"/>
              <a:t> </a:t>
            </a:r>
            <a:r>
              <a:rPr lang="en-US" sz="2000" dirty="0" err="1"/>
              <a:t>gibi</a:t>
            </a:r>
            <a:r>
              <a:rPr lang="en-US" sz="2000" dirty="0"/>
              <a:t> </a:t>
            </a:r>
            <a:r>
              <a:rPr lang="en-US" sz="2000" dirty="0" err="1"/>
              <a:t>yukarıda</a:t>
            </a:r>
            <a:r>
              <a:rPr lang="en-US" sz="2000" dirty="0"/>
              <a:t> </a:t>
            </a:r>
            <a:r>
              <a:rPr lang="en-US" sz="2000" dirty="0" err="1"/>
              <a:t>vurgulanan</a:t>
            </a:r>
            <a:r>
              <a:rPr lang="en-US" sz="2000" dirty="0"/>
              <a:t> </a:t>
            </a:r>
            <a:r>
              <a:rPr lang="en-US" sz="2000" dirty="0" err="1"/>
              <a:t>eksende</a:t>
            </a:r>
            <a:r>
              <a:rPr lang="en-US" sz="2000" dirty="0"/>
              <a:t> </a:t>
            </a:r>
            <a:r>
              <a:rPr lang="en-US" sz="2000" dirty="0" err="1"/>
              <a:t>öncelik</a:t>
            </a:r>
            <a:r>
              <a:rPr lang="en-US" sz="2000" dirty="0"/>
              <a:t> </a:t>
            </a:r>
            <a:r>
              <a:rPr lang="en-US" sz="2000" dirty="0" err="1"/>
              <a:t>arz</a:t>
            </a:r>
            <a:r>
              <a:rPr lang="en-US" sz="2000" dirty="0"/>
              <a:t> </a:t>
            </a:r>
            <a:r>
              <a:rPr lang="en-US" sz="2000" dirty="0" err="1"/>
              <a:t>eden</a:t>
            </a:r>
            <a:r>
              <a:rPr lang="en-US" sz="2000" dirty="0"/>
              <a:t> </a:t>
            </a:r>
            <a:r>
              <a:rPr lang="en-US" sz="2000" dirty="0" err="1"/>
              <a:t>bir</a:t>
            </a:r>
            <a:r>
              <a:rPr lang="en-US" sz="2000" dirty="0"/>
              <a:t> </a:t>
            </a:r>
            <a:r>
              <a:rPr lang="en-US" sz="2000" dirty="0" err="1"/>
              <a:t>durumda</a:t>
            </a:r>
            <a:r>
              <a:rPr lang="en-US" sz="2000" dirty="0"/>
              <a:t>, </a:t>
            </a:r>
            <a:r>
              <a:rPr lang="en-US" sz="2000" dirty="0" err="1"/>
              <a:t>istismar</a:t>
            </a:r>
            <a:r>
              <a:rPr lang="en-US" sz="2000" dirty="0"/>
              <a:t> </a:t>
            </a:r>
            <a:r>
              <a:rPr lang="en-US" sz="2000" dirty="0" err="1"/>
              <a:t>vakıalarının</a:t>
            </a:r>
            <a:r>
              <a:rPr lang="en-US" sz="2000" dirty="0"/>
              <a:t> </a:t>
            </a:r>
            <a:r>
              <a:rPr lang="en-US" sz="2000" dirty="0" err="1"/>
              <a:t>ortaya</a:t>
            </a:r>
            <a:r>
              <a:rPr lang="en-US" sz="2000" dirty="0"/>
              <a:t> </a:t>
            </a:r>
            <a:r>
              <a:rPr lang="en-US" sz="2000" dirty="0" err="1"/>
              <a:t>çıkarılarak</a:t>
            </a:r>
            <a:r>
              <a:rPr lang="en-US" sz="2000" dirty="0"/>
              <a:t> </a:t>
            </a:r>
            <a:r>
              <a:rPr lang="en-US" sz="2000" dirty="0" err="1"/>
              <a:t>bu</a:t>
            </a:r>
            <a:r>
              <a:rPr lang="en-US" sz="2000" dirty="0"/>
              <a:t> </a:t>
            </a:r>
            <a:r>
              <a:rPr lang="en-US" sz="2000" dirty="0" err="1"/>
              <a:t>fiilleri</a:t>
            </a:r>
            <a:r>
              <a:rPr lang="en-US" sz="2000" dirty="0"/>
              <a:t> </a:t>
            </a:r>
            <a:r>
              <a:rPr lang="en-US" sz="2000" dirty="0" err="1"/>
              <a:t>gerçekleştirenleri</a:t>
            </a:r>
            <a:r>
              <a:rPr lang="en-US" sz="2000" dirty="0"/>
              <a:t> </a:t>
            </a:r>
            <a:r>
              <a:rPr lang="en-US" sz="2000" dirty="0" err="1"/>
              <a:t>cezalandırabilmek</a:t>
            </a:r>
            <a:r>
              <a:rPr lang="en-US" sz="2000" dirty="0"/>
              <a:t> </a:t>
            </a:r>
            <a:r>
              <a:rPr lang="en-US" sz="2000" dirty="0" err="1"/>
              <a:t>için</a:t>
            </a:r>
            <a:r>
              <a:rPr lang="en-US" sz="2000" dirty="0"/>
              <a:t> </a:t>
            </a:r>
            <a:r>
              <a:rPr lang="en-US" sz="2000" dirty="0" err="1"/>
              <a:t>istismar</a:t>
            </a:r>
            <a:r>
              <a:rPr lang="en-US" sz="2000" dirty="0"/>
              <a:t> </a:t>
            </a:r>
            <a:r>
              <a:rPr lang="en-US" sz="2000" dirty="0" err="1"/>
              <a:t>vakıalarını</a:t>
            </a:r>
            <a:r>
              <a:rPr lang="en-US" sz="2000" dirty="0"/>
              <a:t> </a:t>
            </a:r>
            <a:r>
              <a:rPr lang="en-US" sz="2000" dirty="0" err="1"/>
              <a:t>öğrenen</a:t>
            </a:r>
            <a:r>
              <a:rPr lang="en-US" sz="2000" dirty="0"/>
              <a:t> </a:t>
            </a:r>
            <a:r>
              <a:rPr lang="en-US" sz="2000" dirty="0" err="1"/>
              <a:t>kişilerin</a:t>
            </a:r>
            <a:r>
              <a:rPr lang="en-US" sz="2000" dirty="0"/>
              <a:t> </a:t>
            </a:r>
            <a:r>
              <a:rPr lang="en-US" sz="2000" dirty="0" err="1"/>
              <a:t>nasıl</a:t>
            </a:r>
            <a:r>
              <a:rPr lang="en-US" sz="2000" dirty="0"/>
              <a:t> </a:t>
            </a:r>
            <a:r>
              <a:rPr lang="en-US" sz="2000" dirty="0" err="1"/>
              <a:t>hareket</a:t>
            </a:r>
            <a:r>
              <a:rPr lang="en-US" sz="2000" dirty="0"/>
              <a:t> </a:t>
            </a:r>
            <a:r>
              <a:rPr lang="en-US" sz="2000" dirty="0" err="1"/>
              <a:t>etmesi</a:t>
            </a:r>
            <a:r>
              <a:rPr lang="en-US" sz="2000" dirty="0"/>
              <a:t> </a:t>
            </a:r>
            <a:r>
              <a:rPr lang="en-US" sz="2000" dirty="0" err="1"/>
              <a:t>gerektiğini</a:t>
            </a:r>
            <a:r>
              <a:rPr lang="en-US" sz="2000" dirty="0"/>
              <a:t> </a:t>
            </a:r>
            <a:r>
              <a:rPr lang="en-US" sz="2000" dirty="0" err="1"/>
              <a:t>belirlemek</a:t>
            </a:r>
            <a:r>
              <a:rPr lang="en-US" sz="2000" dirty="0"/>
              <a:t>, kanun </a:t>
            </a:r>
            <a:r>
              <a:rPr lang="en-US" sz="2000" dirty="0" err="1"/>
              <a:t>koyucuya</a:t>
            </a:r>
            <a:r>
              <a:rPr lang="en-US" sz="2000" dirty="0"/>
              <a:t> </a:t>
            </a:r>
            <a:r>
              <a:rPr lang="en-US" sz="2000" dirty="0" err="1"/>
              <a:t>düşmektedir</a:t>
            </a:r>
            <a:r>
              <a:rPr lang="en-US" sz="2000" dirty="0"/>
              <a:t>. </a:t>
            </a:r>
            <a:endParaRPr lang="en-US" sz="2000" dirty="0"/>
          </a:p>
          <a:p>
            <a:pPr algn="just">
              <a:buFont typeface="Wingdings" panose="05000000000000000000" charset="0"/>
              <a:buChar char="v"/>
            </a:pPr>
            <a:r>
              <a:rPr lang="en-US" sz="2000" dirty="0" err="1"/>
              <a:t>İstismar</a:t>
            </a:r>
            <a:r>
              <a:rPr lang="en-US" sz="2000" dirty="0"/>
              <a:t> </a:t>
            </a:r>
            <a:r>
              <a:rPr lang="en-US" sz="2000" dirty="0" err="1"/>
              <a:t>konusunda</a:t>
            </a:r>
            <a:r>
              <a:rPr lang="en-US" sz="2000" dirty="0"/>
              <a:t> </a:t>
            </a:r>
            <a:r>
              <a:rPr lang="en-US" sz="2000" dirty="0" err="1"/>
              <a:t>bir</a:t>
            </a:r>
            <a:r>
              <a:rPr lang="en-US" sz="2000" dirty="0"/>
              <a:t> </a:t>
            </a:r>
            <a:r>
              <a:rPr lang="en-US" sz="2000" dirty="0" err="1"/>
              <a:t>duyum</a:t>
            </a:r>
            <a:r>
              <a:rPr lang="en-US" sz="2000" dirty="0"/>
              <a:t> </a:t>
            </a:r>
            <a:r>
              <a:rPr lang="en-US" sz="2000" dirty="0" err="1"/>
              <a:t>alındığında</a:t>
            </a:r>
            <a:r>
              <a:rPr lang="en-US" sz="2000" dirty="0"/>
              <a:t>, </a:t>
            </a:r>
            <a:r>
              <a:rPr lang="en-US" sz="2000" dirty="0" err="1"/>
              <a:t>mağdur</a:t>
            </a:r>
            <a:r>
              <a:rPr lang="en-US" sz="2000" dirty="0"/>
              <a:t> </a:t>
            </a:r>
            <a:r>
              <a:rPr lang="en-US" sz="2000" dirty="0" err="1"/>
              <a:t>çocuğun</a:t>
            </a:r>
            <a:r>
              <a:rPr lang="en-US" sz="2000" dirty="0"/>
              <a:t> </a:t>
            </a:r>
            <a:r>
              <a:rPr lang="en-US" sz="2000" dirty="0" err="1"/>
              <a:t>şikâyetçi</a:t>
            </a:r>
            <a:r>
              <a:rPr lang="en-US" sz="2000" dirty="0"/>
              <a:t> </a:t>
            </a:r>
            <a:r>
              <a:rPr lang="en-US" sz="2000" dirty="0" err="1"/>
              <a:t>olup</a:t>
            </a:r>
            <a:r>
              <a:rPr lang="en-US" sz="2000" dirty="0"/>
              <a:t> </a:t>
            </a:r>
            <a:r>
              <a:rPr lang="en-US" sz="2000" dirty="0" err="1"/>
              <a:t>olmaması</a:t>
            </a:r>
            <a:r>
              <a:rPr lang="en-US" sz="2000" dirty="0"/>
              <a:t> </a:t>
            </a:r>
            <a:r>
              <a:rPr lang="en-US" sz="2000" dirty="0" err="1"/>
              <a:t>dikkate</a:t>
            </a:r>
            <a:r>
              <a:rPr lang="en-US" sz="2000" dirty="0"/>
              <a:t> </a:t>
            </a:r>
            <a:r>
              <a:rPr lang="en-US" sz="2000" dirty="0" err="1"/>
              <a:t>alınmaksızın</a:t>
            </a:r>
            <a:r>
              <a:rPr lang="en-US" sz="2000" dirty="0"/>
              <a:t> </a:t>
            </a:r>
            <a:r>
              <a:rPr lang="en-US" sz="2000" dirty="0" err="1"/>
              <a:t>ve</a:t>
            </a:r>
            <a:r>
              <a:rPr lang="en-US" sz="2000" dirty="0"/>
              <a:t> </a:t>
            </a:r>
            <a:r>
              <a:rPr lang="en-US" sz="2000" dirty="0" err="1"/>
              <a:t>idareye</a:t>
            </a:r>
            <a:r>
              <a:rPr lang="en-US" sz="2000" dirty="0"/>
              <a:t> </a:t>
            </a:r>
            <a:r>
              <a:rPr lang="en-US" sz="2000" dirty="0" err="1"/>
              <a:t>takdir</a:t>
            </a:r>
            <a:r>
              <a:rPr lang="en-US" sz="2000" dirty="0"/>
              <a:t> </a:t>
            </a:r>
            <a:r>
              <a:rPr lang="en-US" sz="2000" dirty="0" err="1"/>
              <a:t>hakkı</a:t>
            </a:r>
            <a:r>
              <a:rPr lang="en-US" sz="2000" dirty="0"/>
              <a:t> </a:t>
            </a:r>
            <a:r>
              <a:rPr lang="en-US" sz="2000" dirty="0" err="1"/>
              <a:t>tanınmaksızın</a:t>
            </a:r>
            <a:r>
              <a:rPr lang="en-US" sz="2000" dirty="0"/>
              <a:t> </a:t>
            </a:r>
            <a:r>
              <a:rPr lang="en-US" sz="2000" dirty="0" err="1"/>
              <a:t>gerekli</a:t>
            </a:r>
            <a:r>
              <a:rPr lang="en-US" sz="2000" dirty="0"/>
              <a:t> </a:t>
            </a:r>
            <a:r>
              <a:rPr lang="en-US" sz="2000" dirty="0" err="1"/>
              <a:t>tespit</a:t>
            </a:r>
            <a:r>
              <a:rPr lang="en-US" sz="2000" dirty="0"/>
              <a:t> </a:t>
            </a:r>
            <a:r>
              <a:rPr lang="en-US" sz="2000" dirty="0" err="1"/>
              <a:t>ve</a:t>
            </a:r>
            <a:r>
              <a:rPr lang="en-US" sz="2000" dirty="0"/>
              <a:t> </a:t>
            </a:r>
            <a:r>
              <a:rPr lang="en-US" sz="2000" dirty="0" err="1"/>
              <a:t>raporlamanın</a:t>
            </a:r>
            <a:r>
              <a:rPr lang="en-US" sz="2000" dirty="0"/>
              <a:t> </a:t>
            </a:r>
            <a:r>
              <a:rPr lang="en-US" sz="2000" dirty="0" err="1"/>
              <a:t>yapılarak</a:t>
            </a:r>
            <a:r>
              <a:rPr lang="en-US" sz="2000" dirty="0"/>
              <a:t> </a:t>
            </a:r>
            <a:r>
              <a:rPr lang="en-US" sz="2000" dirty="0" err="1"/>
              <a:t>derhâl</a:t>
            </a:r>
            <a:r>
              <a:rPr lang="en-US" sz="2000" dirty="0"/>
              <a:t> </a:t>
            </a:r>
            <a:r>
              <a:rPr lang="en-US" sz="2000" dirty="0" err="1"/>
              <a:t>yetkili</a:t>
            </a:r>
            <a:r>
              <a:rPr lang="en-US" sz="2000" dirty="0"/>
              <a:t> </a:t>
            </a:r>
            <a:r>
              <a:rPr lang="en-US" sz="2000" dirty="0" err="1"/>
              <a:t>mercie</a:t>
            </a:r>
            <a:r>
              <a:rPr lang="en-US" sz="2000" dirty="0"/>
              <a:t> </a:t>
            </a:r>
            <a:r>
              <a:rPr lang="en-US" sz="2000" dirty="0" err="1"/>
              <a:t>bildirim</a:t>
            </a:r>
            <a:r>
              <a:rPr lang="en-US" sz="2000" dirty="0"/>
              <a:t> </a:t>
            </a:r>
            <a:r>
              <a:rPr lang="en-US" sz="2000" dirty="0" err="1"/>
              <a:t>yapılması</a:t>
            </a:r>
            <a:r>
              <a:rPr lang="en-US" sz="2000" dirty="0"/>
              <a:t> </a:t>
            </a:r>
            <a:r>
              <a:rPr lang="tr-TR" altLang="en-US" sz="2000" dirty="0"/>
              <a:t>ç</a:t>
            </a:r>
            <a:r>
              <a:rPr lang="en-US" sz="2000" dirty="0" err="1"/>
              <a:t>ocuğun</a:t>
            </a:r>
            <a:r>
              <a:rPr lang="en-US" sz="2000" dirty="0"/>
              <a:t> </a:t>
            </a:r>
            <a:r>
              <a:rPr lang="en-US" sz="2000" dirty="0" err="1"/>
              <a:t>korunması</a:t>
            </a:r>
            <a:r>
              <a:rPr lang="en-US" sz="2000" dirty="0"/>
              <a:t> </a:t>
            </a:r>
            <a:r>
              <a:rPr lang="en-US" sz="2000" dirty="0" err="1"/>
              <a:t>ve</a:t>
            </a:r>
            <a:r>
              <a:rPr lang="en-US" sz="2000" dirty="0"/>
              <a:t> </a:t>
            </a:r>
            <a:r>
              <a:rPr lang="en-US" sz="2000" dirty="0" err="1"/>
              <a:t>istismarın</a:t>
            </a:r>
            <a:r>
              <a:rPr lang="en-US" sz="2000" dirty="0"/>
              <a:t> </a:t>
            </a:r>
            <a:r>
              <a:rPr lang="en-US" sz="2000" dirty="0" err="1"/>
              <a:t>durdurulması</a:t>
            </a:r>
            <a:r>
              <a:rPr lang="en-US" sz="2000" dirty="0"/>
              <a:t> </a:t>
            </a:r>
            <a:r>
              <a:rPr lang="en-US" sz="2000" dirty="0" err="1"/>
              <a:t>için</a:t>
            </a:r>
            <a:r>
              <a:rPr lang="en-US" sz="2000" dirty="0"/>
              <a:t> </a:t>
            </a:r>
            <a:r>
              <a:rPr lang="en-US" sz="2000" dirty="0" err="1"/>
              <a:t>yasal</a:t>
            </a:r>
            <a:r>
              <a:rPr lang="en-US" sz="2000" dirty="0"/>
              <a:t> </a:t>
            </a:r>
            <a:r>
              <a:rPr lang="en-US" sz="2000" dirty="0" err="1"/>
              <a:t>zorunluluktur</a:t>
            </a:r>
            <a:r>
              <a:rPr lang="en-US" sz="2000" dirty="0"/>
              <a:t>.</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0"/>
            <a:ext cx="10972800" cy="582613"/>
          </a:xfrm>
        </p:spPr>
        <p:txBody>
          <a:bodyPr/>
          <a:lstStyle/>
          <a:p>
            <a:pPr algn="ctr"/>
            <a:r>
              <a:rPr lang="tr-TR" altLang="en-US" sz="3200" dirty="0">
                <a:sym typeface="+mn-ea"/>
              </a:rPr>
              <a:t> </a:t>
            </a:r>
            <a:r>
              <a:rPr lang="tr-TR" altLang="en-US" sz="3200" b="1" dirty="0">
                <a:sym typeface="+mn-ea"/>
              </a:rPr>
              <a:t>ALTINCI OTURUM SONUÇ BİLDİRGESİ-4</a:t>
            </a:r>
            <a:endParaRPr lang="en-US" sz="3200" b="1" dirty="0"/>
          </a:p>
        </p:txBody>
      </p:sp>
      <p:sp>
        <p:nvSpPr>
          <p:cNvPr id="3" name="Content Placeholder 2"/>
          <p:cNvSpPr>
            <a:spLocks noGrp="1"/>
          </p:cNvSpPr>
          <p:nvPr>
            <p:ph idx="1"/>
          </p:nvPr>
        </p:nvSpPr>
        <p:spPr>
          <a:xfrm>
            <a:off x="311150" y="582613"/>
            <a:ext cx="11626850" cy="5353685"/>
          </a:xfrm>
        </p:spPr>
        <p:txBody>
          <a:bodyPr/>
          <a:lstStyle/>
          <a:p>
            <a:pPr marL="0" indent="0">
              <a:buNone/>
            </a:pPr>
            <a:r>
              <a:rPr lang="en-US" sz="2400" b="1" dirty="0" err="1"/>
              <a:t>Evlilik</a:t>
            </a:r>
            <a:r>
              <a:rPr lang="en-US" sz="2400" b="1" dirty="0"/>
              <a:t> </a:t>
            </a:r>
            <a:r>
              <a:rPr lang="en-US" sz="2400" b="1" dirty="0" err="1"/>
              <a:t>Birliğinin</a:t>
            </a:r>
            <a:r>
              <a:rPr lang="en-US" sz="2400" b="1" dirty="0"/>
              <a:t> </a:t>
            </a:r>
            <a:r>
              <a:rPr lang="en-US" sz="2400" b="1" dirty="0" err="1"/>
              <a:t>Boşanmayla</a:t>
            </a:r>
            <a:r>
              <a:rPr lang="en-US" sz="2400" b="1" dirty="0"/>
              <a:t> Sona </a:t>
            </a:r>
            <a:r>
              <a:rPr lang="en-US" sz="2400" b="1" dirty="0" err="1"/>
              <a:t>Ermesi</a:t>
            </a:r>
            <a:r>
              <a:rPr lang="en-US" sz="2400" b="1" dirty="0"/>
              <a:t> </a:t>
            </a:r>
            <a:r>
              <a:rPr lang="en-US" sz="2400" b="1" dirty="0" err="1"/>
              <a:t>Halinde</a:t>
            </a:r>
            <a:r>
              <a:rPr lang="en-US" sz="2400" b="1" dirty="0"/>
              <a:t> </a:t>
            </a:r>
            <a:r>
              <a:rPr lang="en-US" sz="2400" b="1" dirty="0" err="1"/>
              <a:t>Çocuğun</a:t>
            </a:r>
            <a:r>
              <a:rPr lang="en-US" sz="2400" b="1" dirty="0"/>
              <a:t> </a:t>
            </a:r>
            <a:r>
              <a:rPr lang="en-US" sz="2400" b="1" dirty="0" err="1"/>
              <a:t>Üstün</a:t>
            </a:r>
            <a:r>
              <a:rPr lang="en-US" sz="2400" b="1" dirty="0"/>
              <a:t> </a:t>
            </a:r>
            <a:r>
              <a:rPr lang="en-US" sz="2400" b="1" dirty="0" err="1"/>
              <a:t>Yararı</a:t>
            </a:r>
            <a:r>
              <a:rPr lang="en-US" sz="2400" b="1" dirty="0"/>
              <a:t> </a:t>
            </a:r>
            <a:r>
              <a:rPr lang="en-US" sz="2400" b="1" dirty="0" err="1"/>
              <a:t>İlkesi</a:t>
            </a:r>
            <a:r>
              <a:rPr lang="en-US" sz="2400" b="1" dirty="0"/>
              <a:t> </a:t>
            </a:r>
            <a:r>
              <a:rPr lang="en-US" sz="2400" b="1" dirty="0" err="1"/>
              <a:t>Doğrultusunda</a:t>
            </a:r>
            <a:r>
              <a:rPr lang="en-US" sz="2400" b="1" dirty="0"/>
              <a:t> </a:t>
            </a:r>
            <a:r>
              <a:rPr lang="en-US" sz="2400" b="1" dirty="0" err="1"/>
              <a:t>Birlikte</a:t>
            </a:r>
            <a:r>
              <a:rPr lang="en-US" sz="2400" b="1" dirty="0"/>
              <a:t> </a:t>
            </a:r>
            <a:r>
              <a:rPr lang="en-US" sz="2400" b="1" dirty="0" err="1"/>
              <a:t>Velâyet</a:t>
            </a:r>
            <a:endParaRPr lang="en-US" sz="2400" b="1" dirty="0"/>
          </a:p>
          <a:p>
            <a:pPr algn="just">
              <a:buFont typeface="Wingdings" panose="05000000000000000000" charset="0"/>
              <a:buChar char="v"/>
            </a:pPr>
            <a:r>
              <a:rPr lang="en-US" sz="2000" dirty="0"/>
              <a:t>2017 </a:t>
            </a:r>
            <a:r>
              <a:rPr lang="en-US" sz="2000" dirty="0" err="1"/>
              <a:t>yılına</a:t>
            </a:r>
            <a:r>
              <a:rPr lang="en-US" sz="2000" dirty="0"/>
              <a:t> </a:t>
            </a:r>
            <a:r>
              <a:rPr lang="en-US" sz="2000" dirty="0" err="1"/>
              <a:t>kadar</a:t>
            </a:r>
            <a:r>
              <a:rPr lang="en-US" sz="2000" dirty="0"/>
              <a:t> </a:t>
            </a:r>
            <a:r>
              <a:rPr lang="en-US" sz="2000" dirty="0" err="1"/>
              <a:t>Yargıtay</a:t>
            </a:r>
            <a:r>
              <a:rPr lang="en-US" sz="2000" dirty="0"/>
              <a:t> </a:t>
            </a:r>
            <a:r>
              <a:rPr lang="en-US" sz="2000" dirty="0" err="1"/>
              <a:t>içtihatları</a:t>
            </a:r>
            <a:r>
              <a:rPr lang="en-US" sz="2000" dirty="0"/>
              <a:t>, </a:t>
            </a:r>
            <a:r>
              <a:rPr lang="en-US" sz="2000" dirty="0" err="1"/>
              <a:t>Türk</a:t>
            </a:r>
            <a:r>
              <a:rPr lang="en-US" sz="2000" dirty="0"/>
              <a:t> </a:t>
            </a:r>
            <a:r>
              <a:rPr lang="en-US" sz="2000" dirty="0" err="1"/>
              <a:t>pozitif</a:t>
            </a:r>
            <a:r>
              <a:rPr lang="en-US" sz="2000" dirty="0"/>
              <a:t> </a:t>
            </a:r>
            <a:r>
              <a:rPr lang="en-US" sz="2000" dirty="0" err="1"/>
              <a:t>hukukuna</a:t>
            </a:r>
            <a:r>
              <a:rPr lang="en-US" sz="2000" dirty="0"/>
              <a:t> </a:t>
            </a:r>
            <a:r>
              <a:rPr lang="en-US" sz="2000" dirty="0" err="1"/>
              <a:t>göre</a:t>
            </a:r>
            <a:r>
              <a:rPr lang="en-US" sz="2000" dirty="0"/>
              <a:t> </a:t>
            </a:r>
            <a:r>
              <a:rPr lang="en-US" sz="2000" dirty="0" err="1"/>
              <a:t>boşanmadan</a:t>
            </a:r>
            <a:r>
              <a:rPr lang="en-US" sz="2000" dirty="0"/>
              <a:t> </a:t>
            </a:r>
            <a:r>
              <a:rPr lang="en-US" sz="2000" dirty="0" err="1"/>
              <a:t>sonra</a:t>
            </a:r>
            <a:r>
              <a:rPr lang="en-US" sz="2000" dirty="0"/>
              <a:t> </a:t>
            </a:r>
            <a:r>
              <a:rPr lang="en-US" sz="2000" dirty="0" err="1"/>
              <a:t>velâyetin</a:t>
            </a:r>
            <a:r>
              <a:rPr lang="en-US" sz="2000" dirty="0"/>
              <a:t> </a:t>
            </a:r>
            <a:r>
              <a:rPr lang="en-US" sz="2000" dirty="0" err="1"/>
              <a:t>birlikte</a:t>
            </a:r>
            <a:r>
              <a:rPr lang="en-US" sz="2000" dirty="0"/>
              <a:t> </a:t>
            </a:r>
            <a:r>
              <a:rPr lang="en-US" sz="2000" dirty="0" err="1"/>
              <a:t>kullanılamayacağı</a:t>
            </a:r>
            <a:r>
              <a:rPr lang="en-US" sz="2000" dirty="0"/>
              <a:t>, </a:t>
            </a:r>
            <a:r>
              <a:rPr lang="en-US" sz="2000" dirty="0" err="1"/>
              <a:t>velâyetin</a:t>
            </a:r>
            <a:r>
              <a:rPr lang="en-US" sz="2000" dirty="0"/>
              <a:t> </a:t>
            </a:r>
            <a:r>
              <a:rPr lang="en-US" sz="2000" dirty="0" err="1"/>
              <a:t>tek</a:t>
            </a:r>
            <a:r>
              <a:rPr lang="en-US" sz="2000" dirty="0"/>
              <a:t> </a:t>
            </a:r>
            <a:r>
              <a:rPr lang="en-US" sz="2000" dirty="0" err="1"/>
              <a:t>başına</a:t>
            </a:r>
            <a:r>
              <a:rPr lang="en-US" sz="2000" dirty="0"/>
              <a:t> ana </a:t>
            </a:r>
            <a:r>
              <a:rPr lang="en-US" sz="2000" dirty="0" err="1"/>
              <a:t>veya</a:t>
            </a:r>
            <a:r>
              <a:rPr lang="en-US" sz="2000" dirty="0"/>
              <a:t> </a:t>
            </a:r>
            <a:r>
              <a:rPr lang="en-US" sz="2000" dirty="0" err="1"/>
              <a:t>babadan</a:t>
            </a:r>
            <a:r>
              <a:rPr lang="en-US" sz="2000" dirty="0"/>
              <a:t> </a:t>
            </a:r>
            <a:r>
              <a:rPr lang="en-US" sz="2000" dirty="0" err="1"/>
              <a:t>birine</a:t>
            </a:r>
            <a:r>
              <a:rPr lang="en-US" sz="2000" dirty="0"/>
              <a:t> </a:t>
            </a:r>
            <a:r>
              <a:rPr lang="en-US" sz="2000" dirty="0" err="1"/>
              <a:t>ait</a:t>
            </a:r>
            <a:r>
              <a:rPr lang="en-US" sz="2000" dirty="0"/>
              <a:t> </a:t>
            </a:r>
            <a:r>
              <a:rPr lang="en-US" sz="2000" dirty="0" err="1"/>
              <a:t>olacağı</a:t>
            </a:r>
            <a:r>
              <a:rPr lang="en-US" sz="2000" dirty="0"/>
              <a:t> </a:t>
            </a:r>
            <a:r>
              <a:rPr lang="en-US" sz="2000" dirty="0" err="1"/>
              <a:t>yönündeydi</a:t>
            </a:r>
            <a:r>
              <a:rPr lang="en-US" sz="2000" dirty="0"/>
              <a:t>. Hatta </a:t>
            </a:r>
            <a:r>
              <a:rPr lang="en-US" sz="2000" dirty="0" err="1"/>
              <a:t>Yargıtay</a:t>
            </a:r>
            <a:r>
              <a:rPr lang="en-US" sz="2000" dirty="0"/>
              <a:t> </a:t>
            </a:r>
            <a:r>
              <a:rPr lang="en-US" sz="2000" dirty="0" err="1"/>
              <a:t>tarafından</a:t>
            </a:r>
            <a:r>
              <a:rPr lang="en-US" sz="2000" dirty="0"/>
              <a:t> </a:t>
            </a:r>
            <a:r>
              <a:rPr lang="en-US" sz="2000" dirty="0" err="1"/>
              <a:t>velâyet</a:t>
            </a:r>
            <a:r>
              <a:rPr lang="en-US" sz="2000" dirty="0"/>
              <a:t> </a:t>
            </a:r>
            <a:r>
              <a:rPr lang="en-US" sz="2000" dirty="0" err="1"/>
              <a:t>kamu</a:t>
            </a:r>
            <a:r>
              <a:rPr lang="en-US" sz="2000" dirty="0"/>
              <a:t> </a:t>
            </a:r>
            <a:r>
              <a:rPr lang="en-US" sz="2000" dirty="0" err="1"/>
              <a:t>düzeninden</a:t>
            </a:r>
            <a:r>
              <a:rPr lang="en-US" sz="2000" dirty="0"/>
              <a:t> </a:t>
            </a:r>
            <a:r>
              <a:rPr lang="en-US" sz="2000" dirty="0" err="1"/>
              <a:t>sayılmakta</a:t>
            </a:r>
            <a:r>
              <a:rPr lang="en-US" sz="2000" dirty="0"/>
              <a:t>, </a:t>
            </a:r>
            <a:r>
              <a:rPr lang="en-US" sz="2000" dirty="0" err="1"/>
              <a:t>bu</a:t>
            </a:r>
            <a:r>
              <a:rPr lang="en-US" sz="2000" dirty="0"/>
              <a:t> </a:t>
            </a:r>
            <a:r>
              <a:rPr lang="en-US" sz="2000" dirty="0" err="1"/>
              <a:t>nedenle</a:t>
            </a:r>
            <a:r>
              <a:rPr lang="en-US" sz="2000" dirty="0"/>
              <a:t> </a:t>
            </a:r>
            <a:r>
              <a:rPr lang="en-US" sz="2000" dirty="0" err="1"/>
              <a:t>boşanmadan</a:t>
            </a:r>
            <a:r>
              <a:rPr lang="en-US" sz="2000" dirty="0"/>
              <a:t> </a:t>
            </a:r>
            <a:r>
              <a:rPr lang="en-US" sz="2000" dirty="0" err="1"/>
              <a:t>sonra</a:t>
            </a:r>
            <a:r>
              <a:rPr lang="en-US" sz="2000" dirty="0"/>
              <a:t> </a:t>
            </a:r>
            <a:r>
              <a:rPr lang="en-US" sz="2000" dirty="0" err="1"/>
              <a:t>velâyetin</a:t>
            </a:r>
            <a:r>
              <a:rPr lang="en-US" sz="2000" dirty="0"/>
              <a:t> ana </a:t>
            </a:r>
            <a:r>
              <a:rPr lang="en-US" sz="2000" dirty="0" err="1"/>
              <a:t>ve</a:t>
            </a:r>
            <a:r>
              <a:rPr lang="en-US" sz="2000" dirty="0"/>
              <a:t> baba </a:t>
            </a:r>
            <a:r>
              <a:rPr lang="en-US" sz="2000" dirty="0" err="1"/>
              <a:t>tarafından</a:t>
            </a:r>
            <a:r>
              <a:rPr lang="en-US" sz="2000" dirty="0"/>
              <a:t> </a:t>
            </a:r>
            <a:r>
              <a:rPr lang="en-US" sz="2000" dirty="0" err="1"/>
              <a:t>birlikte</a:t>
            </a:r>
            <a:r>
              <a:rPr lang="en-US" sz="2000" dirty="0"/>
              <a:t> </a:t>
            </a:r>
            <a:r>
              <a:rPr lang="en-US" sz="2000" dirty="0" err="1"/>
              <a:t>kullanılmasına</a:t>
            </a:r>
            <a:r>
              <a:rPr lang="en-US" sz="2000" dirty="0"/>
              <a:t> </a:t>
            </a:r>
            <a:r>
              <a:rPr lang="en-US" sz="2000" dirty="0" err="1"/>
              <a:t>ilişkin</a:t>
            </a:r>
            <a:r>
              <a:rPr lang="en-US" sz="2000" dirty="0"/>
              <a:t> </a:t>
            </a:r>
            <a:r>
              <a:rPr lang="en-US" sz="2000" dirty="0" err="1"/>
              <a:t>yabancı</a:t>
            </a:r>
            <a:r>
              <a:rPr lang="en-US" sz="2000" dirty="0"/>
              <a:t> </a:t>
            </a:r>
            <a:r>
              <a:rPr lang="en-US" sz="2000" dirty="0" err="1"/>
              <a:t>mahkeme</a:t>
            </a:r>
            <a:r>
              <a:rPr lang="en-US" sz="2000" dirty="0"/>
              <a:t> </a:t>
            </a:r>
            <a:r>
              <a:rPr lang="en-US" sz="2000" dirty="0" err="1"/>
              <a:t>kararlarının</a:t>
            </a:r>
            <a:r>
              <a:rPr lang="en-US" sz="2000" dirty="0"/>
              <a:t> </a:t>
            </a:r>
            <a:r>
              <a:rPr lang="en-US" sz="2000" dirty="0" err="1"/>
              <a:t>tanınması</a:t>
            </a:r>
            <a:r>
              <a:rPr lang="en-US" sz="2000" dirty="0"/>
              <a:t> </a:t>
            </a:r>
            <a:r>
              <a:rPr lang="en-US" sz="2000" dirty="0" err="1"/>
              <a:t>ve</a:t>
            </a:r>
            <a:r>
              <a:rPr lang="en-US" sz="2000" dirty="0"/>
              <a:t> </a:t>
            </a:r>
            <a:r>
              <a:rPr lang="en-US" sz="2000" dirty="0" err="1"/>
              <a:t>tenfizi</a:t>
            </a:r>
            <a:r>
              <a:rPr lang="en-US" sz="2000" dirty="0"/>
              <a:t> de </a:t>
            </a:r>
            <a:r>
              <a:rPr lang="en-US" sz="2000" dirty="0" err="1"/>
              <a:t>engellenmekteydi</a:t>
            </a:r>
            <a:r>
              <a:rPr lang="en-US" sz="2000" dirty="0"/>
              <a:t>. </a:t>
            </a:r>
            <a:endParaRPr lang="en-US" sz="2000" dirty="0"/>
          </a:p>
          <a:p>
            <a:pPr algn="just">
              <a:buFont typeface="Wingdings" panose="05000000000000000000" charset="0"/>
              <a:buChar char="v"/>
            </a:pPr>
            <a:r>
              <a:rPr lang="en-US" sz="2000" dirty="0" err="1"/>
              <a:t>Ancak</a:t>
            </a:r>
            <a:r>
              <a:rPr lang="en-US" sz="2000" dirty="0"/>
              <a:t> </a:t>
            </a:r>
            <a:r>
              <a:rPr lang="en-US" sz="2000" dirty="0" err="1"/>
              <a:t>Yargıtay</a:t>
            </a:r>
            <a:r>
              <a:rPr lang="en-US" sz="2000" dirty="0"/>
              <a:t> 2. </a:t>
            </a:r>
            <a:r>
              <a:rPr lang="en-US" sz="2000" dirty="0" err="1"/>
              <a:t>Hukuk</a:t>
            </a:r>
            <a:r>
              <a:rPr lang="en-US" sz="2000" dirty="0"/>
              <a:t> </a:t>
            </a:r>
            <a:r>
              <a:rPr lang="en-US" sz="2000" dirty="0" err="1"/>
              <a:t>Dairesinin</a:t>
            </a:r>
            <a:r>
              <a:rPr lang="en-US" sz="2000" dirty="0"/>
              <a:t> 20.02.2017 </a:t>
            </a:r>
            <a:r>
              <a:rPr lang="en-US" sz="2000" dirty="0" err="1"/>
              <a:t>tarihli</a:t>
            </a:r>
            <a:r>
              <a:rPr lang="en-US" sz="2000" dirty="0"/>
              <a:t> </a:t>
            </a:r>
            <a:r>
              <a:rPr lang="en-US" sz="2000" dirty="0" err="1"/>
              <a:t>ve</a:t>
            </a:r>
            <a:r>
              <a:rPr lang="en-US" sz="2000" dirty="0"/>
              <a:t> E. 2016/15771 K.2017/1737 </a:t>
            </a:r>
            <a:r>
              <a:rPr lang="en-US" sz="2000" dirty="0" err="1"/>
              <a:t>sayılı</a:t>
            </a:r>
            <a:r>
              <a:rPr lang="en-US" sz="2000" dirty="0"/>
              <a:t> </a:t>
            </a:r>
            <a:r>
              <a:rPr lang="en-US" sz="2000" dirty="0" err="1"/>
              <a:t>kararında</a:t>
            </a:r>
            <a:r>
              <a:rPr lang="en-US" sz="2000" dirty="0"/>
              <a:t> ilk </a:t>
            </a:r>
            <a:r>
              <a:rPr lang="en-US" sz="2000" dirty="0" err="1"/>
              <a:t>defa</a:t>
            </a:r>
            <a:r>
              <a:rPr lang="en-US" sz="2000" dirty="0"/>
              <a:t> </a:t>
            </a:r>
            <a:r>
              <a:rPr lang="en-US" sz="2000" dirty="0" err="1"/>
              <a:t>ortak</a:t>
            </a:r>
            <a:r>
              <a:rPr lang="en-US" sz="2000" dirty="0"/>
              <a:t> </a:t>
            </a:r>
            <a:r>
              <a:rPr lang="en-US" sz="2000" dirty="0" err="1"/>
              <a:t>velayetin</a:t>
            </a:r>
            <a:r>
              <a:rPr lang="en-US" sz="2000" dirty="0"/>
              <a:t>, </a:t>
            </a:r>
            <a:r>
              <a:rPr lang="en-US" sz="2000" dirty="0" err="1"/>
              <a:t>Türk</a:t>
            </a:r>
            <a:r>
              <a:rPr lang="en-US" sz="2000" dirty="0"/>
              <a:t> </a:t>
            </a:r>
            <a:r>
              <a:rPr lang="en-US" sz="2000" dirty="0" err="1"/>
              <a:t>kamu</a:t>
            </a:r>
            <a:r>
              <a:rPr lang="en-US" sz="2000" dirty="0"/>
              <a:t> </a:t>
            </a:r>
            <a:r>
              <a:rPr lang="en-US" sz="2000" dirty="0" err="1"/>
              <a:t>düzenine</a:t>
            </a:r>
            <a:r>
              <a:rPr lang="en-US" sz="2000" dirty="0"/>
              <a:t> </a:t>
            </a:r>
            <a:r>
              <a:rPr lang="en-US" sz="2000" dirty="0" err="1"/>
              <a:t>açıkça</a:t>
            </a:r>
            <a:r>
              <a:rPr lang="en-US" sz="2000" dirty="0"/>
              <a:t> </a:t>
            </a:r>
            <a:r>
              <a:rPr lang="en-US" sz="2000" dirty="0" err="1"/>
              <a:t>aykırı</a:t>
            </a:r>
            <a:r>
              <a:rPr lang="en-US" sz="2000" dirty="0"/>
              <a:t> </a:t>
            </a:r>
            <a:r>
              <a:rPr lang="en-US" sz="2000" dirty="0" err="1"/>
              <a:t>olduğunu</a:t>
            </a:r>
            <a:r>
              <a:rPr lang="en-US" sz="2000" dirty="0"/>
              <a:t> </a:t>
            </a:r>
            <a:r>
              <a:rPr lang="en-US" sz="2000" dirty="0" err="1"/>
              <a:t>ya</a:t>
            </a:r>
            <a:r>
              <a:rPr lang="en-US" sz="2000" dirty="0"/>
              <a:t> da </a:t>
            </a:r>
            <a:r>
              <a:rPr lang="en-US" sz="2000" dirty="0" err="1"/>
              <a:t>Türk</a:t>
            </a:r>
            <a:r>
              <a:rPr lang="en-US" sz="2000" dirty="0"/>
              <a:t> </a:t>
            </a:r>
            <a:r>
              <a:rPr lang="en-US" sz="2000" dirty="0" err="1"/>
              <a:t>toplumunun</a:t>
            </a:r>
            <a:r>
              <a:rPr lang="en-US" sz="2000" dirty="0"/>
              <a:t> </a:t>
            </a:r>
            <a:r>
              <a:rPr lang="en-US" sz="2000" dirty="0" err="1"/>
              <a:t>temel</a:t>
            </a:r>
            <a:r>
              <a:rPr lang="en-US" sz="2000" dirty="0"/>
              <a:t> </a:t>
            </a:r>
            <a:r>
              <a:rPr lang="en-US" sz="2000" dirty="0" err="1"/>
              <a:t>yapısı</a:t>
            </a:r>
            <a:r>
              <a:rPr lang="en-US" sz="2000" dirty="0"/>
              <a:t> </a:t>
            </a:r>
            <a:r>
              <a:rPr lang="en-US" sz="2000" dirty="0" err="1"/>
              <a:t>ile</a:t>
            </a:r>
            <a:r>
              <a:rPr lang="en-US" sz="2000" dirty="0"/>
              <a:t> </a:t>
            </a:r>
            <a:r>
              <a:rPr lang="en-US" sz="2000" dirty="0" err="1"/>
              <a:t>çıkarlarını</a:t>
            </a:r>
            <a:r>
              <a:rPr lang="en-US" sz="2000" dirty="0"/>
              <a:t> </a:t>
            </a:r>
            <a:r>
              <a:rPr lang="en-US" sz="2000" dirty="0" err="1"/>
              <a:t>ihlal</a:t>
            </a:r>
            <a:r>
              <a:rPr lang="en-US" sz="2000" dirty="0"/>
              <a:t> </a:t>
            </a:r>
            <a:r>
              <a:rPr lang="en-US" sz="2000" dirty="0" err="1"/>
              <a:t>ettiğini</a:t>
            </a:r>
            <a:r>
              <a:rPr lang="en-US" sz="2000" dirty="0"/>
              <a:t> </a:t>
            </a:r>
            <a:r>
              <a:rPr lang="en-US" sz="2000" dirty="0" err="1"/>
              <a:t>söylemenin</a:t>
            </a:r>
            <a:r>
              <a:rPr lang="en-US" sz="2000" dirty="0"/>
              <a:t> </a:t>
            </a:r>
            <a:r>
              <a:rPr lang="en-US" sz="2000" dirty="0" err="1"/>
              <a:t>mümkün</a:t>
            </a:r>
            <a:r>
              <a:rPr lang="en-US" sz="2000" dirty="0"/>
              <a:t> </a:t>
            </a:r>
            <a:r>
              <a:rPr lang="en-US" sz="2000" dirty="0" err="1"/>
              <a:t>olmadığı</a:t>
            </a:r>
            <a:r>
              <a:rPr lang="en-US" sz="2000" dirty="0"/>
              <a:t> </a:t>
            </a:r>
            <a:r>
              <a:rPr lang="en-US" sz="2000" dirty="0" err="1"/>
              <a:t>belirtilmiştir</a:t>
            </a:r>
            <a:r>
              <a:rPr lang="en-US" sz="2000" dirty="0"/>
              <a:t>. </a:t>
            </a:r>
            <a:r>
              <a:rPr lang="en-US" sz="2000" dirty="0" err="1"/>
              <a:t>Devamında</a:t>
            </a:r>
            <a:r>
              <a:rPr lang="en-US" sz="2000" dirty="0"/>
              <a:t> </a:t>
            </a:r>
            <a:r>
              <a:rPr lang="en-US" sz="2000" dirty="0" err="1"/>
              <a:t>aile</a:t>
            </a:r>
            <a:r>
              <a:rPr lang="en-US" sz="2000" dirty="0"/>
              <a:t> </a:t>
            </a:r>
            <a:r>
              <a:rPr lang="en-US" sz="2000" dirty="0" err="1"/>
              <a:t>mahkemeleri</a:t>
            </a:r>
            <a:r>
              <a:rPr lang="en-US" sz="2000" dirty="0"/>
              <a:t> de </a:t>
            </a:r>
            <a:r>
              <a:rPr lang="en-US" sz="2000" dirty="0" err="1"/>
              <a:t>boşanmadan</a:t>
            </a:r>
            <a:r>
              <a:rPr lang="en-US" sz="2000" dirty="0"/>
              <a:t> </a:t>
            </a:r>
            <a:r>
              <a:rPr lang="en-US" sz="2000" dirty="0" err="1"/>
              <a:t>sonra</a:t>
            </a:r>
            <a:r>
              <a:rPr lang="en-US" sz="2000" dirty="0"/>
              <a:t> </a:t>
            </a:r>
            <a:r>
              <a:rPr lang="en-US" sz="2000" dirty="0" err="1"/>
              <a:t>ortak</a:t>
            </a:r>
            <a:r>
              <a:rPr lang="en-US" sz="2000" dirty="0"/>
              <a:t> </a:t>
            </a:r>
            <a:r>
              <a:rPr lang="en-US" sz="2000" dirty="0" err="1"/>
              <a:t>velayet</a:t>
            </a:r>
            <a:r>
              <a:rPr lang="en-US" sz="2000" dirty="0"/>
              <a:t> </a:t>
            </a:r>
            <a:r>
              <a:rPr lang="en-US" sz="2000" dirty="0" err="1"/>
              <a:t>yönünde</a:t>
            </a:r>
            <a:r>
              <a:rPr lang="en-US" sz="2000" dirty="0"/>
              <a:t> </a:t>
            </a:r>
            <a:r>
              <a:rPr lang="en-US" sz="2000" dirty="0" err="1"/>
              <a:t>karar</a:t>
            </a:r>
            <a:r>
              <a:rPr lang="en-US" sz="2000" dirty="0"/>
              <a:t> </a:t>
            </a:r>
            <a:r>
              <a:rPr lang="en-US" sz="2000" dirty="0" err="1"/>
              <a:t>vermeye</a:t>
            </a:r>
            <a:r>
              <a:rPr lang="en-US" sz="2000" dirty="0"/>
              <a:t> </a:t>
            </a:r>
            <a:r>
              <a:rPr lang="en-US" sz="2000" dirty="0" err="1"/>
              <a:t>başlamıştır</a:t>
            </a:r>
            <a:r>
              <a:rPr lang="en-US" sz="2000" dirty="0"/>
              <a:t>. </a:t>
            </a:r>
            <a:r>
              <a:rPr lang="en-US" sz="2000" dirty="0" err="1"/>
              <a:t>Mahkeme</a:t>
            </a:r>
            <a:r>
              <a:rPr lang="en-US" sz="2000" dirty="0"/>
              <a:t> </a:t>
            </a:r>
            <a:r>
              <a:rPr lang="en-US" sz="2000" dirty="0" err="1"/>
              <a:t>kararları</a:t>
            </a:r>
            <a:r>
              <a:rPr lang="en-US" sz="2000" dirty="0"/>
              <a:t> </a:t>
            </a:r>
            <a:r>
              <a:rPr lang="en-US" sz="2000" dirty="0" err="1"/>
              <a:t>incelendiğinde</a:t>
            </a:r>
            <a:r>
              <a:rPr lang="en-US" sz="2000" dirty="0"/>
              <a:t>, </a:t>
            </a:r>
            <a:r>
              <a:rPr lang="en-US" sz="2000" dirty="0" err="1"/>
              <a:t>yalnızca</a:t>
            </a:r>
            <a:r>
              <a:rPr lang="en-US" sz="2000" dirty="0"/>
              <a:t> </a:t>
            </a:r>
            <a:r>
              <a:rPr lang="en-US" sz="2000" dirty="0" err="1"/>
              <a:t>anlaşmalı</a:t>
            </a:r>
            <a:r>
              <a:rPr lang="en-US" sz="2000" dirty="0"/>
              <a:t> </a:t>
            </a:r>
            <a:r>
              <a:rPr lang="en-US" sz="2000" dirty="0" err="1"/>
              <a:t>boşanma</a:t>
            </a:r>
            <a:r>
              <a:rPr lang="en-US" sz="2000" dirty="0"/>
              <a:t> </a:t>
            </a:r>
            <a:r>
              <a:rPr lang="en-US" sz="2000" dirty="0" err="1"/>
              <a:t>davalarında</a:t>
            </a:r>
            <a:r>
              <a:rPr lang="en-US" sz="2000" dirty="0"/>
              <a:t> </a:t>
            </a:r>
            <a:r>
              <a:rPr lang="en-US" sz="2000" dirty="0" err="1"/>
              <a:t>ortak</a:t>
            </a:r>
            <a:r>
              <a:rPr lang="en-US" sz="2000" dirty="0"/>
              <a:t> </a:t>
            </a:r>
            <a:r>
              <a:rPr lang="en-US" sz="2000" dirty="0" err="1"/>
              <a:t>velayete</a:t>
            </a:r>
            <a:r>
              <a:rPr lang="en-US" sz="2000" dirty="0"/>
              <a:t> </a:t>
            </a:r>
            <a:r>
              <a:rPr lang="en-US" sz="2000" dirty="0" err="1"/>
              <a:t>karar</a:t>
            </a:r>
            <a:r>
              <a:rPr lang="en-US" sz="2000" dirty="0"/>
              <a:t> </a:t>
            </a:r>
            <a:r>
              <a:rPr lang="en-US" sz="2000" dirty="0" err="1"/>
              <a:t>verildiği</a:t>
            </a:r>
            <a:r>
              <a:rPr lang="en-US" sz="2000" dirty="0"/>
              <a:t> </a:t>
            </a:r>
            <a:r>
              <a:rPr lang="en-US" sz="2000" dirty="0" err="1"/>
              <a:t>ancak</a:t>
            </a:r>
            <a:r>
              <a:rPr lang="en-US" sz="2000" dirty="0"/>
              <a:t> </a:t>
            </a:r>
            <a:r>
              <a:rPr lang="en-US" sz="2000" dirty="0" err="1"/>
              <a:t>ortak</a:t>
            </a:r>
            <a:r>
              <a:rPr lang="en-US" sz="2000" dirty="0"/>
              <a:t> </a:t>
            </a:r>
            <a:r>
              <a:rPr lang="en-US" sz="2000" dirty="0" err="1"/>
              <a:t>velayet</a:t>
            </a:r>
            <a:r>
              <a:rPr lang="en-US" sz="2000" dirty="0"/>
              <a:t> </a:t>
            </a:r>
            <a:r>
              <a:rPr lang="en-US" sz="2000" dirty="0" err="1"/>
              <a:t>oranının</a:t>
            </a:r>
            <a:r>
              <a:rPr lang="en-US" sz="2000" dirty="0"/>
              <a:t> </a:t>
            </a:r>
            <a:r>
              <a:rPr lang="en-US" sz="2000" dirty="0" err="1"/>
              <a:t>oldukça</a:t>
            </a:r>
            <a:r>
              <a:rPr lang="en-US" sz="2000" dirty="0"/>
              <a:t> </a:t>
            </a:r>
            <a:r>
              <a:rPr lang="en-US" sz="2000" dirty="0" err="1"/>
              <a:t>düşük</a:t>
            </a:r>
            <a:r>
              <a:rPr lang="en-US" sz="2000" dirty="0"/>
              <a:t> </a:t>
            </a:r>
            <a:r>
              <a:rPr lang="en-US" sz="2000" dirty="0" err="1"/>
              <a:t>olduğu</a:t>
            </a:r>
            <a:r>
              <a:rPr lang="en-US" sz="2000" dirty="0"/>
              <a:t> </a:t>
            </a:r>
            <a:r>
              <a:rPr lang="en-US" sz="2000" dirty="0" err="1"/>
              <a:t>görülmektedir</a:t>
            </a:r>
            <a:r>
              <a:rPr lang="en-US" sz="2000" dirty="0"/>
              <a:t>.</a:t>
            </a:r>
            <a:endParaRPr lang="en-US" sz="2000" dirty="0"/>
          </a:p>
          <a:p>
            <a:pPr algn="just">
              <a:buFont typeface="Wingdings" panose="05000000000000000000" charset="0"/>
              <a:buChar char="v"/>
            </a:pPr>
            <a:r>
              <a:rPr lang="tr-TR" altLang="en-US" sz="2000" dirty="0"/>
              <a:t>E</a:t>
            </a:r>
            <a:r>
              <a:rPr lang="en-US" sz="2000" dirty="0" err="1"/>
              <a:t>vlilik</a:t>
            </a:r>
            <a:r>
              <a:rPr lang="en-US" sz="2000" dirty="0"/>
              <a:t> </a:t>
            </a:r>
            <a:r>
              <a:rPr lang="en-US" sz="2000" dirty="0" err="1"/>
              <a:t>birliği</a:t>
            </a:r>
            <a:r>
              <a:rPr lang="en-US" sz="2000" dirty="0"/>
              <a:t> </a:t>
            </a:r>
            <a:r>
              <a:rPr lang="en-US" sz="2000" dirty="0" err="1"/>
              <a:t>devam</a:t>
            </a:r>
            <a:r>
              <a:rPr lang="en-US" sz="2000" dirty="0"/>
              <a:t> </a:t>
            </a:r>
            <a:r>
              <a:rPr lang="en-US" sz="2000" dirty="0" err="1"/>
              <a:t>ederken</a:t>
            </a:r>
            <a:r>
              <a:rPr lang="en-US" sz="2000" dirty="0"/>
              <a:t>, </a:t>
            </a:r>
            <a:r>
              <a:rPr lang="en-US" sz="2000" dirty="0" err="1"/>
              <a:t>velayeti</a:t>
            </a:r>
            <a:r>
              <a:rPr lang="en-US" sz="2000" dirty="0"/>
              <a:t> </a:t>
            </a:r>
            <a:r>
              <a:rPr lang="en-US" sz="2000" dirty="0" err="1"/>
              <a:t>birlikte</a:t>
            </a:r>
            <a:r>
              <a:rPr lang="en-US" sz="2000" dirty="0"/>
              <a:t> </a:t>
            </a:r>
            <a:r>
              <a:rPr lang="en-US" sz="2000" dirty="0" err="1"/>
              <a:t>kullanan</a:t>
            </a:r>
            <a:r>
              <a:rPr lang="en-US" sz="2000" dirty="0"/>
              <a:t> </a:t>
            </a:r>
            <a:r>
              <a:rPr lang="en-US" sz="2000" dirty="0" err="1"/>
              <a:t>ve</a:t>
            </a:r>
            <a:r>
              <a:rPr lang="en-US" sz="2000" dirty="0"/>
              <a:t> </a:t>
            </a:r>
            <a:r>
              <a:rPr lang="en-US" sz="2000" dirty="0" err="1"/>
              <a:t>bu</a:t>
            </a:r>
            <a:r>
              <a:rPr lang="en-US" sz="2000" dirty="0"/>
              <a:t> </a:t>
            </a:r>
            <a:r>
              <a:rPr lang="en-US" sz="2000" dirty="0" err="1"/>
              <a:t>konuda</a:t>
            </a:r>
            <a:r>
              <a:rPr lang="en-US" sz="2000" dirty="0"/>
              <a:t> </a:t>
            </a:r>
            <a:r>
              <a:rPr lang="en-US" sz="2000" dirty="0" err="1"/>
              <a:t>eşit</a:t>
            </a:r>
            <a:r>
              <a:rPr lang="en-US" sz="2000" dirty="0"/>
              <a:t> </a:t>
            </a:r>
            <a:r>
              <a:rPr lang="en-US" sz="2000" dirty="0" err="1"/>
              <a:t>haklara</a:t>
            </a:r>
            <a:r>
              <a:rPr lang="en-US" sz="2000" dirty="0"/>
              <a:t> </a:t>
            </a:r>
            <a:r>
              <a:rPr lang="en-US" sz="2000" dirty="0" err="1"/>
              <a:t>sahip</a:t>
            </a:r>
            <a:r>
              <a:rPr lang="en-US" sz="2000" dirty="0"/>
              <a:t> </a:t>
            </a:r>
            <a:r>
              <a:rPr lang="en-US" sz="2000" dirty="0" err="1"/>
              <a:t>olan</a:t>
            </a:r>
            <a:r>
              <a:rPr lang="en-US" sz="2000" dirty="0"/>
              <a:t> </a:t>
            </a:r>
            <a:r>
              <a:rPr lang="en-US" sz="2000" dirty="0" err="1"/>
              <a:t>tarafların</a:t>
            </a:r>
            <a:r>
              <a:rPr lang="en-US" sz="2000" dirty="0"/>
              <a:t>, </a:t>
            </a:r>
            <a:r>
              <a:rPr lang="en-US" sz="2000" dirty="0" err="1"/>
              <a:t>boşanma</a:t>
            </a:r>
            <a:r>
              <a:rPr lang="en-US" sz="2000" dirty="0"/>
              <a:t> </a:t>
            </a:r>
            <a:r>
              <a:rPr lang="en-US" sz="2000" dirty="0" err="1"/>
              <a:t>halinde</a:t>
            </a:r>
            <a:r>
              <a:rPr lang="en-US" sz="2000" dirty="0"/>
              <a:t> de </a:t>
            </a:r>
            <a:r>
              <a:rPr lang="en-US" sz="2000" dirty="0" err="1"/>
              <a:t>çocuğun</a:t>
            </a:r>
            <a:r>
              <a:rPr lang="en-US" sz="2000" dirty="0"/>
              <a:t> </a:t>
            </a:r>
            <a:r>
              <a:rPr lang="en-US" sz="2000" dirty="0" err="1"/>
              <a:t>üstün</a:t>
            </a:r>
            <a:r>
              <a:rPr lang="en-US" sz="2000" dirty="0"/>
              <a:t> </a:t>
            </a:r>
            <a:r>
              <a:rPr lang="en-US" sz="2000" dirty="0" err="1"/>
              <a:t>yararına</a:t>
            </a:r>
            <a:r>
              <a:rPr lang="en-US" sz="2000" dirty="0"/>
              <a:t> </a:t>
            </a:r>
            <a:r>
              <a:rPr lang="en-US" sz="2000" dirty="0" err="1"/>
              <a:t>aykırı</a:t>
            </a:r>
            <a:r>
              <a:rPr lang="en-US" sz="2000" dirty="0"/>
              <a:t> </a:t>
            </a:r>
            <a:r>
              <a:rPr lang="en-US" sz="2000" dirty="0" err="1"/>
              <a:t>olmaması</a:t>
            </a:r>
            <a:r>
              <a:rPr lang="en-US" sz="2000" dirty="0"/>
              <a:t> </a:t>
            </a:r>
            <a:r>
              <a:rPr lang="en-US" sz="2000" dirty="0" err="1"/>
              <a:t>koşuluyla</a:t>
            </a:r>
            <a:r>
              <a:rPr lang="en-US" sz="2000" dirty="0"/>
              <a:t> </a:t>
            </a:r>
            <a:r>
              <a:rPr lang="en-US" sz="2000" dirty="0" err="1"/>
              <a:t>velayeti</a:t>
            </a:r>
            <a:r>
              <a:rPr lang="en-US" sz="2000" dirty="0"/>
              <a:t> </a:t>
            </a:r>
            <a:r>
              <a:rPr lang="en-US" sz="2000" dirty="0" err="1"/>
              <a:t>birlikte</a:t>
            </a:r>
            <a:r>
              <a:rPr lang="en-US" sz="2000" dirty="0"/>
              <a:t> </a:t>
            </a:r>
            <a:r>
              <a:rPr lang="en-US" sz="2000" dirty="0" err="1"/>
              <a:t>kullanmaları</a:t>
            </a:r>
            <a:r>
              <a:rPr lang="en-US" sz="2000" dirty="0"/>
              <a:t> </a:t>
            </a:r>
            <a:r>
              <a:rPr lang="en-US" sz="2000" dirty="0" err="1"/>
              <a:t>mümkündür</a:t>
            </a:r>
            <a:r>
              <a:rPr lang="en-US" sz="2000" dirty="0"/>
              <a:t>. </a:t>
            </a:r>
            <a:r>
              <a:rPr lang="en-US" sz="2000" dirty="0" err="1"/>
              <a:t>Ancak</a:t>
            </a:r>
            <a:r>
              <a:rPr lang="en-US" sz="2000" dirty="0"/>
              <a:t> </a:t>
            </a:r>
            <a:r>
              <a:rPr lang="en-US" sz="2000" dirty="0" err="1"/>
              <a:t>mahkeme</a:t>
            </a:r>
            <a:r>
              <a:rPr lang="en-US" sz="2000" dirty="0"/>
              <a:t> </a:t>
            </a:r>
            <a:r>
              <a:rPr lang="en-US" sz="2000" dirty="0" err="1"/>
              <a:t>kararlarına</a:t>
            </a:r>
            <a:r>
              <a:rPr lang="en-US" sz="2000" dirty="0"/>
              <a:t> </a:t>
            </a:r>
            <a:r>
              <a:rPr lang="en-US" sz="2000" dirty="0" err="1"/>
              <a:t>baktığımızda</a:t>
            </a:r>
            <a:r>
              <a:rPr lang="en-US" sz="2000" dirty="0"/>
              <a:t>, her ne </a:t>
            </a:r>
            <a:r>
              <a:rPr lang="en-US" sz="2000" dirty="0" err="1"/>
              <a:t>kadar</a:t>
            </a:r>
            <a:r>
              <a:rPr lang="en-US" sz="2000" dirty="0"/>
              <a:t> </a:t>
            </a:r>
            <a:r>
              <a:rPr lang="en-US" sz="2000" dirty="0" err="1"/>
              <a:t>tarafların</a:t>
            </a:r>
            <a:r>
              <a:rPr lang="en-US" sz="2000" dirty="0"/>
              <a:t> </a:t>
            </a:r>
            <a:r>
              <a:rPr lang="en-US" sz="2000" dirty="0" err="1"/>
              <a:t>eşit</a:t>
            </a:r>
            <a:r>
              <a:rPr lang="en-US" sz="2000" dirty="0"/>
              <a:t> </a:t>
            </a:r>
            <a:r>
              <a:rPr lang="en-US" sz="2000" dirty="0" err="1"/>
              <a:t>olduğundan</a:t>
            </a:r>
            <a:r>
              <a:rPr lang="en-US" sz="2000" dirty="0"/>
              <a:t> </a:t>
            </a:r>
            <a:r>
              <a:rPr lang="en-US" sz="2000" dirty="0" err="1"/>
              <a:t>bahsedilse</a:t>
            </a:r>
            <a:r>
              <a:rPr lang="en-US" sz="2000" dirty="0"/>
              <a:t> de </a:t>
            </a:r>
            <a:r>
              <a:rPr lang="en-US" sz="2000" dirty="0" err="1"/>
              <a:t>ortak</a:t>
            </a:r>
            <a:r>
              <a:rPr lang="en-US" sz="2000" dirty="0"/>
              <a:t> </a:t>
            </a:r>
            <a:r>
              <a:rPr lang="en-US" sz="2000" dirty="0" err="1"/>
              <a:t>velayet</a:t>
            </a:r>
            <a:r>
              <a:rPr lang="en-US" sz="2000" dirty="0"/>
              <a:t> </a:t>
            </a:r>
            <a:r>
              <a:rPr lang="en-US" sz="2000" dirty="0" err="1"/>
              <a:t>yönünden</a:t>
            </a:r>
            <a:r>
              <a:rPr lang="en-US" sz="2000" dirty="0"/>
              <a:t> </a:t>
            </a:r>
            <a:r>
              <a:rPr lang="en-US" sz="2000" dirty="0" err="1"/>
              <a:t>oybirliği</a:t>
            </a:r>
            <a:r>
              <a:rPr lang="en-US" sz="2000" dirty="0"/>
              <a:t> </a:t>
            </a:r>
            <a:r>
              <a:rPr lang="en-US" sz="2000" dirty="0" err="1"/>
              <a:t>koşulunun</a:t>
            </a:r>
            <a:r>
              <a:rPr lang="en-US" sz="2000" dirty="0"/>
              <a:t> </a:t>
            </a:r>
            <a:r>
              <a:rPr lang="en-US" sz="2000" dirty="0" err="1"/>
              <a:t>arandığı</a:t>
            </a:r>
            <a:r>
              <a:rPr lang="en-US" sz="2000" dirty="0"/>
              <a:t> </a:t>
            </a:r>
            <a:r>
              <a:rPr lang="en-US" sz="2000" dirty="0" err="1"/>
              <a:t>görülmektedir</a:t>
            </a:r>
            <a:r>
              <a:rPr lang="en-US" sz="2000" dirty="0"/>
              <a:t>. </a:t>
            </a:r>
            <a:r>
              <a:rPr lang="en-US" sz="2000" dirty="0" err="1"/>
              <a:t>Kanaatimizce</a:t>
            </a:r>
            <a:r>
              <a:rPr lang="en-US" sz="2000" dirty="0"/>
              <a:t>, </a:t>
            </a:r>
            <a:r>
              <a:rPr lang="en-US" sz="2000" dirty="0" err="1"/>
              <a:t>ortak</a:t>
            </a:r>
            <a:r>
              <a:rPr lang="en-US" sz="2000" dirty="0"/>
              <a:t> </a:t>
            </a:r>
            <a:r>
              <a:rPr lang="en-US" sz="2000" dirty="0" err="1"/>
              <a:t>velayet</a:t>
            </a:r>
            <a:r>
              <a:rPr lang="en-US" sz="2000" dirty="0"/>
              <a:t> </a:t>
            </a:r>
            <a:r>
              <a:rPr lang="en-US" sz="2000" dirty="0" err="1"/>
              <a:t>yönünden</a:t>
            </a:r>
            <a:r>
              <a:rPr lang="en-US" sz="2000" dirty="0"/>
              <a:t> </a:t>
            </a:r>
            <a:r>
              <a:rPr lang="en-US" sz="2000" dirty="0" err="1"/>
              <a:t>oybirliğinin</a:t>
            </a:r>
            <a:r>
              <a:rPr lang="en-US" sz="2000" dirty="0"/>
              <a:t> </a:t>
            </a:r>
            <a:r>
              <a:rPr lang="en-US" sz="2000" dirty="0" err="1"/>
              <a:t>aranması</a:t>
            </a:r>
            <a:r>
              <a:rPr lang="en-US" sz="2000" dirty="0"/>
              <a:t>, </a:t>
            </a:r>
            <a:r>
              <a:rPr lang="en-US" sz="2000" dirty="0" err="1"/>
              <a:t>ilgili</a:t>
            </a:r>
            <a:r>
              <a:rPr lang="en-US" sz="2000" dirty="0"/>
              <a:t> </a:t>
            </a:r>
            <a:r>
              <a:rPr lang="en-US" sz="2000" dirty="0" err="1"/>
              <a:t>protokolde</a:t>
            </a:r>
            <a:r>
              <a:rPr lang="en-US" sz="2000" dirty="0"/>
              <a:t> </a:t>
            </a:r>
            <a:r>
              <a:rPr lang="en-US" sz="2000" dirty="0" err="1"/>
              <a:t>belirtilen</a:t>
            </a:r>
            <a:r>
              <a:rPr lang="en-US" sz="2000" dirty="0"/>
              <a:t> </a:t>
            </a:r>
            <a:r>
              <a:rPr lang="en-US" sz="2000" dirty="0" err="1"/>
              <a:t>eşitlik</a:t>
            </a:r>
            <a:r>
              <a:rPr lang="en-US" sz="2000" dirty="0"/>
              <a:t> </a:t>
            </a:r>
            <a:r>
              <a:rPr lang="en-US" sz="2000" dirty="0" err="1"/>
              <a:t>ilkesine</a:t>
            </a:r>
            <a:r>
              <a:rPr lang="en-US" sz="2000" dirty="0"/>
              <a:t> </a:t>
            </a:r>
            <a:r>
              <a:rPr lang="en-US" sz="2000" dirty="0" err="1"/>
              <a:t>aykırıdır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20" y="0"/>
            <a:ext cx="10972800" cy="582613"/>
          </a:xfrm>
        </p:spPr>
        <p:txBody>
          <a:bodyPr/>
          <a:lstStyle/>
          <a:p>
            <a:pPr algn="ctr"/>
            <a:r>
              <a:rPr lang="tr-TR" altLang="en-US" sz="3200" b="1" dirty="0">
                <a:sym typeface="+mn-ea"/>
              </a:rPr>
              <a:t>ALTINCI OTURUM SONUÇ BİLDİRGESİ-5</a:t>
            </a:r>
            <a:endParaRPr lang="en-US" sz="3200" b="1" dirty="0"/>
          </a:p>
        </p:txBody>
      </p:sp>
      <p:sp>
        <p:nvSpPr>
          <p:cNvPr id="3" name="Content Placeholder 2"/>
          <p:cNvSpPr>
            <a:spLocks noGrp="1"/>
          </p:cNvSpPr>
          <p:nvPr>
            <p:ph idx="1"/>
          </p:nvPr>
        </p:nvSpPr>
        <p:spPr>
          <a:xfrm>
            <a:off x="109220" y="657107"/>
            <a:ext cx="11675745" cy="5353685"/>
          </a:xfrm>
        </p:spPr>
        <p:txBody>
          <a:bodyPr/>
          <a:lstStyle/>
          <a:p>
            <a:pPr marL="0" indent="0">
              <a:buNone/>
            </a:pPr>
            <a:r>
              <a:rPr lang="en-US" sz="2400" b="1" dirty="0" err="1"/>
              <a:t>Yükümlülerin</a:t>
            </a:r>
            <a:r>
              <a:rPr lang="en-US" sz="2400" b="1" dirty="0"/>
              <a:t> </a:t>
            </a:r>
            <a:r>
              <a:rPr lang="en-US" sz="2400" b="1" dirty="0" err="1"/>
              <a:t>Anlatılarında</a:t>
            </a:r>
            <a:r>
              <a:rPr lang="en-US" sz="2400" b="1" dirty="0"/>
              <a:t> </a:t>
            </a:r>
            <a:r>
              <a:rPr lang="en-US" sz="2400" b="1" dirty="0" err="1"/>
              <a:t>Çocukluktaki</a:t>
            </a:r>
            <a:r>
              <a:rPr lang="en-US" sz="2400" b="1" dirty="0"/>
              <a:t> </a:t>
            </a:r>
            <a:r>
              <a:rPr lang="en-US" sz="2400" b="1" dirty="0" err="1"/>
              <a:t>İhmal</a:t>
            </a:r>
            <a:r>
              <a:rPr lang="en-US" sz="2400" b="1" dirty="0"/>
              <a:t> </a:t>
            </a:r>
            <a:r>
              <a:rPr lang="en-US" sz="2400" b="1" dirty="0" err="1"/>
              <a:t>ve</a:t>
            </a:r>
            <a:r>
              <a:rPr lang="en-US" sz="2400" b="1" dirty="0"/>
              <a:t> </a:t>
            </a:r>
            <a:r>
              <a:rPr lang="en-US" sz="2400" b="1" dirty="0" err="1"/>
              <a:t>İstismar</a:t>
            </a:r>
            <a:r>
              <a:rPr lang="en-US" sz="2400" b="1" dirty="0"/>
              <a:t> </a:t>
            </a:r>
            <a:r>
              <a:rPr lang="en-US" sz="2400" b="1" dirty="0" err="1"/>
              <a:t>Deneyimleri</a:t>
            </a:r>
            <a:endParaRPr lang="en-US" sz="2400" b="1" dirty="0"/>
          </a:p>
          <a:p>
            <a:pPr algn="just">
              <a:buFont typeface="Wingdings" panose="05000000000000000000" charset="0"/>
              <a:buChar char="v"/>
            </a:pPr>
            <a:r>
              <a:rPr lang="en-US" sz="2000" dirty="0" err="1"/>
              <a:t>Kişilerin</a:t>
            </a:r>
            <a:r>
              <a:rPr lang="en-US" sz="2000" dirty="0"/>
              <a:t> </a:t>
            </a:r>
            <a:r>
              <a:rPr lang="en-US" sz="2000" dirty="0" err="1"/>
              <a:t>uyuşturucu</a:t>
            </a:r>
            <a:r>
              <a:rPr lang="en-US" sz="2000" dirty="0"/>
              <a:t> </a:t>
            </a:r>
            <a:r>
              <a:rPr lang="en-US" sz="2000" dirty="0" err="1"/>
              <a:t>maddeyle</a:t>
            </a:r>
            <a:r>
              <a:rPr lang="en-US" sz="2000" dirty="0"/>
              <a:t> </a:t>
            </a:r>
            <a:r>
              <a:rPr lang="en-US" sz="2000" dirty="0" err="1"/>
              <a:t>tanışma</a:t>
            </a:r>
            <a:r>
              <a:rPr lang="en-US" sz="2000" dirty="0"/>
              <a:t> </a:t>
            </a:r>
            <a:r>
              <a:rPr lang="en-US" sz="2000" dirty="0" err="1"/>
              <a:t>ve</a:t>
            </a:r>
            <a:r>
              <a:rPr lang="en-US" sz="2000" dirty="0"/>
              <a:t> </a:t>
            </a:r>
            <a:r>
              <a:rPr lang="en-US" sz="2000" dirty="0" err="1"/>
              <a:t>suça</a:t>
            </a:r>
            <a:r>
              <a:rPr lang="en-US" sz="2000" dirty="0"/>
              <a:t> </a:t>
            </a:r>
            <a:r>
              <a:rPr lang="en-US" sz="2000" dirty="0" err="1"/>
              <a:t>yönelmelerinde</a:t>
            </a:r>
            <a:r>
              <a:rPr lang="en-US" sz="2000" dirty="0"/>
              <a:t> </a:t>
            </a:r>
            <a:r>
              <a:rPr lang="en-US" sz="2000" dirty="0" err="1"/>
              <a:t>çeşitli</a:t>
            </a:r>
            <a:r>
              <a:rPr lang="en-US" sz="2000" dirty="0"/>
              <a:t> </a:t>
            </a:r>
            <a:r>
              <a:rPr lang="en-US" sz="2000" dirty="0" err="1"/>
              <a:t>olumsuz</a:t>
            </a:r>
            <a:r>
              <a:rPr lang="en-US" sz="2000" dirty="0"/>
              <a:t> </a:t>
            </a:r>
            <a:r>
              <a:rPr lang="en-US" sz="2000" dirty="0" err="1"/>
              <a:t>çocukluk</a:t>
            </a:r>
            <a:r>
              <a:rPr lang="en-US" sz="2000" dirty="0"/>
              <a:t> </a:t>
            </a:r>
            <a:r>
              <a:rPr lang="en-US" sz="2000" dirty="0" err="1"/>
              <a:t>çağı</a:t>
            </a:r>
            <a:r>
              <a:rPr lang="en-US" sz="2000" dirty="0"/>
              <a:t> </a:t>
            </a:r>
            <a:r>
              <a:rPr lang="en-US" sz="2000" dirty="0" err="1"/>
              <a:t>deneyimleri</a:t>
            </a:r>
            <a:r>
              <a:rPr lang="en-US" sz="2000" dirty="0"/>
              <a:t> </a:t>
            </a:r>
            <a:r>
              <a:rPr lang="en-US" sz="2000" dirty="0" err="1"/>
              <a:t>etkili</a:t>
            </a:r>
            <a:r>
              <a:rPr lang="en-US" sz="2000" dirty="0"/>
              <a:t> </a:t>
            </a:r>
            <a:r>
              <a:rPr lang="en-US" sz="2000" dirty="0" err="1"/>
              <a:t>olmaktadır</a:t>
            </a:r>
            <a:r>
              <a:rPr lang="en-US" sz="2000" dirty="0"/>
              <a:t>. </a:t>
            </a:r>
            <a:r>
              <a:rPr lang="tr-TR" altLang="en-US" sz="2000" dirty="0"/>
              <a:t>A</a:t>
            </a:r>
            <a:r>
              <a:rPr lang="en-US" sz="2000" dirty="0" err="1"/>
              <a:t>ile</a:t>
            </a:r>
            <a:r>
              <a:rPr lang="en-US" sz="2000" dirty="0"/>
              <a:t> </a:t>
            </a:r>
            <a:r>
              <a:rPr lang="en-US" sz="2000" dirty="0" err="1"/>
              <a:t>ortamına</a:t>
            </a:r>
            <a:r>
              <a:rPr lang="en-US" sz="2000" dirty="0"/>
              <a:t> </a:t>
            </a:r>
            <a:r>
              <a:rPr lang="en-US" sz="2000" dirty="0" err="1"/>
              <a:t>ilişkin</a:t>
            </a:r>
            <a:r>
              <a:rPr lang="en-US" sz="2000" dirty="0"/>
              <a:t> </a:t>
            </a:r>
            <a:r>
              <a:rPr lang="en-US" sz="2000" dirty="0" err="1"/>
              <a:t>olumsuzluklar</a:t>
            </a:r>
            <a:r>
              <a:rPr lang="en-US" sz="2000" dirty="0"/>
              <a:t> </a:t>
            </a:r>
            <a:r>
              <a:rPr lang="en-US" sz="2000" dirty="0" err="1"/>
              <a:t>yaşamın</a:t>
            </a:r>
            <a:r>
              <a:rPr lang="en-US" sz="2000" dirty="0"/>
              <a:t> </a:t>
            </a:r>
            <a:r>
              <a:rPr lang="en-US" sz="2000" dirty="0" err="1"/>
              <a:t>ilerleyen</a:t>
            </a:r>
            <a:r>
              <a:rPr lang="en-US" sz="2000" dirty="0"/>
              <a:t> </a:t>
            </a:r>
            <a:r>
              <a:rPr lang="en-US" sz="2000" dirty="0" err="1"/>
              <a:t>evrelerinde</a:t>
            </a:r>
            <a:r>
              <a:rPr lang="en-US" sz="2000" dirty="0"/>
              <a:t> </a:t>
            </a:r>
            <a:r>
              <a:rPr lang="en-US" sz="2000" dirty="0" err="1"/>
              <a:t>kişinin</a:t>
            </a:r>
            <a:r>
              <a:rPr lang="en-US" sz="2000" dirty="0"/>
              <a:t> </a:t>
            </a:r>
            <a:r>
              <a:rPr lang="en-US" sz="2000" dirty="0" err="1"/>
              <a:t>fiziksel</a:t>
            </a:r>
            <a:r>
              <a:rPr lang="en-US" sz="2000" dirty="0"/>
              <a:t>, </a:t>
            </a:r>
            <a:r>
              <a:rPr lang="en-US" sz="2000" dirty="0" err="1"/>
              <a:t>bilişsel</a:t>
            </a:r>
            <a:r>
              <a:rPr lang="en-US" sz="2000" dirty="0"/>
              <a:t>, </a:t>
            </a:r>
            <a:r>
              <a:rPr lang="en-US" sz="2000" dirty="0" err="1"/>
              <a:t>duygusal</a:t>
            </a:r>
            <a:r>
              <a:rPr lang="en-US" sz="2000" dirty="0"/>
              <a:t> </a:t>
            </a:r>
            <a:r>
              <a:rPr lang="en-US" sz="2000" dirty="0" err="1"/>
              <a:t>ve</a:t>
            </a:r>
            <a:r>
              <a:rPr lang="en-US" sz="2000" dirty="0"/>
              <a:t> </a:t>
            </a:r>
            <a:r>
              <a:rPr lang="en-US" sz="2000" dirty="0" err="1"/>
              <a:t>toplumsal</a:t>
            </a:r>
            <a:r>
              <a:rPr lang="en-US" sz="2000" dirty="0"/>
              <a:t> </a:t>
            </a:r>
            <a:r>
              <a:rPr lang="en-US" sz="2000" dirty="0" err="1"/>
              <a:t>açıdan</a:t>
            </a:r>
            <a:r>
              <a:rPr lang="en-US" sz="2000" dirty="0"/>
              <a:t> </a:t>
            </a:r>
            <a:r>
              <a:rPr lang="en-US" sz="2000" dirty="0" err="1"/>
              <a:t>birçok</a:t>
            </a:r>
            <a:r>
              <a:rPr lang="en-US" sz="2000" dirty="0"/>
              <a:t> </a:t>
            </a:r>
            <a:r>
              <a:rPr lang="en-US" sz="2000" dirty="0" err="1"/>
              <a:t>sorunu</a:t>
            </a:r>
            <a:r>
              <a:rPr lang="en-US" sz="2000" dirty="0"/>
              <a:t> </a:t>
            </a:r>
            <a:r>
              <a:rPr lang="en-US" sz="2000" dirty="0" err="1"/>
              <a:t>deneyimlemesine</a:t>
            </a:r>
            <a:r>
              <a:rPr lang="en-US" sz="2000" dirty="0"/>
              <a:t> </a:t>
            </a:r>
            <a:r>
              <a:rPr lang="en-US" sz="2000" dirty="0" err="1"/>
              <a:t>neden</a:t>
            </a:r>
            <a:r>
              <a:rPr lang="en-US" sz="2000" dirty="0"/>
              <a:t> </a:t>
            </a:r>
            <a:r>
              <a:rPr lang="en-US" sz="2000" dirty="0" err="1"/>
              <a:t>olurken</a:t>
            </a:r>
            <a:r>
              <a:rPr lang="tr-TR" altLang="en-US" sz="2000" dirty="0"/>
              <a:t>,</a:t>
            </a:r>
            <a:r>
              <a:rPr lang="en-US" sz="2000" dirty="0"/>
              <a:t> </a:t>
            </a:r>
            <a:r>
              <a:rPr lang="en-US" sz="2000" dirty="0" err="1"/>
              <a:t>aile</a:t>
            </a:r>
            <a:r>
              <a:rPr lang="en-US" sz="2000" dirty="0"/>
              <a:t> </a:t>
            </a:r>
            <a:r>
              <a:rPr lang="en-US" sz="2000" dirty="0" err="1"/>
              <a:t>ilişkileri</a:t>
            </a:r>
            <a:r>
              <a:rPr lang="en-US" sz="2000" dirty="0"/>
              <a:t> </a:t>
            </a:r>
            <a:r>
              <a:rPr lang="en-US" sz="2000" dirty="0" err="1"/>
              <a:t>kişinin</a:t>
            </a:r>
            <a:r>
              <a:rPr lang="en-US" sz="2000" dirty="0"/>
              <a:t> </a:t>
            </a:r>
            <a:r>
              <a:rPr lang="en-US" sz="2000" dirty="0" err="1"/>
              <a:t>tüm</a:t>
            </a:r>
            <a:r>
              <a:rPr lang="en-US" sz="2000" dirty="0"/>
              <a:t> </a:t>
            </a:r>
            <a:r>
              <a:rPr lang="en-US" sz="2000" dirty="0" err="1"/>
              <a:t>bu</a:t>
            </a:r>
            <a:r>
              <a:rPr lang="en-US" sz="2000" dirty="0"/>
              <a:t> </a:t>
            </a:r>
            <a:r>
              <a:rPr lang="en-US" sz="2000" dirty="0" err="1"/>
              <a:t>sorunlarla</a:t>
            </a:r>
            <a:r>
              <a:rPr lang="en-US" sz="2000" dirty="0"/>
              <a:t> </a:t>
            </a:r>
            <a:r>
              <a:rPr lang="en-US" sz="2000" dirty="0" err="1"/>
              <a:t>başa</a:t>
            </a:r>
            <a:r>
              <a:rPr lang="en-US" sz="2000" dirty="0"/>
              <a:t> </a:t>
            </a:r>
            <a:r>
              <a:rPr lang="en-US" sz="2000" dirty="0" err="1"/>
              <a:t>çıkabilmesinde</a:t>
            </a:r>
            <a:r>
              <a:rPr lang="en-US" sz="2000" dirty="0"/>
              <a:t> de </a:t>
            </a:r>
            <a:r>
              <a:rPr lang="en-US" sz="2000" dirty="0" err="1"/>
              <a:t>önemli</a:t>
            </a:r>
            <a:r>
              <a:rPr lang="en-US" sz="2000" dirty="0"/>
              <a:t> </a:t>
            </a:r>
            <a:r>
              <a:rPr lang="en-US" sz="2000" dirty="0" err="1"/>
              <a:t>bir</a:t>
            </a:r>
            <a:r>
              <a:rPr lang="en-US" sz="2000" dirty="0"/>
              <a:t> role </a:t>
            </a:r>
            <a:r>
              <a:rPr lang="en-US" sz="2000" dirty="0" err="1"/>
              <a:t>sahip</a:t>
            </a:r>
            <a:r>
              <a:rPr lang="en-US" sz="2000" dirty="0"/>
              <a:t> </a:t>
            </a:r>
            <a:r>
              <a:rPr lang="en-US" sz="2000" dirty="0" err="1"/>
              <a:t>olabilmektedir</a:t>
            </a:r>
            <a:r>
              <a:rPr lang="en-US" sz="2000" dirty="0"/>
              <a:t>. </a:t>
            </a:r>
            <a:endParaRPr lang="en-US" sz="2000" dirty="0"/>
          </a:p>
          <a:p>
            <a:pPr algn="just">
              <a:buFont typeface="Wingdings" panose="05000000000000000000" charset="0"/>
              <a:buChar char="v"/>
            </a:pPr>
            <a:r>
              <a:rPr lang="en-US" sz="2000" dirty="0" err="1"/>
              <a:t>Çocukluk</a:t>
            </a:r>
            <a:r>
              <a:rPr lang="en-US" sz="2000" dirty="0"/>
              <a:t> </a:t>
            </a:r>
            <a:r>
              <a:rPr lang="en-US" sz="2000" dirty="0" err="1"/>
              <a:t>sürecinde</a:t>
            </a:r>
            <a:r>
              <a:rPr lang="en-US" sz="2000" dirty="0"/>
              <a:t> </a:t>
            </a:r>
            <a:r>
              <a:rPr lang="en-US" sz="2000" dirty="0" err="1"/>
              <a:t>ebeveynlerin</a:t>
            </a:r>
            <a:r>
              <a:rPr lang="en-US" sz="2000" dirty="0"/>
              <a:t> </a:t>
            </a:r>
            <a:r>
              <a:rPr lang="en-US" sz="2000" dirty="0" err="1"/>
              <a:t>yanında</a:t>
            </a:r>
            <a:r>
              <a:rPr lang="en-US" sz="2000" dirty="0"/>
              <a:t> </a:t>
            </a:r>
            <a:r>
              <a:rPr lang="en-US" sz="2000" dirty="0" err="1"/>
              <a:t>diğer</a:t>
            </a:r>
            <a:r>
              <a:rPr lang="en-US" sz="2000" dirty="0"/>
              <a:t> </a:t>
            </a:r>
            <a:r>
              <a:rPr lang="en-US" sz="2000" dirty="0" err="1"/>
              <a:t>bakım</a:t>
            </a:r>
            <a:r>
              <a:rPr lang="en-US" sz="2000" dirty="0"/>
              <a:t> </a:t>
            </a:r>
            <a:r>
              <a:rPr lang="en-US" sz="2000" dirty="0" err="1"/>
              <a:t>verenler</a:t>
            </a:r>
            <a:r>
              <a:rPr lang="en-US" sz="2000" dirty="0"/>
              <a:t>, </a:t>
            </a:r>
            <a:r>
              <a:rPr lang="en-US" sz="2000" dirty="0" err="1"/>
              <a:t>eğitim</a:t>
            </a:r>
            <a:r>
              <a:rPr lang="en-US" sz="2000" dirty="0"/>
              <a:t> </a:t>
            </a:r>
            <a:r>
              <a:rPr lang="en-US" sz="2000" dirty="0" err="1"/>
              <a:t>kurumu</a:t>
            </a:r>
            <a:r>
              <a:rPr lang="en-US" sz="2000" dirty="0"/>
              <a:t> </a:t>
            </a:r>
            <a:r>
              <a:rPr lang="en-US" sz="2000" dirty="0" err="1"/>
              <a:t>sorumluları</a:t>
            </a:r>
            <a:r>
              <a:rPr lang="en-US" sz="2000" dirty="0"/>
              <a:t>, </a:t>
            </a:r>
            <a:r>
              <a:rPr lang="en-US" sz="2000" dirty="0" err="1"/>
              <a:t>mahalle</a:t>
            </a:r>
            <a:r>
              <a:rPr lang="en-US" sz="2000" dirty="0"/>
              <a:t> </a:t>
            </a:r>
            <a:r>
              <a:rPr lang="en-US" sz="2000" dirty="0" err="1"/>
              <a:t>gibi</a:t>
            </a:r>
            <a:r>
              <a:rPr lang="en-US" sz="2000" dirty="0"/>
              <a:t> </a:t>
            </a:r>
            <a:r>
              <a:rPr lang="en-US" sz="2000" dirty="0" err="1"/>
              <a:t>mekânsal</a:t>
            </a:r>
            <a:r>
              <a:rPr lang="en-US" sz="2000" dirty="0"/>
              <a:t> </a:t>
            </a:r>
            <a:r>
              <a:rPr lang="en-US" sz="2000" dirty="0" err="1"/>
              <a:t>dinamikler</a:t>
            </a:r>
            <a:r>
              <a:rPr lang="en-US" sz="2000" dirty="0"/>
              <a:t>, </a:t>
            </a:r>
            <a:r>
              <a:rPr lang="en-US" sz="2000" dirty="0" err="1"/>
              <a:t>sosyal</a:t>
            </a:r>
            <a:r>
              <a:rPr lang="en-US" sz="2000" dirty="0"/>
              <a:t> </a:t>
            </a:r>
            <a:r>
              <a:rPr lang="en-US" sz="2000" dirty="0" err="1"/>
              <a:t>çevre</a:t>
            </a:r>
            <a:r>
              <a:rPr lang="en-US" sz="2000" dirty="0"/>
              <a:t> </a:t>
            </a:r>
            <a:r>
              <a:rPr lang="en-US" sz="2000" dirty="0" err="1"/>
              <a:t>ve</a:t>
            </a:r>
            <a:r>
              <a:rPr lang="en-US" sz="2000" dirty="0"/>
              <a:t> </a:t>
            </a:r>
            <a:r>
              <a:rPr lang="en-US" sz="2000" dirty="0" err="1"/>
              <a:t>akran</a:t>
            </a:r>
            <a:r>
              <a:rPr lang="en-US" sz="2000" dirty="0"/>
              <a:t> </a:t>
            </a:r>
            <a:r>
              <a:rPr lang="en-US" sz="2000" dirty="0" err="1"/>
              <a:t>ilişkileri</a:t>
            </a:r>
            <a:r>
              <a:rPr lang="en-US" sz="2000" dirty="0"/>
              <a:t>, </a:t>
            </a:r>
            <a:r>
              <a:rPr lang="en-US" sz="2000" dirty="0" err="1"/>
              <a:t>ailenin</a:t>
            </a:r>
            <a:r>
              <a:rPr lang="en-US" sz="2000" dirty="0"/>
              <a:t> </a:t>
            </a:r>
            <a:r>
              <a:rPr lang="en-US" sz="2000" dirty="0" err="1"/>
              <a:t>kültürel</a:t>
            </a:r>
            <a:r>
              <a:rPr lang="en-US" sz="2000" dirty="0"/>
              <a:t> </a:t>
            </a:r>
            <a:r>
              <a:rPr lang="en-US" sz="2000" dirty="0" err="1"/>
              <a:t>yatkınlıkları</a:t>
            </a:r>
            <a:r>
              <a:rPr lang="en-US" sz="2000" dirty="0"/>
              <a:t> </a:t>
            </a:r>
            <a:r>
              <a:rPr lang="en-US" sz="2000" dirty="0" err="1"/>
              <a:t>ve</a:t>
            </a:r>
            <a:r>
              <a:rPr lang="en-US" sz="2000" dirty="0"/>
              <a:t> </a:t>
            </a:r>
            <a:r>
              <a:rPr lang="en-US" sz="2000" dirty="0" err="1"/>
              <a:t>toplumsal</a:t>
            </a:r>
            <a:r>
              <a:rPr lang="en-US" sz="2000" dirty="0"/>
              <a:t> </a:t>
            </a:r>
            <a:r>
              <a:rPr lang="en-US" sz="2000" dirty="0" err="1"/>
              <a:t>yalıtılmışlığı</a:t>
            </a:r>
            <a:r>
              <a:rPr lang="en-US" sz="2000" dirty="0"/>
              <a:t> </a:t>
            </a:r>
            <a:r>
              <a:rPr lang="en-US" sz="2000" dirty="0" err="1"/>
              <a:t>gibi</a:t>
            </a:r>
            <a:r>
              <a:rPr lang="en-US" sz="2000" dirty="0"/>
              <a:t> </a:t>
            </a:r>
            <a:r>
              <a:rPr lang="en-US" sz="2000" dirty="0" err="1"/>
              <a:t>birçok</a:t>
            </a:r>
            <a:r>
              <a:rPr lang="en-US" sz="2000" dirty="0"/>
              <a:t> </a:t>
            </a:r>
            <a:r>
              <a:rPr lang="en-US" sz="2000" dirty="0" err="1"/>
              <a:t>unsurun</a:t>
            </a:r>
            <a:r>
              <a:rPr lang="en-US" sz="2000" dirty="0"/>
              <a:t> </a:t>
            </a:r>
            <a:r>
              <a:rPr lang="en-US" sz="2000" dirty="0" err="1"/>
              <a:t>etkisi</a:t>
            </a:r>
            <a:r>
              <a:rPr lang="en-US" sz="2000" dirty="0"/>
              <a:t> </a:t>
            </a:r>
            <a:r>
              <a:rPr lang="en-US" sz="2000" dirty="0" err="1"/>
              <a:t>söz</a:t>
            </a:r>
            <a:r>
              <a:rPr lang="en-US" sz="2000" dirty="0"/>
              <a:t> </a:t>
            </a:r>
            <a:r>
              <a:rPr lang="en-US" sz="2000" dirty="0" err="1"/>
              <a:t>konusudur</a:t>
            </a:r>
            <a:r>
              <a:rPr lang="en-US" sz="2000" dirty="0"/>
              <a:t>. </a:t>
            </a:r>
            <a:endParaRPr lang="en-US" sz="2000" dirty="0"/>
          </a:p>
          <a:p>
            <a:pPr algn="just">
              <a:buFont typeface="Wingdings" panose="05000000000000000000" charset="0"/>
              <a:buChar char="v"/>
            </a:pPr>
            <a:r>
              <a:rPr lang="tr-TR" altLang="en-US" sz="2000" dirty="0"/>
              <a:t>Ç</a:t>
            </a:r>
            <a:r>
              <a:rPr lang="en-US" sz="2000" dirty="0" err="1"/>
              <a:t>ocukluktaki</a:t>
            </a:r>
            <a:r>
              <a:rPr lang="en-US" sz="2000" dirty="0"/>
              <a:t> </a:t>
            </a:r>
            <a:r>
              <a:rPr lang="en-US" sz="2000" dirty="0" err="1"/>
              <a:t>olumsuz</a:t>
            </a:r>
            <a:r>
              <a:rPr lang="en-US" sz="2000" dirty="0"/>
              <a:t> </a:t>
            </a:r>
            <a:r>
              <a:rPr lang="en-US" sz="2000" dirty="0" err="1"/>
              <a:t>deneyimlerin</a:t>
            </a:r>
            <a:r>
              <a:rPr lang="en-US" sz="2000" dirty="0"/>
              <a:t> </a:t>
            </a:r>
            <a:r>
              <a:rPr lang="en-US" sz="2000" dirty="0" err="1"/>
              <a:t>yaşamın</a:t>
            </a:r>
            <a:r>
              <a:rPr lang="en-US" sz="2000" dirty="0"/>
              <a:t> </a:t>
            </a:r>
            <a:r>
              <a:rPr lang="en-US" sz="2000" dirty="0" err="1"/>
              <a:t>ilerleyen</a:t>
            </a:r>
            <a:r>
              <a:rPr lang="en-US" sz="2000" dirty="0"/>
              <a:t> </a:t>
            </a:r>
            <a:r>
              <a:rPr lang="en-US" sz="2000" dirty="0" err="1"/>
              <a:t>dönemlerinde</a:t>
            </a:r>
            <a:r>
              <a:rPr lang="en-US" sz="2000" dirty="0"/>
              <a:t> </a:t>
            </a:r>
            <a:r>
              <a:rPr lang="en-US" sz="2000" dirty="0" err="1"/>
              <a:t>oluşturduğu</a:t>
            </a:r>
            <a:r>
              <a:rPr lang="en-US" sz="2000" dirty="0"/>
              <a:t> risk </a:t>
            </a:r>
            <a:r>
              <a:rPr lang="en-US" sz="2000" dirty="0" err="1"/>
              <a:t>etmenlerini</a:t>
            </a:r>
            <a:r>
              <a:rPr lang="en-US" sz="2000" dirty="0"/>
              <a:t> </a:t>
            </a:r>
            <a:r>
              <a:rPr lang="en-US" sz="2000" dirty="0" err="1"/>
              <a:t>ve</a:t>
            </a:r>
            <a:r>
              <a:rPr lang="en-US" sz="2000" dirty="0"/>
              <a:t> </a:t>
            </a:r>
            <a:r>
              <a:rPr lang="en-US" sz="2000" dirty="0" err="1"/>
              <a:t>riskli</a:t>
            </a:r>
            <a:r>
              <a:rPr lang="en-US" sz="2000" dirty="0"/>
              <a:t> </a:t>
            </a:r>
            <a:r>
              <a:rPr lang="en-US" sz="2000" dirty="0" err="1"/>
              <a:t>davranışları</a:t>
            </a:r>
            <a:r>
              <a:rPr lang="en-US" sz="2000" dirty="0"/>
              <a:t> </a:t>
            </a:r>
            <a:r>
              <a:rPr lang="en-US" sz="2000" dirty="0" err="1"/>
              <a:t>önlemede</a:t>
            </a:r>
            <a:r>
              <a:rPr lang="en-US" sz="2000" dirty="0"/>
              <a:t> </a:t>
            </a:r>
            <a:r>
              <a:rPr lang="en-US" sz="2000" dirty="0" err="1"/>
              <a:t>ilgili</a:t>
            </a:r>
            <a:r>
              <a:rPr lang="en-US" sz="2000" dirty="0"/>
              <a:t> </a:t>
            </a:r>
            <a:r>
              <a:rPr lang="en-US" sz="2000" dirty="0" err="1"/>
              <a:t>kurum</a:t>
            </a:r>
            <a:r>
              <a:rPr lang="en-US" sz="2000" dirty="0"/>
              <a:t> </a:t>
            </a:r>
            <a:r>
              <a:rPr lang="en-US" sz="2000" dirty="0" err="1"/>
              <a:t>ve</a:t>
            </a:r>
            <a:r>
              <a:rPr lang="en-US" sz="2000" dirty="0"/>
              <a:t> </a:t>
            </a:r>
            <a:r>
              <a:rPr lang="en-US" sz="2000" dirty="0" err="1"/>
              <a:t>kuruluşların</a:t>
            </a:r>
            <a:r>
              <a:rPr lang="en-US" sz="2000" dirty="0"/>
              <a:t> </a:t>
            </a:r>
            <a:r>
              <a:rPr lang="en-US" sz="2000" dirty="0" err="1"/>
              <a:t>gerekli</a:t>
            </a:r>
            <a:r>
              <a:rPr lang="en-US" sz="2000" dirty="0"/>
              <a:t> </a:t>
            </a:r>
            <a:r>
              <a:rPr lang="en-US" sz="2000" dirty="0" err="1"/>
              <a:t>sorumluluğu</a:t>
            </a:r>
            <a:r>
              <a:rPr lang="en-US" sz="2000" dirty="0"/>
              <a:t> </a:t>
            </a:r>
            <a:r>
              <a:rPr lang="en-US" sz="2000" dirty="0" err="1"/>
              <a:t>alması</a:t>
            </a:r>
            <a:r>
              <a:rPr lang="en-US" sz="2000" dirty="0"/>
              <a:t> </a:t>
            </a:r>
            <a:r>
              <a:rPr lang="en-US" sz="2000" dirty="0" err="1"/>
              <a:t>oldukça</a:t>
            </a:r>
            <a:r>
              <a:rPr lang="en-US" sz="2000" dirty="0"/>
              <a:t> </a:t>
            </a:r>
            <a:r>
              <a:rPr lang="en-US" sz="2000" dirty="0" err="1"/>
              <a:t>önemlidir</a:t>
            </a:r>
            <a:r>
              <a:rPr lang="en-US" sz="2000" dirty="0"/>
              <a:t>. </a:t>
            </a:r>
            <a:endParaRPr lang="en-US" sz="2000" dirty="0"/>
          </a:p>
          <a:p>
            <a:pPr algn="just">
              <a:buFont typeface="Wingdings" panose="05000000000000000000" charset="0"/>
              <a:buChar char="v"/>
            </a:pPr>
            <a:r>
              <a:rPr lang="en-US" sz="2000" dirty="0" err="1"/>
              <a:t>Olumsuz</a:t>
            </a:r>
            <a:r>
              <a:rPr lang="en-US" sz="2000" dirty="0"/>
              <a:t> </a:t>
            </a:r>
            <a:r>
              <a:rPr lang="en-US" sz="2000" dirty="0" err="1"/>
              <a:t>çocukluk</a:t>
            </a:r>
            <a:r>
              <a:rPr lang="en-US" sz="2000" dirty="0"/>
              <a:t> </a:t>
            </a:r>
            <a:r>
              <a:rPr lang="en-US" sz="2000" dirty="0" err="1"/>
              <a:t>çağı</a:t>
            </a:r>
            <a:r>
              <a:rPr lang="en-US" sz="2000" dirty="0"/>
              <a:t> </a:t>
            </a:r>
            <a:r>
              <a:rPr lang="en-US" sz="2000" dirty="0" err="1"/>
              <a:t>deneyimleriyle</a:t>
            </a:r>
            <a:r>
              <a:rPr lang="en-US" sz="2000" dirty="0"/>
              <a:t>, </a:t>
            </a:r>
            <a:r>
              <a:rPr lang="en-US" sz="2000" dirty="0" err="1"/>
              <a:t>suç</a:t>
            </a:r>
            <a:r>
              <a:rPr lang="en-US" sz="2000" dirty="0"/>
              <a:t> </a:t>
            </a:r>
            <a:r>
              <a:rPr lang="en-US" sz="2000" dirty="0" err="1"/>
              <a:t>ve</a:t>
            </a:r>
            <a:r>
              <a:rPr lang="en-US" sz="2000" dirty="0"/>
              <a:t> </a:t>
            </a:r>
            <a:r>
              <a:rPr lang="en-US" sz="2000" dirty="0" err="1"/>
              <a:t>maddenin</a:t>
            </a:r>
            <a:r>
              <a:rPr lang="en-US" sz="2000" dirty="0"/>
              <a:t> </a:t>
            </a:r>
            <a:r>
              <a:rPr lang="en-US" sz="2000" dirty="0" err="1"/>
              <a:t>kötüye</a:t>
            </a:r>
            <a:r>
              <a:rPr lang="en-US" sz="2000" dirty="0"/>
              <a:t> </a:t>
            </a:r>
            <a:r>
              <a:rPr lang="en-US" sz="2000" dirty="0" err="1"/>
              <a:t>kullanımı</a:t>
            </a:r>
            <a:r>
              <a:rPr lang="en-US" sz="2000" dirty="0"/>
              <a:t> </a:t>
            </a:r>
            <a:r>
              <a:rPr lang="en-US" sz="2000" dirty="0" err="1"/>
              <a:t>arasındaki</a:t>
            </a:r>
            <a:r>
              <a:rPr lang="en-US" sz="2000" dirty="0"/>
              <a:t> </a:t>
            </a:r>
            <a:r>
              <a:rPr lang="en-US" sz="2000" dirty="0" err="1"/>
              <a:t>ilişkinin</a:t>
            </a:r>
            <a:r>
              <a:rPr lang="en-US" sz="2000" dirty="0"/>
              <a:t> </a:t>
            </a:r>
            <a:r>
              <a:rPr lang="en-US" sz="2000" dirty="0" err="1"/>
              <a:t>sosyolojik</a:t>
            </a:r>
            <a:r>
              <a:rPr lang="en-US" sz="2000" dirty="0"/>
              <a:t> </a:t>
            </a:r>
            <a:r>
              <a:rPr lang="en-US" sz="2000" dirty="0" err="1"/>
              <a:t>dinamiklerini</a:t>
            </a:r>
            <a:r>
              <a:rPr lang="en-US" sz="2000" dirty="0"/>
              <a:t> </a:t>
            </a:r>
            <a:r>
              <a:rPr lang="en-US" sz="2000" dirty="0" err="1"/>
              <a:t>ortaya</a:t>
            </a:r>
            <a:r>
              <a:rPr lang="en-US" sz="2000" dirty="0"/>
              <a:t> </a:t>
            </a:r>
            <a:r>
              <a:rPr lang="en-US" sz="2000" dirty="0" err="1"/>
              <a:t>çıkaracak</a:t>
            </a:r>
            <a:r>
              <a:rPr lang="en-US" sz="2000" dirty="0"/>
              <a:t> </a:t>
            </a:r>
            <a:r>
              <a:rPr lang="en-US" sz="2000" dirty="0" err="1"/>
              <a:t>araştırmaların</a:t>
            </a:r>
            <a:r>
              <a:rPr lang="en-US" sz="2000" dirty="0"/>
              <a:t> </a:t>
            </a:r>
            <a:r>
              <a:rPr lang="en-US" sz="2000" dirty="0" err="1"/>
              <a:t>süreklilik</a:t>
            </a:r>
            <a:r>
              <a:rPr lang="en-US" sz="2000" dirty="0"/>
              <a:t> </a:t>
            </a:r>
            <a:r>
              <a:rPr lang="en-US" sz="2000" dirty="0" err="1"/>
              <a:t>kazanması</a:t>
            </a:r>
            <a:r>
              <a:rPr lang="en-US" sz="2000" dirty="0"/>
              <a:t>; </a:t>
            </a:r>
            <a:r>
              <a:rPr lang="en-US" sz="2000" dirty="0" err="1"/>
              <a:t>meselenin</a:t>
            </a:r>
            <a:r>
              <a:rPr lang="en-US" sz="2000" dirty="0"/>
              <a:t> </a:t>
            </a:r>
            <a:r>
              <a:rPr lang="en-US" sz="2000" dirty="0" err="1"/>
              <a:t>disiplinler</a:t>
            </a:r>
            <a:r>
              <a:rPr lang="en-US" sz="2000" dirty="0"/>
              <a:t> </a:t>
            </a:r>
            <a:r>
              <a:rPr lang="en-US" sz="2000" dirty="0" err="1"/>
              <a:t>arası</a:t>
            </a:r>
            <a:r>
              <a:rPr lang="en-US" sz="2000" dirty="0"/>
              <a:t> </a:t>
            </a:r>
            <a:r>
              <a:rPr lang="en-US" sz="2000" dirty="0" err="1"/>
              <a:t>bir</a:t>
            </a:r>
            <a:r>
              <a:rPr lang="en-US" sz="2000" dirty="0"/>
              <a:t> </a:t>
            </a:r>
            <a:r>
              <a:rPr lang="en-US" sz="2000" dirty="0" err="1"/>
              <a:t>yaklaşımla</a:t>
            </a:r>
            <a:r>
              <a:rPr lang="en-US" sz="2000" dirty="0"/>
              <a:t> </a:t>
            </a:r>
            <a:r>
              <a:rPr lang="en-US" sz="2000" dirty="0" err="1"/>
              <a:t>tüm</a:t>
            </a:r>
            <a:r>
              <a:rPr lang="en-US" sz="2000" dirty="0"/>
              <a:t> </a:t>
            </a:r>
            <a:r>
              <a:rPr lang="en-US" sz="2000" dirty="0" err="1"/>
              <a:t>boyutlarının</a:t>
            </a:r>
            <a:r>
              <a:rPr lang="en-US" sz="2000" dirty="0"/>
              <a:t> </a:t>
            </a:r>
            <a:r>
              <a:rPr lang="en-US" sz="2000" dirty="0" err="1"/>
              <a:t>ortaya</a:t>
            </a:r>
            <a:r>
              <a:rPr lang="en-US" sz="2000" dirty="0"/>
              <a:t> </a:t>
            </a:r>
            <a:r>
              <a:rPr lang="en-US" sz="2000" dirty="0" err="1"/>
              <a:t>çıkarılması</a:t>
            </a:r>
            <a:r>
              <a:rPr lang="en-US" sz="2000" dirty="0"/>
              <a:t>, </a:t>
            </a:r>
            <a:r>
              <a:rPr lang="en-US" sz="2000" dirty="0" err="1"/>
              <a:t>bu</a:t>
            </a:r>
            <a:r>
              <a:rPr lang="en-US" sz="2000" dirty="0"/>
              <a:t> </a:t>
            </a:r>
            <a:r>
              <a:rPr lang="en-US" sz="2000" dirty="0" err="1"/>
              <a:t>doğrultuda</a:t>
            </a:r>
            <a:r>
              <a:rPr lang="en-US" sz="2000" dirty="0"/>
              <a:t> </a:t>
            </a:r>
            <a:r>
              <a:rPr lang="en-US" sz="2000" dirty="0" err="1"/>
              <a:t>nicel</a:t>
            </a:r>
            <a:r>
              <a:rPr lang="en-US" sz="2000" dirty="0"/>
              <a:t> </a:t>
            </a:r>
            <a:r>
              <a:rPr lang="en-US" sz="2000" dirty="0" err="1"/>
              <a:t>ve</a:t>
            </a:r>
            <a:r>
              <a:rPr lang="en-US" sz="2000" dirty="0"/>
              <a:t> </a:t>
            </a:r>
            <a:r>
              <a:rPr lang="en-US" sz="2000" dirty="0" err="1"/>
              <a:t>nitel</a:t>
            </a:r>
            <a:r>
              <a:rPr lang="en-US" sz="2000" dirty="0"/>
              <a:t> </a:t>
            </a:r>
            <a:r>
              <a:rPr lang="en-US" sz="2000" dirty="0" err="1"/>
              <a:t>verilerin</a:t>
            </a:r>
            <a:r>
              <a:rPr lang="en-US" sz="2000" dirty="0"/>
              <a:t> </a:t>
            </a:r>
            <a:r>
              <a:rPr lang="en-US" sz="2000" dirty="0" err="1"/>
              <a:t>sürekli</a:t>
            </a:r>
            <a:r>
              <a:rPr lang="en-US" sz="2000" dirty="0"/>
              <a:t> </a:t>
            </a:r>
            <a:r>
              <a:rPr lang="en-US" sz="2000" dirty="0" err="1"/>
              <a:t>olarak</a:t>
            </a:r>
            <a:r>
              <a:rPr lang="en-US" sz="2000" dirty="0"/>
              <a:t> </a:t>
            </a:r>
            <a:r>
              <a:rPr lang="en-US" sz="2000" dirty="0" err="1"/>
              <a:t>güncellenmesi</a:t>
            </a:r>
            <a:r>
              <a:rPr lang="en-US" sz="2000" dirty="0"/>
              <a:t>, </a:t>
            </a:r>
            <a:r>
              <a:rPr lang="en-US" sz="2000" dirty="0" err="1"/>
              <a:t>denetimli</a:t>
            </a:r>
            <a:r>
              <a:rPr lang="en-US" sz="2000" dirty="0"/>
              <a:t> </a:t>
            </a:r>
            <a:r>
              <a:rPr lang="en-US" sz="2000" dirty="0" err="1"/>
              <a:t>serbestlik</a:t>
            </a:r>
            <a:r>
              <a:rPr lang="en-US" sz="2000" dirty="0"/>
              <a:t> </a:t>
            </a:r>
            <a:r>
              <a:rPr lang="en-US" sz="2000" dirty="0" err="1"/>
              <a:t>başta</a:t>
            </a:r>
            <a:r>
              <a:rPr lang="en-US" sz="2000" dirty="0"/>
              <a:t> </a:t>
            </a:r>
            <a:r>
              <a:rPr lang="en-US" sz="2000" dirty="0" err="1"/>
              <a:t>olmak</a:t>
            </a:r>
            <a:r>
              <a:rPr lang="en-US" sz="2000" dirty="0"/>
              <a:t> </a:t>
            </a:r>
            <a:r>
              <a:rPr lang="en-US" sz="2000" dirty="0" err="1"/>
              <a:t>üzere</a:t>
            </a:r>
            <a:r>
              <a:rPr lang="en-US" sz="2000" dirty="0"/>
              <a:t> </a:t>
            </a:r>
            <a:r>
              <a:rPr lang="en-US" sz="2000" dirty="0" err="1"/>
              <a:t>ceza</a:t>
            </a:r>
            <a:r>
              <a:rPr lang="en-US" sz="2000" dirty="0"/>
              <a:t> </a:t>
            </a:r>
            <a:r>
              <a:rPr lang="en-US" sz="2000" dirty="0" err="1"/>
              <a:t>adalet</a:t>
            </a:r>
            <a:r>
              <a:rPr lang="en-US" sz="2000" dirty="0"/>
              <a:t> </a:t>
            </a:r>
            <a:r>
              <a:rPr lang="en-US" sz="2000" dirty="0" err="1"/>
              <a:t>sistemine</a:t>
            </a:r>
            <a:r>
              <a:rPr lang="en-US" sz="2000" dirty="0"/>
              <a:t> </a:t>
            </a:r>
            <a:r>
              <a:rPr lang="en-US" sz="2000" dirty="0" err="1"/>
              <a:t>bağlı</a:t>
            </a:r>
            <a:r>
              <a:rPr lang="en-US" sz="2000" dirty="0"/>
              <a:t> </a:t>
            </a:r>
            <a:r>
              <a:rPr lang="en-US" sz="2000" dirty="0" err="1"/>
              <a:t>kurumlarının</a:t>
            </a:r>
            <a:r>
              <a:rPr lang="en-US" sz="2000" dirty="0"/>
              <a:t>, </a:t>
            </a:r>
            <a:r>
              <a:rPr lang="en-US" sz="2000" dirty="0" err="1"/>
              <a:t>kuruluşların</a:t>
            </a:r>
            <a:r>
              <a:rPr lang="en-US" sz="2000" dirty="0"/>
              <a:t> </a:t>
            </a:r>
            <a:r>
              <a:rPr lang="en-US" sz="2000" dirty="0" err="1"/>
              <a:t>ve</a:t>
            </a:r>
            <a:r>
              <a:rPr lang="en-US" sz="2000" dirty="0"/>
              <a:t> </a:t>
            </a:r>
            <a:r>
              <a:rPr lang="en-US" sz="2000" dirty="0" err="1"/>
              <a:t>tedavi</a:t>
            </a:r>
            <a:r>
              <a:rPr lang="en-US" sz="2000" dirty="0"/>
              <a:t> </a:t>
            </a:r>
            <a:r>
              <a:rPr lang="en-US" sz="2000" dirty="0" err="1"/>
              <a:t>merkezlerinin</a:t>
            </a:r>
            <a:r>
              <a:rPr lang="en-US" sz="2000" dirty="0"/>
              <a:t>; </a:t>
            </a:r>
            <a:r>
              <a:rPr lang="en-US" sz="2000" dirty="0" err="1"/>
              <a:t>suçun</a:t>
            </a:r>
            <a:r>
              <a:rPr lang="en-US" sz="2000" dirty="0"/>
              <a:t> </a:t>
            </a:r>
            <a:r>
              <a:rPr lang="en-US" sz="2000" dirty="0" err="1"/>
              <a:t>ve</a:t>
            </a:r>
            <a:r>
              <a:rPr lang="en-US" sz="2000" dirty="0"/>
              <a:t> </a:t>
            </a:r>
            <a:r>
              <a:rPr lang="en-US" sz="2000" dirty="0" err="1"/>
              <a:t>suç</a:t>
            </a:r>
            <a:r>
              <a:rPr lang="en-US" sz="2000" dirty="0"/>
              <a:t> </a:t>
            </a:r>
            <a:r>
              <a:rPr lang="en-US" sz="2000" dirty="0" err="1"/>
              <a:t>tekrarının</a:t>
            </a:r>
            <a:r>
              <a:rPr lang="en-US" sz="2000" dirty="0"/>
              <a:t> </a:t>
            </a:r>
            <a:r>
              <a:rPr lang="en-US" sz="2000" dirty="0" err="1"/>
              <a:t>önlenmesi</a:t>
            </a:r>
            <a:r>
              <a:rPr lang="en-US" sz="2000" dirty="0"/>
              <a:t> </a:t>
            </a:r>
            <a:r>
              <a:rPr lang="en-US" sz="2000" dirty="0" err="1"/>
              <a:t>ve</a:t>
            </a:r>
            <a:r>
              <a:rPr lang="en-US" sz="2000" dirty="0"/>
              <a:t> </a:t>
            </a:r>
            <a:r>
              <a:rPr lang="en-US" sz="2000" dirty="0" err="1"/>
              <a:t>bağımlılıkla</a:t>
            </a:r>
            <a:r>
              <a:rPr lang="en-US" sz="2000" dirty="0"/>
              <a:t> </a:t>
            </a:r>
            <a:r>
              <a:rPr lang="en-US" sz="2000" dirty="0" err="1"/>
              <a:t>mücadele</a:t>
            </a:r>
            <a:r>
              <a:rPr lang="en-US" sz="2000" dirty="0"/>
              <a:t> </a:t>
            </a:r>
            <a:r>
              <a:rPr lang="en-US" sz="2000" dirty="0" err="1"/>
              <a:t>programlarını</a:t>
            </a:r>
            <a:r>
              <a:rPr lang="en-US" sz="2000" dirty="0"/>
              <a:t>, </a:t>
            </a:r>
            <a:r>
              <a:rPr lang="en-US" sz="2000" dirty="0" err="1"/>
              <a:t>ilgili</a:t>
            </a:r>
            <a:r>
              <a:rPr lang="en-US" sz="2000" dirty="0"/>
              <a:t> </a:t>
            </a:r>
            <a:r>
              <a:rPr lang="en-US" sz="2000" dirty="0" err="1"/>
              <a:t>araştırma</a:t>
            </a:r>
            <a:r>
              <a:rPr lang="en-US" sz="2000" dirty="0"/>
              <a:t> </a:t>
            </a:r>
            <a:r>
              <a:rPr lang="en-US" sz="2000" dirty="0" err="1"/>
              <a:t>sonuçlarını</a:t>
            </a:r>
            <a:r>
              <a:rPr lang="en-US" sz="2000" dirty="0"/>
              <a:t> </a:t>
            </a:r>
            <a:r>
              <a:rPr lang="en-US" sz="2000" dirty="0" err="1"/>
              <a:t>dikkate</a:t>
            </a:r>
            <a:r>
              <a:rPr lang="en-US" sz="2000" dirty="0"/>
              <a:t> </a:t>
            </a:r>
            <a:r>
              <a:rPr lang="en-US" sz="2000" dirty="0" err="1"/>
              <a:t>alarak</a:t>
            </a:r>
            <a:r>
              <a:rPr lang="en-US" sz="2000" dirty="0"/>
              <a:t> </a:t>
            </a:r>
            <a:r>
              <a:rPr lang="en-US" sz="2000" dirty="0" err="1"/>
              <a:t>geliştirmeleri</a:t>
            </a:r>
            <a:r>
              <a:rPr lang="en-US" sz="2000" dirty="0"/>
              <a:t> </a:t>
            </a:r>
            <a:r>
              <a:rPr lang="en-US" sz="2000" dirty="0" err="1"/>
              <a:t>gerekmektedir</a:t>
            </a:r>
            <a:r>
              <a:rPr lang="en-US" sz="2000" dirty="0"/>
              <a:t>.</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ALTINCI OTURUM SONUÇ BİLDİRGESİ-6</a:t>
            </a:r>
            <a:endParaRPr lang="en-US" sz="3200" b="1" dirty="0"/>
          </a:p>
        </p:txBody>
      </p:sp>
      <p:sp>
        <p:nvSpPr>
          <p:cNvPr id="3" name="Content Placeholder 2"/>
          <p:cNvSpPr>
            <a:spLocks noGrp="1"/>
          </p:cNvSpPr>
          <p:nvPr>
            <p:ph idx="1"/>
          </p:nvPr>
        </p:nvSpPr>
        <p:spPr>
          <a:xfrm>
            <a:off x="609600" y="1182636"/>
            <a:ext cx="10714074" cy="5093970"/>
          </a:xfrm>
        </p:spPr>
        <p:txBody>
          <a:bodyPr/>
          <a:lstStyle/>
          <a:p>
            <a:pPr marL="0" indent="0">
              <a:buNone/>
            </a:pPr>
            <a:r>
              <a:rPr lang="en-US" sz="2400" b="1" dirty="0" err="1"/>
              <a:t>Çocukların</a:t>
            </a:r>
            <a:r>
              <a:rPr lang="en-US" sz="2400" b="1" dirty="0"/>
              <a:t> </a:t>
            </a:r>
            <a:r>
              <a:rPr lang="en-US" sz="2400" b="1" dirty="0" err="1"/>
              <a:t>İhmal</a:t>
            </a:r>
            <a:r>
              <a:rPr lang="en-US" sz="2400" b="1" dirty="0"/>
              <a:t> </a:t>
            </a:r>
            <a:r>
              <a:rPr lang="en-US" sz="2400" b="1" dirty="0" err="1"/>
              <a:t>ve</a:t>
            </a:r>
            <a:r>
              <a:rPr lang="en-US" sz="2400" b="1" dirty="0"/>
              <a:t> </a:t>
            </a:r>
            <a:r>
              <a:rPr lang="en-US" sz="2400" b="1" dirty="0" err="1"/>
              <a:t>İstismarında</a:t>
            </a:r>
            <a:r>
              <a:rPr lang="en-US" sz="2400" b="1" dirty="0"/>
              <a:t> </a:t>
            </a:r>
            <a:r>
              <a:rPr lang="en-US" sz="2400" b="1" dirty="0" err="1"/>
              <a:t>Sosyal</a:t>
            </a:r>
            <a:r>
              <a:rPr lang="en-US" sz="2400" b="1" dirty="0"/>
              <a:t> </a:t>
            </a:r>
            <a:r>
              <a:rPr lang="en-US" sz="2400" b="1" dirty="0" err="1"/>
              <a:t>Medya</a:t>
            </a:r>
            <a:r>
              <a:rPr lang="en-US" sz="2400" b="1" dirty="0"/>
              <a:t> </a:t>
            </a:r>
            <a:r>
              <a:rPr lang="en-US" sz="2400" b="1" dirty="0" err="1"/>
              <a:t>Fenomenlerinin</a:t>
            </a:r>
            <a:r>
              <a:rPr lang="en-US" sz="2400" b="1" dirty="0"/>
              <a:t> </a:t>
            </a:r>
            <a:r>
              <a:rPr lang="en-US" sz="2400" b="1" dirty="0" err="1"/>
              <a:t>Rolü</a:t>
            </a:r>
            <a:endParaRPr lang="en-US" sz="2400" b="1" dirty="0"/>
          </a:p>
          <a:p>
            <a:pPr algn="just">
              <a:buFont typeface="Wingdings" panose="05000000000000000000" charset="0"/>
              <a:buChar char="v"/>
            </a:pPr>
            <a:r>
              <a:rPr lang="en-US" sz="2400" dirty="0" err="1"/>
              <a:t>Sosyal</a:t>
            </a:r>
            <a:r>
              <a:rPr lang="en-US" sz="2400" dirty="0"/>
              <a:t> </a:t>
            </a:r>
            <a:r>
              <a:rPr lang="en-US" sz="2400" dirty="0" err="1"/>
              <a:t>medya</a:t>
            </a:r>
            <a:r>
              <a:rPr lang="en-US" sz="2400" dirty="0"/>
              <a:t> </a:t>
            </a:r>
            <a:r>
              <a:rPr lang="en-US" sz="2400" dirty="0" err="1"/>
              <a:t>fenomenliği</a:t>
            </a:r>
            <a:r>
              <a:rPr lang="en-US" sz="2400" dirty="0"/>
              <a:t> para </a:t>
            </a:r>
            <a:r>
              <a:rPr lang="en-US" sz="2400" dirty="0" err="1"/>
              <a:t>ya</a:t>
            </a:r>
            <a:r>
              <a:rPr lang="en-US" sz="2400" dirty="0"/>
              <a:t> da </a:t>
            </a:r>
            <a:r>
              <a:rPr lang="en-US" sz="2400" dirty="0" err="1"/>
              <a:t>şöhret</a:t>
            </a:r>
            <a:r>
              <a:rPr lang="en-US" sz="2400" dirty="0"/>
              <a:t> </a:t>
            </a:r>
            <a:r>
              <a:rPr lang="en-US" sz="2400" dirty="0" err="1"/>
              <a:t>kazanmak</a:t>
            </a:r>
            <a:r>
              <a:rPr lang="en-US" sz="2400" dirty="0"/>
              <a:t> </a:t>
            </a:r>
            <a:r>
              <a:rPr lang="en-US" sz="2400" dirty="0" err="1"/>
              <a:t>için</a:t>
            </a:r>
            <a:r>
              <a:rPr lang="en-US" sz="2400" dirty="0"/>
              <a:t> </a:t>
            </a:r>
            <a:r>
              <a:rPr lang="en-US" sz="2400" dirty="0" err="1"/>
              <a:t>bir</a:t>
            </a:r>
            <a:r>
              <a:rPr lang="en-US" sz="2400" dirty="0"/>
              <a:t> </a:t>
            </a:r>
            <a:r>
              <a:rPr lang="en-US" sz="2400" dirty="0" err="1"/>
              <a:t>seçenek</a:t>
            </a:r>
            <a:r>
              <a:rPr lang="en-US" sz="2400" dirty="0"/>
              <a:t> </a:t>
            </a:r>
            <a:r>
              <a:rPr lang="en-US" sz="2400" dirty="0" err="1"/>
              <a:t>olsa</a:t>
            </a:r>
            <a:r>
              <a:rPr lang="en-US" sz="2400" dirty="0"/>
              <a:t> da, </a:t>
            </a:r>
            <a:r>
              <a:rPr lang="en-US" sz="2400" dirty="0" err="1"/>
              <a:t>fenomenler</a:t>
            </a:r>
            <a:r>
              <a:rPr lang="en-US" sz="2400" dirty="0"/>
              <a:t> </a:t>
            </a:r>
            <a:r>
              <a:rPr lang="en-US" sz="2400" dirty="0" err="1"/>
              <a:t>çocukların</a:t>
            </a:r>
            <a:r>
              <a:rPr lang="en-US" sz="2400" dirty="0"/>
              <a:t> </a:t>
            </a:r>
            <a:r>
              <a:rPr lang="en-US" sz="2400" dirty="0" err="1"/>
              <a:t>güvenliğine</a:t>
            </a:r>
            <a:r>
              <a:rPr lang="en-US" sz="2400" dirty="0"/>
              <a:t> </a:t>
            </a:r>
            <a:r>
              <a:rPr lang="en-US" sz="2400" dirty="0" err="1"/>
              <a:t>ve</a:t>
            </a:r>
            <a:r>
              <a:rPr lang="en-US" sz="2400" dirty="0"/>
              <a:t> </a:t>
            </a:r>
            <a:r>
              <a:rPr lang="en-US" sz="2400" dirty="0" err="1"/>
              <a:t>mahremiyetine</a:t>
            </a:r>
            <a:r>
              <a:rPr lang="en-US" sz="2400" dirty="0"/>
              <a:t> </a:t>
            </a:r>
            <a:r>
              <a:rPr lang="en-US" sz="2400" dirty="0" err="1"/>
              <a:t>öncelik</a:t>
            </a:r>
            <a:r>
              <a:rPr lang="en-US" sz="2400" dirty="0"/>
              <a:t> </a:t>
            </a:r>
            <a:r>
              <a:rPr lang="en-US" sz="2400" dirty="0" err="1"/>
              <a:t>vermelidir</a:t>
            </a:r>
            <a:r>
              <a:rPr lang="en-US" sz="2400" dirty="0"/>
              <a:t>.</a:t>
            </a:r>
            <a:endParaRPr lang="en-US" sz="2400" dirty="0"/>
          </a:p>
          <a:p>
            <a:pPr algn="just">
              <a:buFont typeface="Wingdings" panose="05000000000000000000" charset="0"/>
              <a:buChar char="v"/>
            </a:pPr>
            <a:r>
              <a:rPr lang="en-US" sz="2400" dirty="0" err="1"/>
              <a:t>Oyuncu</a:t>
            </a:r>
            <a:r>
              <a:rPr lang="en-US" sz="2400" dirty="0"/>
              <a:t> </a:t>
            </a:r>
            <a:r>
              <a:rPr lang="en-US" sz="2400" dirty="0" err="1"/>
              <a:t>çocukları</a:t>
            </a:r>
            <a:r>
              <a:rPr lang="en-US" sz="2400" dirty="0"/>
              <a:t> </a:t>
            </a:r>
            <a:r>
              <a:rPr lang="en-US" sz="2400" dirty="0" err="1"/>
              <a:t>koruyan</a:t>
            </a:r>
            <a:r>
              <a:rPr lang="en-US" sz="2400" dirty="0"/>
              <a:t> </a:t>
            </a:r>
            <a:r>
              <a:rPr lang="en-US" sz="2400" dirty="0" err="1"/>
              <a:t>yönetmelik</a:t>
            </a:r>
            <a:r>
              <a:rPr lang="en-US" sz="2400" dirty="0"/>
              <a:t> </a:t>
            </a:r>
            <a:r>
              <a:rPr lang="en-US" sz="2400" dirty="0" err="1"/>
              <a:t>olmasına</a:t>
            </a:r>
            <a:r>
              <a:rPr lang="en-US" sz="2400" dirty="0"/>
              <a:t> </a:t>
            </a:r>
            <a:r>
              <a:rPr lang="en-US" sz="2400" dirty="0" err="1"/>
              <a:t>rağmen</a:t>
            </a:r>
            <a:r>
              <a:rPr lang="en-US" sz="2400" dirty="0"/>
              <a:t>, </a:t>
            </a:r>
            <a:r>
              <a:rPr lang="en-US" sz="2400" dirty="0" err="1"/>
              <a:t>henüz</a:t>
            </a:r>
            <a:r>
              <a:rPr lang="en-US" sz="2400" dirty="0"/>
              <a:t> </a:t>
            </a:r>
            <a:r>
              <a:rPr lang="en-US" sz="2400" dirty="0" err="1"/>
              <a:t>çevrim</a:t>
            </a:r>
            <a:r>
              <a:rPr lang="en-US" sz="2400" dirty="0"/>
              <a:t> </a:t>
            </a:r>
            <a:r>
              <a:rPr lang="en-US" sz="2400" dirty="0" err="1"/>
              <a:t>içi</a:t>
            </a:r>
            <a:r>
              <a:rPr lang="en-US" sz="2400" dirty="0"/>
              <a:t> </a:t>
            </a:r>
            <a:r>
              <a:rPr lang="en-US" sz="2400" dirty="0" err="1"/>
              <a:t>platformun</a:t>
            </a:r>
            <a:r>
              <a:rPr lang="en-US" sz="2400" dirty="0"/>
              <a:t> </a:t>
            </a:r>
            <a:r>
              <a:rPr lang="en-US" sz="2400" dirty="0" err="1"/>
              <a:t>oyuncuları</a:t>
            </a:r>
            <a:r>
              <a:rPr lang="en-US" sz="2400" dirty="0"/>
              <a:t> </a:t>
            </a:r>
            <a:r>
              <a:rPr lang="en-US" sz="2400" dirty="0" err="1"/>
              <a:t>olan</a:t>
            </a:r>
            <a:r>
              <a:rPr lang="en-US" sz="2400" dirty="0"/>
              <a:t> </a:t>
            </a:r>
            <a:r>
              <a:rPr lang="en-US" sz="2400" dirty="0" err="1"/>
              <a:t>çocukları</a:t>
            </a:r>
            <a:r>
              <a:rPr lang="en-US" sz="2400" dirty="0"/>
              <a:t> </a:t>
            </a:r>
            <a:r>
              <a:rPr lang="en-US" sz="2400" dirty="0" err="1"/>
              <a:t>koruyan</a:t>
            </a:r>
            <a:r>
              <a:rPr lang="en-US" sz="2400" dirty="0"/>
              <a:t> </a:t>
            </a:r>
            <a:r>
              <a:rPr lang="en-US" sz="2400" dirty="0" err="1"/>
              <a:t>yasa</a:t>
            </a:r>
            <a:r>
              <a:rPr lang="en-US" sz="2400" dirty="0"/>
              <a:t> </a:t>
            </a:r>
            <a:r>
              <a:rPr lang="en-US" sz="2400" dirty="0" err="1"/>
              <a:t>ve</a:t>
            </a:r>
            <a:r>
              <a:rPr lang="en-US" sz="2400" dirty="0"/>
              <a:t> </a:t>
            </a:r>
            <a:r>
              <a:rPr lang="en-US" sz="2400" dirty="0" err="1"/>
              <a:t>yönetmelik</a:t>
            </a:r>
            <a:r>
              <a:rPr lang="en-US" sz="2400" dirty="0"/>
              <a:t> </a:t>
            </a:r>
            <a:r>
              <a:rPr lang="en-US" sz="2400" dirty="0" err="1"/>
              <a:t>yoktur</a:t>
            </a:r>
            <a:r>
              <a:rPr lang="en-US" sz="2400" dirty="0"/>
              <a:t>.</a:t>
            </a:r>
            <a:endParaRPr lang="en-US" sz="2400" dirty="0"/>
          </a:p>
          <a:p>
            <a:pPr algn="just">
              <a:buFont typeface="Wingdings" panose="05000000000000000000" charset="0"/>
              <a:buChar char="v"/>
            </a:pPr>
            <a:r>
              <a:rPr lang="en-US" sz="2400" dirty="0" err="1"/>
              <a:t>Paylaşılan</a:t>
            </a:r>
            <a:r>
              <a:rPr lang="en-US" sz="2400" dirty="0"/>
              <a:t> </a:t>
            </a:r>
            <a:r>
              <a:rPr lang="en-US" sz="2400" dirty="0" err="1"/>
              <a:t>videoların</a:t>
            </a:r>
            <a:r>
              <a:rPr lang="en-US" sz="2400" dirty="0"/>
              <a:t> </a:t>
            </a:r>
            <a:r>
              <a:rPr lang="en-US" sz="2400" dirty="0" err="1"/>
              <a:t>kötü</a:t>
            </a:r>
            <a:r>
              <a:rPr lang="en-US" sz="2400" dirty="0"/>
              <a:t> </a:t>
            </a:r>
            <a:r>
              <a:rPr lang="en-US" sz="2400" dirty="0" err="1"/>
              <a:t>niyetli</a:t>
            </a:r>
            <a:r>
              <a:rPr lang="en-US" sz="2400" dirty="0"/>
              <a:t> </a:t>
            </a:r>
            <a:r>
              <a:rPr lang="en-US" sz="2400" dirty="0" err="1"/>
              <a:t>sitelerde</a:t>
            </a:r>
            <a:r>
              <a:rPr lang="en-US" sz="2400" dirty="0"/>
              <a:t> </a:t>
            </a:r>
            <a:r>
              <a:rPr lang="en-US" sz="2400" dirty="0" err="1"/>
              <a:t>istismar</a:t>
            </a:r>
            <a:r>
              <a:rPr lang="en-US" sz="2400" dirty="0"/>
              <a:t> </a:t>
            </a:r>
            <a:r>
              <a:rPr lang="en-US" sz="2400" dirty="0" err="1"/>
              <a:t>edilme</a:t>
            </a:r>
            <a:r>
              <a:rPr lang="en-US" sz="2400" dirty="0"/>
              <a:t> </a:t>
            </a:r>
            <a:r>
              <a:rPr lang="en-US" sz="2400" dirty="0" err="1"/>
              <a:t>olasılığı</a:t>
            </a:r>
            <a:r>
              <a:rPr lang="en-US" sz="2400" dirty="0"/>
              <a:t> </a:t>
            </a:r>
            <a:r>
              <a:rPr lang="en-US" sz="2400" dirty="0" err="1"/>
              <a:t>yüksektir</a:t>
            </a:r>
            <a:r>
              <a:rPr lang="en-US" sz="2400" dirty="0"/>
              <a:t>. Bu durum, </a:t>
            </a:r>
            <a:r>
              <a:rPr lang="en-US" sz="2400" dirty="0" err="1"/>
              <a:t>çocuk</a:t>
            </a:r>
            <a:r>
              <a:rPr lang="en-US" sz="2400" dirty="0"/>
              <a:t> </a:t>
            </a:r>
            <a:r>
              <a:rPr lang="en-US" sz="2400" dirty="0" err="1"/>
              <a:t>haklarının</a:t>
            </a:r>
            <a:r>
              <a:rPr lang="en-US" sz="2400" dirty="0"/>
              <a:t> </a:t>
            </a:r>
            <a:r>
              <a:rPr lang="en-US" sz="2400" dirty="0" err="1"/>
              <a:t>ihlaline</a:t>
            </a:r>
            <a:r>
              <a:rPr lang="en-US" sz="2400" dirty="0"/>
              <a:t> </a:t>
            </a:r>
            <a:r>
              <a:rPr lang="en-US" sz="2400" dirty="0" err="1"/>
              <a:t>neden</a:t>
            </a:r>
            <a:r>
              <a:rPr lang="en-US" sz="2400" dirty="0"/>
              <a:t> </a:t>
            </a:r>
            <a:r>
              <a:rPr lang="en-US" sz="2400" dirty="0" err="1"/>
              <a:t>olabilir</a:t>
            </a:r>
            <a:r>
              <a:rPr lang="en-US" sz="2400" dirty="0"/>
              <a:t> </a:t>
            </a:r>
            <a:r>
              <a:rPr lang="en-US" sz="2400" dirty="0" err="1"/>
              <a:t>ve</a:t>
            </a:r>
            <a:r>
              <a:rPr lang="en-US" sz="2400" dirty="0"/>
              <a:t> </a:t>
            </a:r>
            <a:r>
              <a:rPr lang="en-US" sz="2400" dirty="0" err="1"/>
              <a:t>aynı</a:t>
            </a:r>
            <a:r>
              <a:rPr lang="en-US" sz="2400" dirty="0"/>
              <a:t> </a:t>
            </a:r>
            <a:r>
              <a:rPr lang="en-US" sz="2400" dirty="0" err="1"/>
              <a:t>zamanda</a:t>
            </a:r>
            <a:r>
              <a:rPr lang="en-US" sz="2400" dirty="0"/>
              <a:t> </a:t>
            </a:r>
            <a:r>
              <a:rPr lang="en-US" sz="2400" dirty="0" err="1"/>
              <a:t>çocukların</a:t>
            </a:r>
            <a:r>
              <a:rPr lang="en-US" sz="2400" dirty="0"/>
              <a:t> </a:t>
            </a:r>
            <a:r>
              <a:rPr lang="en-US" sz="2400" dirty="0" err="1"/>
              <a:t>bilgisi</a:t>
            </a:r>
            <a:r>
              <a:rPr lang="en-US" sz="2400" dirty="0"/>
              <a:t> </a:t>
            </a:r>
            <a:r>
              <a:rPr lang="en-US" sz="2400" dirty="0" err="1"/>
              <a:t>dışında</a:t>
            </a:r>
            <a:r>
              <a:rPr lang="en-US" sz="2400" dirty="0"/>
              <a:t> </a:t>
            </a:r>
            <a:r>
              <a:rPr lang="en-US" sz="2400" dirty="0" err="1"/>
              <a:t>onları</a:t>
            </a:r>
            <a:r>
              <a:rPr lang="en-US" sz="2400" dirty="0"/>
              <a:t> </a:t>
            </a:r>
            <a:r>
              <a:rPr lang="en-US" sz="2400" dirty="0" err="1"/>
              <a:t>tehlikeye</a:t>
            </a:r>
            <a:r>
              <a:rPr lang="en-US" sz="2400" dirty="0"/>
              <a:t> </a:t>
            </a:r>
            <a:r>
              <a:rPr lang="en-US" sz="2400" dirty="0" err="1"/>
              <a:t>atabilir</a:t>
            </a:r>
            <a:r>
              <a:rPr lang="en-US" sz="2400" dirty="0"/>
              <a:t>. </a:t>
            </a:r>
            <a:endParaRPr lang="en-US" sz="2400" dirty="0"/>
          </a:p>
          <a:p>
            <a:pPr algn="just">
              <a:buFont typeface="Wingdings" panose="05000000000000000000" charset="0"/>
              <a:buChar char="v"/>
            </a:pPr>
            <a:r>
              <a:rPr lang="en-US" sz="2400" dirty="0" err="1"/>
              <a:t>Çocuklara</a:t>
            </a:r>
            <a:r>
              <a:rPr lang="en-US" sz="2400" dirty="0"/>
              <a:t> </a:t>
            </a:r>
            <a:r>
              <a:rPr lang="en-US" sz="2400" dirty="0" err="1"/>
              <a:t>ait</a:t>
            </a:r>
            <a:r>
              <a:rPr lang="en-US" sz="2400" dirty="0"/>
              <a:t> </a:t>
            </a:r>
            <a:r>
              <a:rPr lang="en-US" sz="2400" dirty="0" err="1"/>
              <a:t>görsellerin</a:t>
            </a:r>
            <a:r>
              <a:rPr lang="en-US" sz="2400" dirty="0"/>
              <a:t> </a:t>
            </a:r>
            <a:r>
              <a:rPr lang="en-US" sz="2400" dirty="0" err="1"/>
              <a:t>paylaşılması</a:t>
            </a:r>
            <a:r>
              <a:rPr lang="en-US" sz="2400" dirty="0"/>
              <a:t> </a:t>
            </a:r>
            <a:r>
              <a:rPr lang="en-US" sz="2400" dirty="0" err="1"/>
              <a:t>konusunda</a:t>
            </a:r>
            <a:r>
              <a:rPr lang="en-US" sz="2400" dirty="0"/>
              <a:t> </a:t>
            </a:r>
            <a:r>
              <a:rPr lang="en-US" sz="2400" dirty="0" err="1"/>
              <a:t>kuralların</a:t>
            </a:r>
            <a:r>
              <a:rPr lang="en-US" sz="2400" dirty="0"/>
              <a:t> </a:t>
            </a:r>
            <a:r>
              <a:rPr lang="en-US" sz="2400" dirty="0" err="1"/>
              <a:t>olması</a:t>
            </a:r>
            <a:r>
              <a:rPr lang="en-US" sz="2400" dirty="0"/>
              <a:t> </a:t>
            </a:r>
            <a:r>
              <a:rPr lang="en-US" sz="2400" dirty="0" err="1"/>
              <a:t>ve</a:t>
            </a:r>
            <a:r>
              <a:rPr lang="en-US" sz="2400" dirty="0"/>
              <a:t> </a:t>
            </a:r>
            <a:r>
              <a:rPr lang="en-US" sz="2400" dirty="0" err="1"/>
              <a:t>uygulanması</a:t>
            </a:r>
            <a:r>
              <a:rPr lang="en-US" sz="2400" dirty="0"/>
              <a:t> </a:t>
            </a:r>
            <a:r>
              <a:rPr lang="en-US" sz="2400" dirty="0" err="1"/>
              <a:t>önemlidir</a:t>
            </a:r>
            <a:r>
              <a:rPr lang="en-US" sz="2400" dirty="0"/>
              <a:t>.</a:t>
            </a:r>
            <a:endParaRPr lang="en-US" sz="2400" dirty="0"/>
          </a:p>
          <a:p>
            <a:pPr algn="just">
              <a:buFont typeface="Wingdings" panose="05000000000000000000" charset="0"/>
              <a:buChar char="v"/>
            </a:pPr>
            <a:r>
              <a:rPr lang="en-US" sz="2400" dirty="0" err="1"/>
              <a:t>Çevirimiçi</a:t>
            </a:r>
            <a:r>
              <a:rPr lang="en-US" sz="2400" dirty="0"/>
              <a:t> </a:t>
            </a:r>
            <a:r>
              <a:rPr lang="en-US" sz="2400" dirty="0" err="1"/>
              <a:t>platformların</a:t>
            </a:r>
            <a:r>
              <a:rPr lang="en-US" sz="2400" dirty="0"/>
              <a:t> </a:t>
            </a:r>
            <a:r>
              <a:rPr lang="en-US" sz="2400" dirty="0" err="1"/>
              <a:t>oyuncuları</a:t>
            </a:r>
            <a:r>
              <a:rPr lang="en-US" sz="2400" dirty="0"/>
              <a:t> </a:t>
            </a:r>
            <a:r>
              <a:rPr lang="en-US" sz="2400" dirty="0" err="1"/>
              <a:t>olan</a:t>
            </a:r>
            <a:r>
              <a:rPr lang="en-US" sz="2400" dirty="0"/>
              <a:t> </a:t>
            </a:r>
            <a:r>
              <a:rPr lang="en-US" sz="2400" dirty="0" err="1"/>
              <a:t>çocukların</a:t>
            </a:r>
            <a:r>
              <a:rPr lang="en-US" sz="2400" dirty="0"/>
              <a:t> </a:t>
            </a:r>
            <a:r>
              <a:rPr lang="en-US" sz="2400" dirty="0" err="1"/>
              <a:t>haklarının</a:t>
            </a:r>
            <a:r>
              <a:rPr lang="en-US" sz="2400" dirty="0"/>
              <a:t> </a:t>
            </a:r>
            <a:r>
              <a:rPr lang="en-US" sz="2400" dirty="0" err="1"/>
              <a:t>yasa</a:t>
            </a:r>
            <a:r>
              <a:rPr lang="en-US" sz="2400" dirty="0"/>
              <a:t> </a:t>
            </a:r>
            <a:r>
              <a:rPr lang="en-US" sz="2400" dirty="0" err="1"/>
              <a:t>ve</a:t>
            </a:r>
            <a:r>
              <a:rPr lang="en-US" sz="2400" dirty="0"/>
              <a:t> </a:t>
            </a:r>
            <a:r>
              <a:rPr lang="en-US" sz="2400" dirty="0" err="1"/>
              <a:t>yönetmeliklerle</a:t>
            </a:r>
            <a:r>
              <a:rPr lang="en-US" sz="2400" dirty="0"/>
              <a:t> </a:t>
            </a:r>
            <a:r>
              <a:rPr lang="en-US" sz="2400" dirty="0" err="1"/>
              <a:t>korunması</a:t>
            </a:r>
            <a:r>
              <a:rPr lang="en-US" sz="2400" dirty="0"/>
              <a:t> </a:t>
            </a:r>
            <a:r>
              <a:rPr lang="en-US" sz="2400" dirty="0" err="1"/>
              <a:t>önerilebilir</a:t>
            </a:r>
            <a:r>
              <a:rPr lang="en-US" sz="2400" dirty="0"/>
              <a:t>.</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8974" y="174896"/>
            <a:ext cx="10131425" cy="834185"/>
          </a:xfrm>
        </p:spPr>
        <p:txBody>
          <a:bodyPr/>
          <a:lstStyle/>
          <a:p>
            <a:pPr algn="ctr"/>
            <a:r>
              <a:rPr lang="tr-TR" sz="3200" b="1" dirty="0"/>
              <a:t>PROJE KATILIMCILARININ KURUMSAL DAĞILIMI</a:t>
            </a:r>
            <a:endParaRPr lang="tr-TR" sz="3200" b="1" dirty="0"/>
          </a:p>
        </p:txBody>
      </p:sp>
      <p:graphicFrame>
        <p:nvGraphicFramePr>
          <p:cNvPr id="4" name="Tablo 4"/>
          <p:cNvGraphicFramePr>
            <a:graphicFrameLocks noGrp="1"/>
          </p:cNvGraphicFramePr>
          <p:nvPr>
            <p:ph idx="1"/>
          </p:nvPr>
        </p:nvGraphicFramePr>
        <p:xfrm>
          <a:off x="688975" y="1009081"/>
          <a:ext cx="10131425" cy="5758071"/>
        </p:xfrm>
        <a:graphic>
          <a:graphicData uri="http://schemas.openxmlformats.org/drawingml/2006/table">
            <a:tbl>
              <a:tblPr firstRow="1" bandRow="1">
                <a:tableStyleId>{21E4AEA4-8DFA-4A89-87EB-49C32662AFE0}</a:tableStyleId>
              </a:tblPr>
              <a:tblGrid>
                <a:gridCol w="5151755"/>
                <a:gridCol w="2814972"/>
                <a:gridCol w="2164698"/>
              </a:tblGrid>
              <a:tr h="349281">
                <a:tc>
                  <a:txBody>
                    <a:bodyPr/>
                    <a:lstStyle/>
                    <a:p>
                      <a:r>
                        <a:rPr lang="tr-TR" dirty="0"/>
                        <a:t>AKDENİZ ÜNİVERSİTESİ </a:t>
                      </a:r>
                      <a:endParaRPr lang="tr-TR" dirty="0"/>
                    </a:p>
                  </a:txBody>
                  <a:tcPr/>
                </a:tc>
                <a:tc>
                  <a:txBody>
                    <a:bodyPr/>
                    <a:lstStyle/>
                    <a:p>
                      <a:pPr algn="ctr"/>
                      <a:r>
                        <a:rPr lang="tr-TR" dirty="0"/>
                        <a:t>AKADEMİSYEN SAYISI</a:t>
                      </a:r>
                      <a:endParaRPr lang="tr-TR" dirty="0"/>
                    </a:p>
                  </a:txBody>
                  <a:tcPr/>
                </a:tc>
                <a:tc>
                  <a:txBody>
                    <a:bodyPr/>
                    <a:lstStyle/>
                    <a:p>
                      <a:pPr algn="ctr"/>
                      <a:r>
                        <a:rPr lang="tr-TR" dirty="0"/>
                        <a:t>ÖĞRENCİ SAYISI</a:t>
                      </a:r>
                      <a:endParaRPr lang="tr-TR" dirty="0"/>
                    </a:p>
                  </a:txBody>
                  <a:tcPr/>
                </a:tc>
              </a:tr>
              <a:tr h="34928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EDEBİYAT FAKÜLTESİ </a:t>
                      </a:r>
                      <a:endParaRPr lang="tr-TR" dirty="0"/>
                    </a:p>
                  </a:txBody>
                  <a:tcPr/>
                </a:tc>
                <a:tc>
                  <a:txBody>
                    <a:bodyPr/>
                    <a:lstStyle/>
                    <a:p>
                      <a:pPr algn="ctr"/>
                      <a:r>
                        <a:rPr lang="tr-TR" dirty="0"/>
                        <a:t>2</a:t>
                      </a:r>
                      <a:endParaRPr lang="tr-TR" dirty="0"/>
                    </a:p>
                  </a:txBody>
                  <a:tcPr/>
                </a:tc>
                <a:tc>
                  <a:txBody>
                    <a:bodyPr/>
                    <a:lstStyle/>
                    <a:p>
                      <a:pPr algn="ctr"/>
                      <a:r>
                        <a:rPr lang="tr-TR" dirty="0"/>
                        <a:t>1 (YL)</a:t>
                      </a:r>
                      <a:endParaRPr lang="tr-TR" dirty="0"/>
                    </a:p>
                  </a:txBody>
                  <a:tcPr/>
                </a:tc>
              </a:tr>
              <a:tr h="349281">
                <a:tc>
                  <a:txBody>
                    <a:bodyPr/>
                    <a:lstStyle/>
                    <a:p>
                      <a:r>
                        <a:rPr lang="tr-TR" dirty="0"/>
                        <a:t>EĞİTİM FAKÜLTESİ</a:t>
                      </a:r>
                      <a:endParaRPr lang="tr-TR" dirty="0"/>
                    </a:p>
                  </a:txBody>
                  <a:tcPr/>
                </a:tc>
                <a:tc>
                  <a:txBody>
                    <a:bodyPr/>
                    <a:lstStyle/>
                    <a:p>
                      <a:pPr algn="ctr"/>
                      <a:r>
                        <a:rPr lang="tr-TR" dirty="0"/>
                        <a:t>8</a:t>
                      </a:r>
                      <a:endParaRPr lang="tr-TR" dirty="0"/>
                    </a:p>
                  </a:txBody>
                  <a:tcPr/>
                </a:tc>
                <a:tc>
                  <a:txBody>
                    <a:bodyPr/>
                    <a:lstStyle/>
                    <a:p>
                      <a:pPr algn="ctr"/>
                      <a:r>
                        <a:rPr lang="tr-TR" dirty="0"/>
                        <a:t>1</a:t>
                      </a:r>
                      <a:endParaRPr lang="tr-TR" dirty="0"/>
                    </a:p>
                  </a:txBody>
                  <a:tcPr/>
                </a:tc>
              </a:tr>
              <a:tr h="349281">
                <a:tc>
                  <a:txBody>
                    <a:bodyPr/>
                    <a:lstStyle/>
                    <a:p>
                      <a:r>
                        <a:rPr lang="tr-TR" dirty="0"/>
                        <a:t>HEMŞİRELİK FAKÜLTESİ</a:t>
                      </a:r>
                      <a:endParaRPr lang="tr-TR" dirty="0"/>
                    </a:p>
                  </a:txBody>
                  <a:tcPr/>
                </a:tc>
                <a:tc>
                  <a:txBody>
                    <a:bodyPr/>
                    <a:lstStyle/>
                    <a:p>
                      <a:pPr algn="ctr"/>
                      <a:r>
                        <a:rPr lang="tr-TR" dirty="0"/>
                        <a:t>21</a:t>
                      </a:r>
                      <a:endParaRPr lang="tr-TR" dirty="0"/>
                    </a:p>
                  </a:txBody>
                  <a:tcPr/>
                </a:tc>
                <a:tc>
                  <a:txBody>
                    <a:bodyPr/>
                    <a:lstStyle/>
                    <a:p>
                      <a:pPr algn="ctr"/>
                      <a:endParaRPr lang="tr-TR"/>
                    </a:p>
                  </a:txBody>
                  <a:tcPr/>
                </a:tc>
              </a:tr>
              <a:tr h="349281">
                <a:tc>
                  <a:txBody>
                    <a:bodyPr/>
                    <a:lstStyle/>
                    <a:p>
                      <a:r>
                        <a:rPr lang="tr-TR" dirty="0"/>
                        <a:t>HUKUK FAKÜLTESİ</a:t>
                      </a:r>
                      <a:endParaRPr lang="tr-TR" dirty="0"/>
                    </a:p>
                  </a:txBody>
                  <a:tcPr/>
                </a:tc>
                <a:tc>
                  <a:txBody>
                    <a:bodyPr/>
                    <a:lstStyle/>
                    <a:p>
                      <a:pPr algn="ctr"/>
                      <a:r>
                        <a:rPr lang="tr-TR" dirty="0"/>
                        <a:t>5</a:t>
                      </a:r>
                      <a:endParaRPr lang="tr-TR" dirty="0"/>
                    </a:p>
                  </a:txBody>
                  <a:tcPr/>
                </a:tc>
                <a:tc>
                  <a:txBody>
                    <a:bodyPr/>
                    <a:lstStyle/>
                    <a:p>
                      <a:pPr algn="ctr"/>
                      <a:r>
                        <a:rPr lang="tr-TR" dirty="0"/>
                        <a:t>1</a:t>
                      </a:r>
                      <a:endParaRPr lang="tr-TR" dirty="0"/>
                    </a:p>
                  </a:txBody>
                  <a:tcPr/>
                </a:tc>
              </a:tr>
              <a:tr h="349281">
                <a:tc>
                  <a:txBody>
                    <a:bodyPr/>
                    <a:lstStyle/>
                    <a:p>
                      <a:r>
                        <a:rPr lang="tr-TR" dirty="0"/>
                        <a:t>İKTİSADİ İDARİ BİLİMLER FAKÜLTESİ</a:t>
                      </a:r>
                      <a:endParaRPr lang="tr-TR" dirty="0"/>
                    </a:p>
                  </a:txBody>
                  <a:tcPr/>
                </a:tc>
                <a:tc>
                  <a:txBody>
                    <a:bodyPr/>
                    <a:lstStyle/>
                    <a:p>
                      <a:pPr algn="ctr"/>
                      <a:r>
                        <a:rPr lang="tr-TR" dirty="0"/>
                        <a:t>2</a:t>
                      </a:r>
                      <a:endParaRPr lang="tr-TR" dirty="0"/>
                    </a:p>
                  </a:txBody>
                  <a:tcPr/>
                </a:tc>
                <a:tc>
                  <a:txBody>
                    <a:bodyPr/>
                    <a:lstStyle/>
                    <a:p>
                      <a:pPr algn="ctr"/>
                      <a:r>
                        <a:rPr lang="tr-TR" dirty="0"/>
                        <a:t>1 (DOKTORA)</a:t>
                      </a:r>
                      <a:endParaRPr lang="tr-TR" dirty="0"/>
                    </a:p>
                  </a:txBody>
                  <a:tcPr/>
                </a:tc>
              </a:tr>
              <a:tr h="349281">
                <a:tc>
                  <a:txBody>
                    <a:bodyPr/>
                    <a:lstStyle/>
                    <a:p>
                      <a:pPr>
                        <a:buNone/>
                      </a:pPr>
                      <a:r>
                        <a:rPr lang="tr-TR" dirty="0"/>
                        <a:t>KUMLUCA SAĞLIK BİLİMLERİ FAKÜLTESİ</a:t>
                      </a:r>
                      <a:endParaRPr lang="tr-TR" dirty="0"/>
                    </a:p>
                  </a:txBody>
                  <a:tcPr/>
                </a:tc>
                <a:tc>
                  <a:txBody>
                    <a:bodyPr/>
                    <a:lstStyle/>
                    <a:p>
                      <a:pPr algn="ctr">
                        <a:buNone/>
                      </a:pPr>
                      <a:r>
                        <a:rPr lang="tr-TR" dirty="0"/>
                        <a:t>1</a:t>
                      </a:r>
                      <a:endParaRPr lang="tr-TR" dirty="0"/>
                    </a:p>
                  </a:txBody>
                  <a:tcPr/>
                </a:tc>
                <a:tc>
                  <a:txBody>
                    <a:bodyPr/>
                    <a:lstStyle/>
                    <a:p>
                      <a:pPr algn="ctr">
                        <a:buNone/>
                      </a:pPr>
                      <a:endParaRPr lang="tr-TR" dirty="0"/>
                    </a:p>
                  </a:txBody>
                  <a:tcPr/>
                </a:tc>
              </a:tr>
              <a:tr h="349281">
                <a:tc>
                  <a:txBody>
                    <a:bodyPr/>
                    <a:lstStyle/>
                    <a:p>
                      <a:pPr lvl="0"/>
                      <a:r>
                        <a:rPr lang="tr-TR" sz="1800" kern="1200" dirty="0">
                          <a:solidFill>
                            <a:schemeClr val="dk1"/>
                          </a:solidFill>
                          <a:effectLst/>
                        </a:rPr>
                        <a:t>MANAVGAT SBB FAKÜLTESİ</a:t>
                      </a:r>
                      <a:endParaRPr lang="tr-TR" dirty="0"/>
                    </a:p>
                  </a:txBody>
                  <a:tcPr/>
                </a:tc>
                <a:tc>
                  <a:txBody>
                    <a:bodyPr/>
                    <a:lstStyle/>
                    <a:p>
                      <a:pPr algn="ctr"/>
                      <a:r>
                        <a:rPr lang="tr-TR" dirty="0"/>
                        <a:t>1</a:t>
                      </a:r>
                      <a:endParaRPr lang="tr-TR" dirty="0"/>
                    </a:p>
                  </a:txBody>
                  <a:tcPr/>
                </a:tc>
                <a:tc>
                  <a:txBody>
                    <a:bodyPr/>
                    <a:lstStyle/>
                    <a:p>
                      <a:pPr algn="ctr"/>
                      <a:endParaRPr lang="tr-TR" dirty="0"/>
                    </a:p>
                  </a:txBody>
                  <a:tcPr/>
                </a:tc>
              </a:tr>
              <a:tr h="34928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MİMARLIK FAKÜLTESİ </a:t>
                      </a:r>
                      <a:endParaRPr lang="tr-TR" dirty="0"/>
                    </a:p>
                  </a:txBody>
                  <a:tcPr/>
                </a:tc>
                <a:tc>
                  <a:txBody>
                    <a:bodyPr/>
                    <a:lstStyle/>
                    <a:p>
                      <a:pPr algn="ctr"/>
                      <a:r>
                        <a:rPr lang="tr-TR" dirty="0"/>
                        <a:t>2</a:t>
                      </a:r>
                      <a:endParaRPr lang="tr-TR" dirty="0"/>
                    </a:p>
                  </a:txBody>
                  <a:tcPr/>
                </a:tc>
                <a:tc>
                  <a:txBody>
                    <a:bodyPr/>
                    <a:lstStyle/>
                    <a:p>
                      <a:pPr algn="ctr"/>
                      <a:endParaRPr lang="tr-TR"/>
                    </a:p>
                  </a:txBody>
                  <a:tcPr/>
                </a:tc>
              </a:tr>
              <a:tr h="34928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MÜHENDİSLİK FAKÜLTESİ </a:t>
                      </a:r>
                      <a:endParaRPr lang="tr-TR" dirty="0"/>
                    </a:p>
                  </a:txBody>
                  <a:tcPr/>
                </a:tc>
                <a:tc>
                  <a:txBody>
                    <a:bodyPr/>
                    <a:lstStyle/>
                    <a:p>
                      <a:pPr algn="ctr">
                        <a:buNone/>
                      </a:pPr>
                      <a:r>
                        <a:rPr lang="tr-TR" dirty="0"/>
                        <a:t>2</a:t>
                      </a:r>
                      <a:endParaRPr lang="tr-TR" dirty="0"/>
                    </a:p>
                  </a:txBody>
                  <a:tcPr/>
                </a:tc>
                <a:tc>
                  <a:txBody>
                    <a:bodyPr/>
                    <a:lstStyle/>
                    <a:p>
                      <a:pPr algn="ctr">
                        <a:buNone/>
                      </a:pPr>
                      <a:endParaRPr lang="tr-TR"/>
                    </a:p>
                  </a:txBody>
                  <a:tcPr/>
                </a:tc>
              </a:tr>
              <a:tr h="349281">
                <a:tc>
                  <a:txBody>
                    <a:bodyPr/>
                    <a:lstStyle/>
                    <a:p>
                      <a:r>
                        <a:rPr lang="tr-TR" dirty="0"/>
                        <a:t>SAĞLIK BİLİMLERİ FAKÜLTESİ</a:t>
                      </a:r>
                      <a:endParaRPr lang="tr-TR" dirty="0"/>
                    </a:p>
                  </a:txBody>
                  <a:tcPr/>
                </a:tc>
                <a:tc>
                  <a:txBody>
                    <a:bodyPr/>
                    <a:lstStyle/>
                    <a:p>
                      <a:pPr algn="ctr"/>
                      <a:r>
                        <a:rPr lang="tr-TR" dirty="0"/>
                        <a:t>5</a:t>
                      </a:r>
                      <a:endParaRPr lang="tr-TR" dirty="0"/>
                    </a:p>
                  </a:txBody>
                  <a:tcPr/>
                </a:tc>
                <a:tc>
                  <a:txBody>
                    <a:bodyPr/>
                    <a:lstStyle/>
                    <a:p>
                      <a:pPr algn="ctr"/>
                      <a:endParaRPr lang="tr-TR" dirty="0"/>
                    </a:p>
                  </a:txBody>
                  <a:tcPr/>
                </a:tc>
              </a:tr>
              <a:tr h="349281">
                <a:tc>
                  <a:txBody>
                    <a:bodyPr/>
                    <a:lstStyle/>
                    <a:p>
                      <a:r>
                        <a:rPr lang="tr-TR" dirty="0"/>
                        <a:t>SBMYO</a:t>
                      </a:r>
                      <a:endParaRPr lang="tr-TR" dirty="0"/>
                    </a:p>
                  </a:txBody>
                  <a:tcPr/>
                </a:tc>
                <a:tc>
                  <a:txBody>
                    <a:bodyPr/>
                    <a:lstStyle/>
                    <a:p>
                      <a:pPr algn="ctr"/>
                      <a:r>
                        <a:rPr lang="tr-TR" dirty="0"/>
                        <a:t>2</a:t>
                      </a:r>
                      <a:endParaRPr lang="tr-TR" dirty="0"/>
                    </a:p>
                  </a:txBody>
                  <a:tcPr/>
                </a:tc>
                <a:tc>
                  <a:txBody>
                    <a:bodyPr/>
                    <a:lstStyle/>
                    <a:p>
                      <a:pPr algn="ctr"/>
                      <a:endParaRPr lang="tr-TR" dirty="0"/>
                    </a:p>
                  </a:txBody>
                  <a:tcPr/>
                </a:tc>
              </a:tr>
              <a:tr h="349281">
                <a:tc>
                  <a:txBody>
                    <a:bodyPr/>
                    <a:lstStyle/>
                    <a:p>
                      <a:pPr lvl="0"/>
                      <a:r>
                        <a:rPr lang="tr-TR" sz="1800" kern="1200" dirty="0">
                          <a:solidFill>
                            <a:schemeClr val="dk1"/>
                          </a:solidFill>
                          <a:effectLst/>
                        </a:rPr>
                        <a:t>TIP FAKÜLTESİ</a:t>
                      </a:r>
                      <a:endParaRPr lang="tr-TR" dirty="0"/>
                    </a:p>
                  </a:txBody>
                  <a:tcPr/>
                </a:tc>
                <a:tc>
                  <a:txBody>
                    <a:bodyPr/>
                    <a:lstStyle/>
                    <a:p>
                      <a:pPr algn="ctr"/>
                      <a:r>
                        <a:rPr lang="tr-TR" dirty="0"/>
                        <a:t>4 </a:t>
                      </a:r>
                      <a:endParaRPr lang="tr-TR" dirty="0"/>
                    </a:p>
                  </a:txBody>
                  <a:tcPr/>
                </a:tc>
                <a:tc>
                  <a:txBody>
                    <a:bodyPr/>
                    <a:lstStyle/>
                    <a:p>
                      <a:pPr algn="ctr"/>
                      <a:endParaRPr lang="tr-TR" dirty="0"/>
                    </a:p>
                  </a:txBody>
                  <a:tcPr/>
                </a:tc>
              </a:tr>
              <a:tr h="44324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ZİRAAT FAKÜLTESİ</a:t>
                      </a:r>
                      <a:endParaRPr lang="tr-TR" dirty="0"/>
                    </a:p>
                  </a:txBody>
                  <a:tcPr/>
                </a:tc>
                <a:tc>
                  <a:txBody>
                    <a:bodyPr/>
                    <a:lstStyle/>
                    <a:p>
                      <a:pPr algn="ctr"/>
                      <a:r>
                        <a:rPr lang="tr-TR" dirty="0"/>
                        <a:t>2</a:t>
                      </a:r>
                      <a:endParaRPr lang="tr-TR" dirty="0"/>
                    </a:p>
                  </a:txBody>
                  <a:tcPr/>
                </a:tc>
                <a:tc>
                  <a:txBody>
                    <a:bodyPr/>
                    <a:lstStyle/>
                    <a:p>
                      <a:pPr algn="ctr"/>
                      <a:endParaRPr lang="tr-TR" dirty="0"/>
                    </a:p>
                  </a:txBody>
                  <a:tcPr/>
                </a:tc>
              </a:tr>
              <a:tr h="55995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b="1" dirty="0"/>
                        <a:t>TOPLAM</a:t>
                      </a:r>
                      <a:endParaRPr lang="tr-TR" b="1" dirty="0"/>
                    </a:p>
                  </a:txBody>
                  <a:tcPr/>
                </a:tc>
                <a:tc>
                  <a:txBody>
                    <a:bodyPr/>
                    <a:lstStyle/>
                    <a:p>
                      <a:pPr algn="ctr"/>
                      <a:r>
                        <a:rPr lang="tr-TR" dirty="0"/>
                        <a:t>57</a:t>
                      </a:r>
                      <a:endParaRPr lang="tr-TR" dirty="0"/>
                    </a:p>
                  </a:txBody>
                  <a:tcPr/>
                </a:tc>
                <a:tc>
                  <a:txBody>
                    <a:bodyPr/>
                    <a:lstStyle/>
                    <a:p>
                      <a:pPr algn="ctr"/>
                      <a:r>
                        <a:rPr lang="tr-TR" dirty="0"/>
                        <a:t>4</a:t>
                      </a:r>
                      <a:endParaRPr lang="tr-TR" dirty="0"/>
                    </a:p>
                  </a:txBody>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8438"/>
            <a:ext cx="10495280" cy="582613"/>
          </a:xfrm>
        </p:spPr>
        <p:txBody>
          <a:bodyPr/>
          <a:lstStyle/>
          <a:p>
            <a:pPr algn="ctr"/>
            <a:r>
              <a:rPr lang="tr-TR" altLang="en-US" sz="3200" b="1" dirty="0">
                <a:sym typeface="+mn-ea"/>
              </a:rPr>
              <a:t>ALTINCI OTURUM SONUÇ BİLDİRGESİ-7</a:t>
            </a:r>
            <a:endParaRPr lang="en-US" sz="3200" b="1" dirty="0"/>
          </a:p>
        </p:txBody>
      </p:sp>
      <p:sp>
        <p:nvSpPr>
          <p:cNvPr id="100" name="Text Box 99"/>
          <p:cNvSpPr txBox="1"/>
          <p:nvPr/>
        </p:nvSpPr>
        <p:spPr>
          <a:xfrm>
            <a:off x="609600" y="890270"/>
            <a:ext cx="10495280" cy="5467985"/>
          </a:xfrm>
          <a:prstGeom prst="rect">
            <a:avLst/>
          </a:prstGeom>
          <a:noFill/>
          <a:ln w="9525">
            <a:noFill/>
          </a:ln>
        </p:spPr>
        <p:txBody>
          <a:bodyPr wrap="square">
            <a:noAutofit/>
          </a:bodyPr>
          <a:lstStyle/>
          <a:p>
            <a:pPr indent="0" algn="just"/>
            <a:r>
              <a:rPr lang="tr-TR" altLang="en-US" sz="2400" b="1" dirty="0">
                <a:latin typeface="Arial" panose="020B0604020202020204" pitchFamily="34" charset="0"/>
                <a:cs typeface="Arial" panose="020B0604020202020204" pitchFamily="34" charset="0"/>
              </a:rPr>
              <a:t>DEPREM BÖLGESİ GEÇİCİ YAŞAM ALANLARINDA ÇOCUKLARIN KARŞI KARŞIYA OLDUKLARI RİSKLER</a:t>
            </a:r>
            <a:endParaRPr lang="en-US" altLang="en-US" sz="2400" b="1" dirty="0">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000" dirty="0">
                <a:latin typeface="Arial" panose="020B0604020202020204" pitchFamily="34" charset="0"/>
                <a:cs typeface="Arial" panose="020B0604020202020204" pitchFamily="34" charset="0"/>
                <a:sym typeface="+mn-ea"/>
              </a:rPr>
              <a:t>06.02.2023 </a:t>
            </a:r>
            <a:r>
              <a:rPr lang="en-US" sz="2000" dirty="0" err="1">
                <a:latin typeface="Arial" panose="020B0604020202020204" pitchFamily="34" charset="0"/>
                <a:cs typeface="Arial" panose="020B0604020202020204" pitchFamily="34" charset="0"/>
                <a:sym typeface="+mn-ea"/>
              </a:rPr>
              <a:t>tarihinde</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Kahramanmaraş</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merkezli</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yaşanan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deprem</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sonrasında</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deprem</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bölgelerinde</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barınma</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ihtiyacının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giderilmesi</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amacıyla</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oluşturulan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geçici</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yaşam</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alanlarının</a:t>
            </a:r>
            <a:r>
              <a:rPr lang="en-US" sz="2000" dirty="0">
                <a:latin typeface="Arial" panose="020B0604020202020204" pitchFamily="34" charset="0"/>
                <a:cs typeface="Arial" panose="020B0604020202020204" pitchFamily="34" charset="0"/>
                <a:sym typeface="+mn-ea"/>
              </a:rPr>
              <a:t> 7-18 </a:t>
            </a:r>
            <a:r>
              <a:rPr lang="en-US" sz="2000" dirty="0" err="1">
                <a:latin typeface="Arial" panose="020B0604020202020204" pitchFamily="34" charset="0"/>
                <a:cs typeface="Arial" panose="020B0604020202020204" pitchFamily="34" charset="0"/>
                <a:sym typeface="+mn-ea"/>
              </a:rPr>
              <a:t>yaş</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çocuklara</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yönelik</a:t>
            </a:r>
            <a:r>
              <a:rPr lang="en-US" sz="2000" dirty="0">
                <a:latin typeface="Arial" panose="020B0604020202020204" pitchFamily="34" charset="0"/>
                <a:cs typeface="Arial" panose="020B0604020202020204" pitchFamily="34" charset="0"/>
                <a:sym typeface="+mn-ea"/>
              </a:rPr>
              <a:t> risk</a:t>
            </a:r>
            <a:r>
              <a:rPr lang="tr-TR" altLang="en-US" sz="2000" dirty="0" err="1">
                <a:latin typeface="Arial" panose="020B0604020202020204" pitchFamily="34" charset="0"/>
                <a:cs typeface="Arial" panose="020B0604020202020204" pitchFamily="34" charset="0"/>
                <a:sym typeface="+mn-ea"/>
              </a:rPr>
              <a:t>ler</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oluş</a:t>
            </a:r>
            <a:r>
              <a:rPr lang="tr-TR" altLang="en-US" sz="2000" dirty="0" err="1">
                <a:latin typeface="Arial" panose="020B0604020202020204" pitchFamily="34" charset="0"/>
                <a:cs typeface="Arial" panose="020B0604020202020204" pitchFamily="34" charset="0"/>
                <a:sym typeface="+mn-ea"/>
              </a:rPr>
              <a:t>turduğu</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ve</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savunmasız</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duruma</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düşecekleri</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koşulların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varlığı</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ile</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çocuğun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güvencesinin</a:t>
            </a:r>
            <a:r>
              <a:rPr lang="en-US" sz="2000" dirty="0">
                <a:latin typeface="Arial" panose="020B0604020202020204" pitchFamily="34" charset="0"/>
                <a:cs typeface="Arial" panose="020B0604020202020204" pitchFamily="34" charset="0"/>
                <a:sym typeface="+mn-ea"/>
              </a:rPr>
              <a:t> </a:t>
            </a:r>
            <a:r>
              <a:rPr lang="en-US" sz="2000" dirty="0" err="1">
                <a:latin typeface="Arial" panose="020B0604020202020204" pitchFamily="34" charset="0"/>
                <a:cs typeface="Arial" panose="020B0604020202020204" pitchFamily="34" charset="0"/>
                <a:sym typeface="+mn-ea"/>
              </a:rPr>
              <a:t>sağlanama</a:t>
            </a:r>
            <a:r>
              <a:rPr lang="tr-TR" altLang="en-US" sz="2000" dirty="0" err="1">
                <a:latin typeface="Arial" panose="020B0604020202020204" pitchFamily="34" charset="0"/>
                <a:cs typeface="Arial" panose="020B0604020202020204" pitchFamily="34" charset="0"/>
                <a:sym typeface="+mn-ea"/>
              </a:rPr>
              <a:t>dığı</a:t>
            </a:r>
            <a:r>
              <a:rPr lang="tr-TR" altLang="en-US" sz="2000" dirty="0">
                <a:latin typeface="Arial" panose="020B0604020202020204" pitchFamily="34" charset="0"/>
                <a:cs typeface="Arial" panose="020B0604020202020204" pitchFamily="34" charset="0"/>
                <a:sym typeface="+mn-ea"/>
              </a:rPr>
              <a:t> tespit edilmiştir. </a:t>
            </a:r>
            <a:endParaRPr lang="tr-TR" altLang="en-US" sz="2000" dirty="0">
              <a:latin typeface="Arial" panose="020B0604020202020204" pitchFamily="34" charset="0"/>
              <a:cs typeface="Arial" panose="020B0604020202020204" pitchFamily="34" charset="0"/>
              <a:sym typeface="+mn-ea"/>
            </a:endParaRPr>
          </a:p>
          <a:p>
            <a:pPr marL="342900" indent="-342900" algn="just">
              <a:buFont typeface="Wingdings" panose="05000000000000000000" charset="0"/>
              <a:buChar char="v"/>
            </a:pPr>
            <a:r>
              <a:rPr lang="tr-TR" altLang="en-US" sz="2000" dirty="0">
                <a:latin typeface="Arial" panose="020B0604020202020204" pitchFamily="34" charset="0"/>
                <a:cs typeface="Arial" panose="020B0604020202020204" pitchFamily="34" charset="0"/>
              </a:rPr>
              <a:t>D</a:t>
            </a:r>
            <a:r>
              <a:rPr lang="en-US" sz="2000" dirty="0" err="1">
                <a:latin typeface="Arial" panose="020B0604020202020204" pitchFamily="34" charset="0"/>
                <a:cs typeface="Arial" panose="020B0604020202020204" pitchFamily="34" charset="0"/>
              </a:rPr>
              <a:t>eprem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bölgelerinden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iki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iki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ilçeden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ilgili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kurum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kuruluşlara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yansıyan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vakaların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incelenmesi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neticesinde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afet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durumlarında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çok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sayıda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çocuğun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ebeveynlerinden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a:t>
            </a:r>
            <a:r>
              <a:rPr lang="en-US" sz="2000" dirty="0">
                <a:latin typeface="Arial" panose="020B0604020202020204" pitchFamily="34" charset="0"/>
                <a:cs typeface="Arial" panose="020B0604020202020204" pitchFamily="34" charset="0"/>
              </a:rPr>
              <a:t> da </a:t>
            </a:r>
            <a:r>
              <a:rPr lang="en-US" sz="2000" dirty="0" err="1">
                <a:latin typeface="Arial" panose="020B0604020202020204" pitchFamily="34" charset="0"/>
                <a:cs typeface="Arial" panose="020B0604020202020204" pitchFamily="34" charset="0"/>
              </a:rPr>
              <a:t>kendilerine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bakım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veren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kişilerden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ayrı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düştüğü</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refakatsiz</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kaldığı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gözlemlenmiştir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Geniş</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aile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yapısına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sahip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birçok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aile</a:t>
            </a:r>
            <a:r>
              <a:rPr lang="en-US" sz="2000" dirty="0">
                <a:latin typeface="Arial" panose="020B0604020202020204" pitchFamily="34" charset="0"/>
                <a:cs typeface="Arial" panose="020B0604020202020204" pitchFamily="34" charset="0"/>
              </a:rPr>
              <a:t> 21 </a:t>
            </a:r>
            <a:r>
              <a:rPr lang="en-US" sz="2000" dirty="0" err="1">
                <a:latin typeface="Arial" panose="020B0604020202020204" pitchFamily="34" charset="0"/>
                <a:cs typeface="Arial" panose="020B0604020202020204" pitchFamily="34" charset="0"/>
              </a:rPr>
              <a:t>metrekare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standart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ölçüye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sahip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konteynerlarda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hayatını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sürdürmek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durumda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kalmıştır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Özellikle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ebeveyn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kaybına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uğramış</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çocukların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istismara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uğradığı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tespit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edilmiştir</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000" b="0" dirty="0" err="1">
                <a:latin typeface="Arial" panose="020B0604020202020204" pitchFamily="34" charset="0"/>
                <a:cs typeface="Arial" panose="020B0604020202020204" pitchFamily="34" charset="0"/>
              </a:rPr>
              <a:t>Yaşanan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felaketler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sonrası</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çocuklara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yönelik</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güvenli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yaşam</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alanlarının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temin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edilmesi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ile</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ilgili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denetim</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mekanizmalarının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daha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etkin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olması</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gerekmektedir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Geçici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yaşam</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alanlarında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çadır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kent</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konteyner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kent</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mahremiyet</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bilinci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yüksek</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ebeveynler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yetiştirilmesi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amacıyla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yapılan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psikososyal</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destek</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çalışmalarının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sürekliliği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sağlanmalıdır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İhmal</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ve</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istismar</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mağduru</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olup</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sevgi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evlerine</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yönlendirilen</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çocuklara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yönelik</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koruyucu</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önleyici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çalışmalara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ağırlık</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verilmesi</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oldukça</a:t>
            </a:r>
            <a:r>
              <a:rPr lang="en-US" sz="2000" b="0" dirty="0">
                <a:latin typeface="Arial" panose="020B0604020202020204" pitchFamily="34" charset="0"/>
                <a:cs typeface="Arial" panose="020B0604020202020204" pitchFamily="34" charset="0"/>
              </a:rPr>
              <a:t> </a:t>
            </a:r>
            <a:r>
              <a:rPr lang="en-US" sz="2000" b="0" dirty="0" err="1">
                <a:latin typeface="Arial" panose="020B0604020202020204" pitchFamily="34" charset="0"/>
                <a:cs typeface="Arial" panose="020B0604020202020204" pitchFamily="34" charset="0"/>
              </a:rPr>
              <a:t>elzemdir</a:t>
            </a:r>
            <a:r>
              <a:rPr lang="en-US" sz="2000" b="0" dirty="0">
                <a:latin typeface="Arial" panose="020B0604020202020204" pitchFamily="34" charset="0"/>
                <a:cs typeface="Arial" panose="020B0604020202020204" pitchFamily="34" charset="0"/>
              </a:rPr>
              <a:t>.</a:t>
            </a:r>
            <a:endParaRPr lang="en-US" sz="2000" b="0" dirty="0">
              <a:latin typeface="Arial" panose="020B0604020202020204" pitchFamily="34" charset="0"/>
              <a:cs typeface="Arial" panose="020B0604020202020204" pitchFamily="34" charset="0"/>
            </a:endParaRPr>
          </a:p>
        </p:txBody>
      </p:sp>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ALTINCI OTURUM SONUÇ BİLDİRGESİ-8</a:t>
            </a:r>
            <a:endParaRPr lang="en-US" sz="3200" b="1" dirty="0"/>
          </a:p>
        </p:txBody>
      </p:sp>
      <p:sp>
        <p:nvSpPr>
          <p:cNvPr id="100" name="Text Box 99"/>
          <p:cNvSpPr txBox="1"/>
          <p:nvPr/>
        </p:nvSpPr>
        <p:spPr>
          <a:xfrm>
            <a:off x="609600" y="1078547"/>
            <a:ext cx="10746105" cy="4700905"/>
          </a:xfrm>
          <a:prstGeom prst="rect">
            <a:avLst/>
          </a:prstGeom>
          <a:noFill/>
          <a:ln w="9525">
            <a:noFill/>
          </a:ln>
        </p:spPr>
        <p:txBody>
          <a:bodyPr wrap="square">
            <a:noAutofit/>
          </a:bodyPr>
          <a:lstStyle/>
          <a:p>
            <a:pPr indent="0" algn="just">
              <a:buFont typeface="Wingdings" panose="05000000000000000000" charset="0"/>
              <a:buNone/>
            </a:pPr>
            <a:r>
              <a:rPr lang="en-US" sz="2400" b="1" dirty="0" err="1">
                <a:solidFill>
                  <a:srgbClr val="000000"/>
                </a:solidFill>
                <a:latin typeface="Arial" panose="020B0604020202020204" pitchFamily="34" charset="0"/>
                <a:cs typeface="Arial" panose="020B0604020202020204" pitchFamily="34" charset="0"/>
              </a:rPr>
              <a:t>Bebeklerin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Aşırı</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Ağlamasından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Kaynaklanan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Fiziksel</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Çocuk</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İstismarı</a:t>
            </a:r>
            <a:r>
              <a:rPr lang="tr-TR" altLang="en-US" sz="2400" b="1" dirty="0">
                <a:solidFill>
                  <a:srgbClr val="000000"/>
                </a:solidFill>
                <a:latin typeface="Arial" panose="020B0604020202020204" pitchFamily="34" charset="0"/>
                <a:cs typeface="Arial" panose="020B0604020202020204" pitchFamily="34" charset="0"/>
              </a:rPr>
              <a:t> Riski </a:t>
            </a:r>
            <a:endParaRPr lang="en-US" sz="2400" b="1" dirty="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400" b="0" dirty="0" err="1">
                <a:solidFill>
                  <a:srgbClr val="000000"/>
                </a:solidFill>
                <a:latin typeface="Arial" panose="020B0604020202020204" pitchFamily="34" charset="0"/>
                <a:cs typeface="Arial" panose="020B0604020202020204" pitchFamily="34" charset="0"/>
              </a:rPr>
              <a:t>Ağlayan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bebekler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ciddi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ancak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önlenebilir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bir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halk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sağlığı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sorunu</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olan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çocuk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istismarı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açısından</a:t>
            </a:r>
            <a:r>
              <a:rPr lang="en-US" sz="2400" b="0" dirty="0">
                <a:solidFill>
                  <a:srgbClr val="000000"/>
                </a:solidFill>
                <a:latin typeface="Arial" panose="020B0604020202020204" pitchFamily="34" charset="0"/>
                <a:cs typeface="Arial" panose="020B0604020202020204" pitchFamily="34" charset="0"/>
              </a:rPr>
              <a:t> risk </a:t>
            </a:r>
            <a:r>
              <a:rPr lang="en-US" sz="2400" b="0" dirty="0" err="1">
                <a:solidFill>
                  <a:srgbClr val="000000"/>
                </a:solidFill>
                <a:latin typeface="Arial" panose="020B0604020202020204" pitchFamily="34" charset="0"/>
                <a:cs typeface="Arial" panose="020B0604020202020204" pitchFamily="34" charset="0"/>
              </a:rPr>
              <a:t>altında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olabilmektedir</a:t>
            </a:r>
            <a:r>
              <a:rPr lang="en-US" sz="2400" b="0" dirty="0">
                <a:solidFill>
                  <a:srgbClr val="000000"/>
                </a:solidFill>
                <a:latin typeface="Arial" panose="020B0604020202020204" pitchFamily="34" charset="0"/>
                <a:cs typeface="Arial" panose="020B0604020202020204" pitchFamily="34" charset="0"/>
              </a:rPr>
              <a:t>. </a:t>
            </a:r>
            <a:endParaRPr lang="en-US" sz="2400" b="0" dirty="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400" b="0" dirty="0">
                <a:solidFill>
                  <a:srgbClr val="000000"/>
                </a:solidFill>
                <a:latin typeface="Arial" panose="020B0604020202020204" pitchFamily="34" charset="0"/>
                <a:cs typeface="Arial" panose="020B0604020202020204" pitchFamily="34" charset="0"/>
              </a:rPr>
              <a:t>0-12 </a:t>
            </a:r>
            <a:r>
              <a:rPr lang="en-US" sz="2400" b="0" dirty="0" err="1">
                <a:solidFill>
                  <a:srgbClr val="000000"/>
                </a:solidFill>
                <a:latin typeface="Arial" panose="020B0604020202020204" pitchFamily="34" charset="0"/>
                <a:cs typeface="Arial" panose="020B0604020202020204" pitchFamily="34" charset="0"/>
              </a:rPr>
              <a:t>aylık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günde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en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az</a:t>
            </a:r>
            <a:r>
              <a:rPr lang="en-US" sz="2400" b="0" dirty="0">
                <a:solidFill>
                  <a:srgbClr val="000000"/>
                </a:solidFill>
                <a:latin typeface="Arial" panose="020B0604020202020204" pitchFamily="34" charset="0"/>
                <a:cs typeface="Arial" panose="020B0604020202020204" pitchFamily="34" charset="0"/>
              </a:rPr>
              <a:t> 2 </a:t>
            </a:r>
            <a:r>
              <a:rPr lang="en-US" sz="2400" b="0" dirty="0" err="1">
                <a:solidFill>
                  <a:srgbClr val="000000"/>
                </a:solidFill>
                <a:latin typeface="Arial" panose="020B0604020202020204" pitchFamily="34" charset="0"/>
                <a:cs typeface="Arial" panose="020B0604020202020204" pitchFamily="34" charset="0"/>
              </a:rPr>
              <a:t>saat</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ağlayan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bebeği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olan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annelerin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yüksek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düzeyde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sosyal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destek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ve</a:t>
            </a:r>
            <a:r>
              <a:rPr lang="en-US" sz="2400" b="0" dirty="0">
                <a:solidFill>
                  <a:srgbClr val="000000"/>
                </a:solidFill>
                <a:latin typeface="Arial" panose="020B0604020202020204" pitchFamily="34" charset="0"/>
                <a:cs typeface="Arial" panose="020B0604020202020204" pitchFamily="34" charset="0"/>
              </a:rPr>
              <a:t> mental iyi </a:t>
            </a:r>
            <a:r>
              <a:rPr lang="en-US" sz="2400" b="0" dirty="0" err="1">
                <a:solidFill>
                  <a:srgbClr val="000000"/>
                </a:solidFill>
                <a:latin typeface="Arial" panose="020B0604020202020204" pitchFamily="34" charset="0"/>
                <a:cs typeface="Arial" panose="020B0604020202020204" pitchFamily="34" charset="0"/>
              </a:rPr>
              <a:t>oluşa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sahip</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olması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bebeğe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tokat</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atma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veya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sarsma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şeklinde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ortaya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çıkan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fiziksel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istismar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davranışını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azaltabilmektedir</a:t>
            </a:r>
            <a:r>
              <a:rPr lang="en-US" sz="2400" b="0" dirty="0">
                <a:solidFill>
                  <a:srgbClr val="000000"/>
                </a:solidFill>
                <a:latin typeface="Arial" panose="020B0604020202020204" pitchFamily="34" charset="0"/>
                <a:cs typeface="Arial" panose="020B0604020202020204" pitchFamily="34" charset="0"/>
              </a:rPr>
              <a:t>. </a:t>
            </a:r>
            <a:endParaRPr lang="en-US" sz="2400" b="0" dirty="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400" b="0" dirty="0">
                <a:solidFill>
                  <a:srgbClr val="000000"/>
                </a:solidFill>
                <a:latin typeface="Arial" panose="020B0604020202020204" pitchFamily="34" charset="0"/>
                <a:cs typeface="Arial" panose="020B0604020202020204" pitchFamily="34" charset="0"/>
              </a:rPr>
              <a:t>Mental iyi </a:t>
            </a:r>
            <a:r>
              <a:rPr lang="en-US" sz="2400" b="0" dirty="0" err="1">
                <a:solidFill>
                  <a:srgbClr val="000000"/>
                </a:solidFill>
                <a:latin typeface="Arial" panose="020B0604020202020204" pitchFamily="34" charset="0"/>
                <a:cs typeface="Arial" panose="020B0604020202020204" pitchFamily="34" charset="0"/>
              </a:rPr>
              <a:t>oluş</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düzeyi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annelerin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algıladıkları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aile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desteği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ile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tokat</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atma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veya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sarsma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şeklinde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gerçekleşen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fiziksel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istismar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davranışı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arasındaki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ilişkiye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aracılık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etmektedir</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Algılanan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sosyal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destek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ve</a:t>
            </a:r>
            <a:r>
              <a:rPr lang="en-US" sz="2400" b="0" dirty="0">
                <a:solidFill>
                  <a:srgbClr val="000000"/>
                </a:solidFill>
                <a:latin typeface="Arial" panose="020B0604020202020204" pitchFamily="34" charset="0"/>
                <a:cs typeface="Arial" panose="020B0604020202020204" pitchFamily="34" charset="0"/>
              </a:rPr>
              <a:t> mental iyi </a:t>
            </a:r>
            <a:r>
              <a:rPr lang="en-US" sz="2400" b="0" dirty="0" err="1">
                <a:solidFill>
                  <a:srgbClr val="000000"/>
                </a:solidFill>
                <a:latin typeface="Arial" panose="020B0604020202020204" pitchFamily="34" charset="0"/>
                <a:cs typeface="Arial" panose="020B0604020202020204" pitchFamily="34" charset="0"/>
              </a:rPr>
              <a:t>oluş</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arasındaki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etkileşimi</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daha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detaylı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inceleyen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araştırmalara</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ihtiyaç</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vardır</a:t>
            </a:r>
            <a:r>
              <a:rPr lang="en-US" sz="2400" b="0" dirty="0">
                <a:solidFill>
                  <a:srgbClr val="000000"/>
                </a:solidFill>
                <a:latin typeface="Arial" panose="020B0604020202020204" pitchFamily="34" charset="0"/>
                <a:cs typeface="Arial" panose="020B0604020202020204" pitchFamily="34" charset="0"/>
              </a:rPr>
              <a:t>. </a:t>
            </a:r>
            <a:endParaRPr lang="en-US" sz="2400" b="0" dirty="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charset="0"/>
              <a:buChar char="v"/>
            </a:pPr>
            <a:r>
              <a:rPr lang="en-US" sz="2400" b="0" dirty="0" err="1">
                <a:solidFill>
                  <a:srgbClr val="000000"/>
                </a:solidFill>
                <a:latin typeface="Arial" panose="020B0604020202020204" pitchFamily="34" charset="0"/>
                <a:cs typeface="Arial" panose="020B0604020202020204" pitchFamily="34" charset="0"/>
              </a:rPr>
              <a:t>Sağlık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çalışanlarının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annelerin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sosyal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destek</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sistemlerinin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ve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ruh</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sağlıklarının</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iyileştirilmesinde</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aktif</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rol</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oynaması</a:t>
            </a:r>
            <a:r>
              <a:rPr lang="en-US" sz="2400" b="0" dirty="0">
                <a:solidFill>
                  <a:srgbClr val="000000"/>
                </a:solidFill>
                <a:latin typeface="Arial" panose="020B0604020202020204" pitchFamily="34" charset="0"/>
                <a:cs typeface="Arial" panose="020B0604020202020204" pitchFamily="34" charset="0"/>
              </a:rPr>
              <a:t> </a:t>
            </a:r>
            <a:r>
              <a:rPr lang="en-US" sz="2400" b="0" dirty="0" err="1">
                <a:solidFill>
                  <a:srgbClr val="000000"/>
                </a:solidFill>
                <a:latin typeface="Arial" panose="020B0604020202020204" pitchFamily="34" charset="0"/>
                <a:cs typeface="Arial" panose="020B0604020202020204" pitchFamily="34" charset="0"/>
              </a:rPr>
              <a:t>önerilmektedir</a:t>
            </a:r>
            <a:r>
              <a:rPr lang="en-US" sz="2400" b="0" dirty="0">
                <a:solidFill>
                  <a:srgbClr val="000000"/>
                </a:solidFill>
                <a:latin typeface="Arial" panose="020B0604020202020204" pitchFamily="34" charset="0"/>
                <a:cs typeface="Arial" panose="020B0604020202020204" pitchFamily="34" charset="0"/>
              </a:rPr>
              <a:t>. </a:t>
            </a:r>
            <a:endParaRPr lang="en-US" sz="2400" b="0" dirty="0">
              <a:solidFill>
                <a:srgbClr val="000000"/>
              </a:solidFill>
              <a:latin typeface="Arial" panose="020B0604020202020204" pitchFamily="34" charset="0"/>
              <a:cs typeface="Arial" panose="020B0604020202020204" pitchFamily="34" charset="0"/>
            </a:endParaRPr>
          </a:p>
        </p:txBody>
      </p:sp>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6860"/>
            <a:ext cx="10972800" cy="775970"/>
          </a:xfrm>
        </p:spPr>
        <p:txBody>
          <a:bodyPr/>
          <a:lstStyle/>
          <a:p>
            <a:pPr algn="ctr"/>
            <a:r>
              <a:rPr lang="tr-TR" altLang="en-US" sz="3200" b="1"/>
              <a:t>YEDİNCİ OTURUM: </a:t>
            </a:r>
            <a:br>
              <a:rPr lang="tr-TR" altLang="en-US" sz="3200" b="1"/>
            </a:br>
            <a:r>
              <a:rPr lang="tr-TR" altLang="en-US" sz="3200" b="1"/>
              <a:t>CİNSEL İSTİSMAR VE AKRAN ZORBALIĞI SORUNLARI</a:t>
            </a:r>
            <a:endParaRPr lang="tr-TR" altLang="en-US" sz="3200" b="1"/>
          </a:p>
        </p:txBody>
      </p:sp>
      <p:sp>
        <p:nvSpPr>
          <p:cNvPr id="3" name="Content Placeholder 2"/>
          <p:cNvSpPr>
            <a:spLocks noGrp="1"/>
          </p:cNvSpPr>
          <p:nvPr>
            <p:ph idx="1"/>
          </p:nvPr>
        </p:nvSpPr>
        <p:spPr/>
        <p:txBody>
          <a:bodyPr/>
          <a:lstStyle/>
          <a:p>
            <a:endParaRPr lang="en-US"/>
          </a:p>
          <a:p>
            <a:endParaRPr lang="en-US"/>
          </a:p>
        </p:txBody>
      </p:sp>
      <p:graphicFrame>
        <p:nvGraphicFramePr>
          <p:cNvPr id="6" name="Tablo 5"/>
          <p:cNvGraphicFramePr>
            <a:graphicFrameLocks noGrp="1"/>
          </p:cNvGraphicFramePr>
          <p:nvPr/>
        </p:nvGraphicFramePr>
        <p:xfrm>
          <a:off x="621792" y="1990406"/>
          <a:ext cx="11061127" cy="4159659"/>
        </p:xfrm>
        <a:graphic>
          <a:graphicData uri="http://schemas.openxmlformats.org/drawingml/2006/table">
            <a:tbl>
              <a:tblPr firstRow="1" firstCol="1" lastRow="1" lastCol="1" bandRow="1" bandCol="1"/>
              <a:tblGrid>
                <a:gridCol w="5220886"/>
                <a:gridCol w="5840241"/>
              </a:tblGrid>
              <a:tr h="594169">
                <a:tc gridSpan="2">
                  <a:txBody>
                    <a:bodyPr/>
                    <a:lstStyle/>
                    <a:p>
                      <a:pPr marL="174625">
                        <a:spcBef>
                          <a:spcPts val="1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 </a:t>
                      </a:r>
                      <a:endParaRPr lang="tr-TR" sz="1200" dirty="0">
                        <a:effectLst/>
                        <a:latin typeface="Arial" panose="020B0604020202020204" pitchFamily="34" charset="0"/>
                        <a:ea typeface="Times New Roman" panose="02020603050405020304"/>
                        <a:cs typeface="Arial" panose="020B0604020202020204" pitchFamily="34" charset="0"/>
                      </a:endParaRPr>
                    </a:p>
                    <a:p>
                      <a:pPr marL="4691380" marR="2458085" indent="-2193290">
                        <a:lnSpc>
                          <a:spcPts val="1250"/>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YEDİNCİ</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OTURUM:</a:t>
                      </a:r>
                      <a:r>
                        <a:rPr lang="tr-TR" sz="1200" b="1" spc="-2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CİNSEL</a:t>
                      </a:r>
                      <a:r>
                        <a:rPr lang="tr-TR" sz="1200" b="1" spc="-2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İSTİSMAR</a:t>
                      </a:r>
                      <a:r>
                        <a:rPr lang="tr-TR" sz="1200" b="1" spc="-3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VE</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AKRAN</a:t>
                      </a:r>
                      <a:r>
                        <a:rPr lang="tr-TR" sz="1200" b="1" spc="-1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ZORBALIĞI</a:t>
                      </a:r>
                      <a:r>
                        <a:rPr lang="tr-TR" sz="1200" b="1" spc="-25"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SORUNLARI</a:t>
                      </a:r>
                      <a:endParaRPr lang="tr-TR" sz="1200" b="1" dirty="0">
                        <a:effectLst/>
                        <a:latin typeface="Arial" panose="020B0604020202020204" pitchFamily="34" charset="0"/>
                        <a:ea typeface="Times New Roman" panose="02020603050405020304"/>
                        <a:cs typeface="Arial" panose="020B0604020202020204" pitchFamily="34" charset="0"/>
                      </a:endParaRPr>
                    </a:p>
                    <a:p>
                      <a:pPr marL="4126230" marR="2458085" indent="-2192655" algn="ctr">
                        <a:lnSpc>
                          <a:spcPts val="1250"/>
                        </a:lnSpc>
                        <a:spcAft>
                          <a:spcPts val="0"/>
                        </a:spcAft>
                      </a:pPr>
                      <a:r>
                        <a:rPr lang="tr-TR" sz="1200" b="1" spc="-26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16.00-18.00</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r>
              <a:tr h="386446">
                <a:tc gridSpan="2">
                  <a:txBody>
                    <a:bodyPr/>
                    <a:lstStyle/>
                    <a:p>
                      <a:pPr marL="67945">
                        <a:spcBef>
                          <a:spcPts val="595"/>
                        </a:spcBef>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Oturum</a:t>
                      </a:r>
                      <a:r>
                        <a:rPr lang="tr-TR" sz="1200" b="1" spc="-20" dirty="0">
                          <a:effectLst/>
                          <a:latin typeface="Arial" panose="020B0604020202020204" pitchFamily="34" charset="0"/>
                          <a:ea typeface="Times New Roman" panose="02020603050405020304"/>
                          <a:cs typeface="Arial" panose="020B0604020202020204" pitchFamily="34" charset="0"/>
                        </a:rPr>
                        <a:t> </a:t>
                      </a:r>
                      <a:r>
                        <a:rPr lang="tr-TR" sz="1200" b="1" dirty="0">
                          <a:effectLst/>
                          <a:latin typeface="Arial" panose="020B0604020202020204" pitchFamily="34" charset="0"/>
                          <a:ea typeface="Times New Roman" panose="02020603050405020304"/>
                          <a:cs typeface="Arial" panose="020B0604020202020204" pitchFamily="34" charset="0"/>
                        </a:rPr>
                        <a:t>Başkanı:</a:t>
                      </a:r>
                      <a:r>
                        <a:rPr lang="tr-TR" sz="1200" b="1"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Zeynep</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ÖZER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Dekanı</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97534">
                <a:tc>
                  <a:txBody>
                    <a:bodyPr/>
                    <a:lstStyle/>
                    <a:p>
                      <a:pPr marL="67945">
                        <a:lnSpc>
                          <a:spcPts val="1165"/>
                        </a:lnSpc>
                        <a:spcAft>
                          <a:spcPts val="0"/>
                        </a:spcAft>
                      </a:pPr>
                      <a:r>
                        <a:rPr lang="tr-TR" sz="1200" b="1" dirty="0">
                          <a:effectLst/>
                          <a:latin typeface="Arial" panose="020B0604020202020204" pitchFamily="34" charset="0"/>
                          <a:ea typeface="Times New Roman" panose="02020603050405020304"/>
                          <a:cs typeface="Arial" panose="020B0604020202020204" pitchFamily="34" charset="0"/>
                        </a:rPr>
                        <a:t>Konuşmacılar</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165"/>
                        </a:lnSpc>
                        <a:spcAft>
                          <a:spcPts val="0"/>
                        </a:spcAft>
                      </a:pPr>
                      <a:r>
                        <a:rPr lang="tr-TR" sz="1200" b="1">
                          <a:effectLst/>
                          <a:latin typeface="Arial" panose="020B0604020202020204" pitchFamily="34" charset="0"/>
                          <a:ea typeface="Times New Roman" panose="02020603050405020304"/>
                          <a:cs typeface="Arial" panose="020B0604020202020204" pitchFamily="34" charset="0"/>
                        </a:rPr>
                        <a:t>Bildiri</a:t>
                      </a:r>
                      <a:r>
                        <a:rPr lang="tr-TR" sz="1200" b="1" spc="-30">
                          <a:effectLst/>
                          <a:latin typeface="Arial" panose="020B0604020202020204" pitchFamily="34" charset="0"/>
                          <a:ea typeface="Times New Roman" panose="02020603050405020304"/>
                          <a:cs typeface="Arial" panose="020B0604020202020204" pitchFamily="34" charset="0"/>
                        </a:rPr>
                        <a:t> </a:t>
                      </a:r>
                      <a:r>
                        <a:rPr lang="tr-TR" sz="1200" b="1">
                          <a:effectLst/>
                          <a:latin typeface="Arial" panose="020B0604020202020204" pitchFamily="34" charset="0"/>
                          <a:ea typeface="Times New Roman" panose="02020603050405020304"/>
                          <a:cs typeface="Arial" panose="020B0604020202020204" pitchFamily="34" charset="0"/>
                        </a:rPr>
                        <a:t>Başlıkları</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580">
                <a:tc>
                  <a:txBody>
                    <a:bodyPr/>
                    <a:lstStyle/>
                    <a:p>
                      <a:pPr marL="67945">
                        <a:spcAft>
                          <a:spcPts val="0"/>
                        </a:spcAft>
                      </a:pP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Şerife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TUTAR</a:t>
                      </a:r>
                      <a:r>
                        <a:rPr lang="tr-TR" sz="1200" u="none"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Ayşegül</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İŞLER</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5" dirty="0">
                          <a:effectLst/>
                          <a:latin typeface="Arial" panose="020B0604020202020204" pitchFamily="34" charset="0"/>
                          <a:ea typeface="Times New Roman" panose="02020603050405020304"/>
                          <a:cs typeface="Arial" panose="020B0604020202020204" pitchFamily="34" charset="0"/>
                        </a:rPr>
                        <a:t> </a:t>
                      </a:r>
                      <a:endParaRPr lang="tr-TR" sz="1200" spc="5" dirty="0">
                        <a:effectLst/>
                        <a:latin typeface="Arial" panose="020B0604020202020204" pitchFamily="34" charset="0"/>
                        <a:ea typeface="Times New Roman" panose="02020603050405020304"/>
                        <a:cs typeface="Arial" panose="020B0604020202020204" pitchFamily="34" charset="0"/>
                      </a:endParaRPr>
                    </a:p>
                    <a:p>
                      <a:pPr marL="67945">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Zerrin ERKOL</a:t>
                      </a:r>
                      <a:r>
                        <a:rPr lang="tr-TR" sz="1200" u="none" baseline="30000" dirty="0">
                          <a:effectLst/>
                          <a:latin typeface="Arial" panose="020B0604020202020204" pitchFamily="34" charset="0"/>
                          <a:ea typeface="Times New Roman" panose="02020603050405020304"/>
                          <a:cs typeface="Arial" panose="020B0604020202020204" pitchFamily="34" charset="0"/>
                        </a:rPr>
                        <a:t>3</a:t>
                      </a:r>
                      <a:endParaRPr lang="tr-TR" sz="1200" u="none" baseline="30000" dirty="0">
                        <a:effectLst/>
                        <a:latin typeface="Arial" panose="020B0604020202020204" pitchFamily="34" charset="0"/>
                        <a:ea typeface="Times New Roman" panose="02020603050405020304"/>
                        <a:cs typeface="Arial" panose="020B0604020202020204" pitchFamily="34" charset="0"/>
                      </a:endParaRPr>
                    </a:p>
                    <a:p>
                      <a:pPr marL="66675" indent="107950">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Süleyman</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Demirel</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Sağlık</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Bilimleri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150"/>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65"/>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3</a:t>
                      </a:r>
                      <a:r>
                        <a:rPr lang="tr-TR" sz="1200" dirty="0">
                          <a:effectLst/>
                          <a:latin typeface="Arial" panose="020B0604020202020204" pitchFamily="34" charset="0"/>
                          <a:ea typeface="Times New Roman" panose="02020603050405020304"/>
                          <a:cs typeface="Arial" panose="020B0604020202020204" pitchFamily="34" charset="0"/>
                        </a:rPr>
                        <a:t>Abant</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İzzet</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Baysal</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Tıp</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a:effectLst/>
                          <a:latin typeface="Arial" panose="020B0604020202020204" pitchFamily="34" charset="0"/>
                          <a:ea typeface="Times New Roman" panose="02020603050405020304"/>
                          <a:cs typeface="Arial" panose="020B0604020202020204" pitchFamily="34" charset="0"/>
                        </a:rPr>
                        <a:t>Cinsel</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İstismara</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Maruz</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Kalan</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Çocukların</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Yaşadığı</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Duygusal</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ve</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Psikososyal</a:t>
                      </a:r>
                      <a:r>
                        <a:rPr lang="tr-TR" sz="1200" spc="-1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Güçlükler</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0985">
                <a:tc>
                  <a:txBody>
                    <a:bodyPr/>
                    <a:lstStyle/>
                    <a:p>
                      <a:pPr marL="67945">
                        <a:lnSpc>
                          <a:spcPts val="125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Üyesi</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Duygu</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KEMER,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Prof.</a:t>
                      </a:r>
                      <a:r>
                        <a:rPr lang="tr-TR" sz="1200" u="none" spc="-10"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Dr.</a:t>
                      </a:r>
                      <a:r>
                        <a:rPr lang="tr-TR" sz="1200" u="none" spc="-25"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Ayşegül</a:t>
                      </a:r>
                      <a:r>
                        <a:rPr lang="tr-TR" sz="1200" u="none" spc="-20"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İŞLER</a:t>
                      </a:r>
                      <a:endParaRPr lang="tr-TR" sz="1200" u="none" dirty="0">
                        <a:effectLst/>
                        <a:latin typeface="Arial" panose="020B0604020202020204" pitchFamily="34" charset="0"/>
                        <a:ea typeface="Times New Roman" panose="02020603050405020304"/>
                        <a:cs typeface="Arial" panose="020B0604020202020204" pitchFamily="34" charset="0"/>
                      </a:endParaRPr>
                    </a:p>
                    <a:p>
                      <a:pPr marL="174625">
                        <a:lnSpc>
                          <a:spcPts val="1145"/>
                        </a:lnSpc>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1</a:t>
                      </a:r>
                      <a:r>
                        <a:rPr lang="tr-TR" sz="1200" u="none" dirty="0">
                          <a:effectLst/>
                          <a:latin typeface="Arial" panose="020B0604020202020204" pitchFamily="34" charset="0"/>
                          <a:ea typeface="Times New Roman" panose="02020603050405020304"/>
                          <a:cs typeface="Arial" panose="020B0604020202020204" pitchFamily="34" charset="0"/>
                        </a:rPr>
                        <a:t>Harran</a:t>
                      </a:r>
                      <a:r>
                        <a:rPr lang="tr-TR" sz="1200" u="none" spc="-30"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Üniversitesi</a:t>
                      </a:r>
                      <a:r>
                        <a:rPr lang="tr-TR" sz="1200" u="none" spc="-35"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Sağlık</a:t>
                      </a:r>
                      <a:r>
                        <a:rPr lang="tr-TR" sz="1200" u="none" spc="-35"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Bilimleri</a:t>
                      </a:r>
                      <a:r>
                        <a:rPr lang="tr-TR" sz="1200" u="none" spc="-30" dirty="0">
                          <a:effectLst/>
                          <a:latin typeface="Arial" panose="020B0604020202020204" pitchFamily="34" charset="0"/>
                          <a:ea typeface="Times New Roman" panose="02020603050405020304"/>
                          <a:cs typeface="Arial" panose="020B0604020202020204" pitchFamily="34" charset="0"/>
                        </a:rPr>
                        <a:t> </a:t>
                      </a:r>
                      <a:r>
                        <a:rPr lang="tr-TR" sz="1200" u="none" dirty="0">
                          <a:effectLst/>
                          <a:latin typeface="Arial" panose="020B0604020202020204" pitchFamily="34" charset="0"/>
                          <a:ea typeface="Times New Roman" panose="02020603050405020304"/>
                          <a:cs typeface="Arial" panose="020B0604020202020204" pitchFamily="34" charset="0"/>
                        </a:rPr>
                        <a:t>Fakültesi</a:t>
                      </a:r>
                      <a:endParaRPr lang="tr-TR" sz="1200" u="none" dirty="0">
                        <a:effectLst/>
                        <a:latin typeface="Arial" panose="020B0604020202020204" pitchFamily="34" charset="0"/>
                        <a:ea typeface="Times New Roman" panose="02020603050405020304"/>
                        <a:cs typeface="Arial" panose="020B0604020202020204" pitchFamily="34" charset="0"/>
                      </a:endParaRPr>
                    </a:p>
                    <a:p>
                      <a:pPr marL="174625">
                        <a:lnSpc>
                          <a:spcPts val="107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2Akdeniz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a:effectLst/>
                          <a:latin typeface="Arial" panose="020B0604020202020204" pitchFamily="34" charset="0"/>
                          <a:ea typeface="Times New Roman" panose="02020603050405020304"/>
                          <a:cs typeface="Arial" panose="020B0604020202020204" pitchFamily="34" charset="0"/>
                        </a:rPr>
                        <a:t>Okul</a:t>
                      </a:r>
                      <a:r>
                        <a:rPr lang="tr-TR" sz="1200" spc="15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Öncesi</a:t>
                      </a:r>
                      <a:r>
                        <a:rPr lang="tr-TR" sz="1200" spc="14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Çocuklarda</a:t>
                      </a:r>
                      <a:r>
                        <a:rPr lang="tr-TR" sz="1200" spc="13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Cinsel</a:t>
                      </a:r>
                      <a:r>
                        <a:rPr lang="tr-TR" sz="1200" spc="14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İstismarı</a:t>
                      </a:r>
                      <a:r>
                        <a:rPr lang="tr-TR" sz="1200" spc="14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Önlemeye</a:t>
                      </a:r>
                      <a:r>
                        <a:rPr lang="tr-TR" sz="1200" spc="16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Yönelik</a:t>
                      </a:r>
                      <a:r>
                        <a:rPr lang="tr-TR" sz="1200" spc="1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Yaratıcı</a:t>
                      </a:r>
                      <a:r>
                        <a:rPr lang="tr-TR" sz="1200" spc="14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Drama</a:t>
                      </a:r>
                      <a:r>
                        <a:rPr lang="tr-TR" sz="1200" spc="15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Yöntemiyle</a:t>
                      </a:r>
                      <a:r>
                        <a:rPr lang="tr-TR" sz="1200" spc="-26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Geliştirilen</a:t>
                      </a:r>
                      <a:r>
                        <a:rPr lang="tr-TR" sz="1200" spc="-3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Bedenim</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Benim</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Özelimdir</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Eğitim</a:t>
                      </a:r>
                      <a:r>
                        <a:rPr lang="tr-TR" sz="1200" spc="-20">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Programının</a:t>
                      </a:r>
                      <a:r>
                        <a:rPr lang="tr-TR" sz="1200" spc="-1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Etkinliğinin</a:t>
                      </a:r>
                      <a:r>
                        <a:rPr lang="tr-TR" sz="1200" spc="-25">
                          <a:effectLst/>
                          <a:latin typeface="Arial" panose="020B0604020202020204" pitchFamily="34" charset="0"/>
                          <a:ea typeface="Times New Roman" panose="02020603050405020304"/>
                          <a:cs typeface="Arial" panose="020B0604020202020204" pitchFamily="34" charset="0"/>
                        </a:rPr>
                        <a:t> </a:t>
                      </a:r>
                      <a:r>
                        <a:rPr lang="tr-TR" sz="1200">
                          <a:effectLst/>
                          <a:latin typeface="Arial" panose="020B0604020202020204" pitchFamily="34" charset="0"/>
                          <a:ea typeface="Times New Roman" panose="02020603050405020304"/>
                          <a:cs typeface="Arial" panose="020B0604020202020204" pitchFamily="34" charset="0"/>
                        </a:rPr>
                        <a:t>Değerlendirilmesi</a:t>
                      </a:r>
                      <a:endParaRPr lang="tr-TR" sz="120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714">
                <a:tc>
                  <a:txBody>
                    <a:bodyPr/>
                    <a:lstStyle/>
                    <a:p>
                      <a:pPr marL="67945">
                        <a:lnSpc>
                          <a:spcPts val="12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Av.</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err="1">
                          <a:effectLst/>
                          <a:latin typeface="Arial" panose="020B0604020202020204" pitchFamily="34" charset="0"/>
                          <a:ea typeface="Times New Roman" panose="02020603050405020304"/>
                          <a:cs typeface="Arial" panose="020B0604020202020204" pitchFamily="34" charset="0"/>
                        </a:rPr>
                        <a:t>Arb</a:t>
                      </a:r>
                      <a:r>
                        <a:rPr lang="tr-TR" sz="1200" dirty="0">
                          <a:effectLst/>
                          <a:latin typeface="Arial" panose="020B0604020202020204" pitchFamily="34" charset="0"/>
                          <a:ea typeface="Times New Roman" panose="02020603050405020304"/>
                          <a:cs typeface="Arial" panose="020B0604020202020204" pitchFamily="34" charset="0"/>
                        </a:rPr>
                        <a:t>.</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Mine</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DEMİREZEN</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Akran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Arabuluculuğu</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Derneği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Akran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Arabuluculuğu:</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Zorbalığı</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Dönüştüren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Güç</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85">
                <a:tc>
                  <a:txBody>
                    <a:bodyPr/>
                    <a:lstStyle/>
                    <a:p>
                      <a:pPr marL="67945" marR="0" lvl="0" indent="0" algn="l" defTabSz="914400" rtl="0" eaLnBrk="1" fontAlgn="auto" latinLnBrk="0" hangingPunct="1">
                        <a:lnSpc>
                          <a:spcPts val="1260"/>
                        </a:lnSpc>
                        <a:spcBef>
                          <a:spcPts val="0"/>
                        </a:spcBef>
                        <a:spcAft>
                          <a:spcPts val="0"/>
                        </a:spcAft>
                        <a:buClrTx/>
                        <a:buSzTx/>
                        <a:buFontTx/>
                        <a:buNone/>
                        <a:defRPr/>
                      </a:pPr>
                      <a:r>
                        <a:rPr lang="tr-TR" sz="1200" dirty="0">
                          <a:effectLst/>
                          <a:latin typeface="Arial" panose="020B0604020202020204" pitchFamily="34" charset="0"/>
                          <a:ea typeface="Times New Roman" panose="02020603050405020304"/>
                          <a:cs typeface="Arial" panose="020B0604020202020204" pitchFamily="34" charset="0"/>
                        </a:rPr>
                        <a:t>Doç.</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Pınar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BEKAR1,</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Öğr.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Duygu</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ALTUNTAŞ</a:t>
                      </a: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t>
                      </a:r>
                      <a:endParaRPr lang="tr-TR" sz="1200" dirty="0">
                        <a:effectLst/>
                        <a:latin typeface="Arial" panose="020B0604020202020204" pitchFamily="34" charset="0"/>
                        <a:ea typeface="Times New Roman" panose="02020603050405020304"/>
                        <a:cs typeface="Arial" panose="020B0604020202020204" pitchFamily="34" charset="0"/>
                      </a:endParaRPr>
                    </a:p>
                    <a:p>
                      <a:pPr marL="67945">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Prof.</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Emine</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EFE</a:t>
                      </a:r>
                      <a:r>
                        <a:rPr lang="tr-TR" sz="1200" u="none" baseline="30000" dirty="0">
                          <a:effectLst/>
                          <a:latin typeface="Arial" panose="020B0604020202020204" pitchFamily="34" charset="0"/>
                          <a:ea typeface="Times New Roman" panose="02020603050405020304"/>
                          <a:cs typeface="Arial" panose="020B0604020202020204" pitchFamily="34" charset="0"/>
                        </a:rPr>
                        <a:t>2</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spcBef>
                          <a:spcPts val="170"/>
                        </a:spcBef>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1</a:t>
                      </a:r>
                      <a:r>
                        <a:rPr lang="tr-TR" sz="1200" dirty="0">
                          <a:effectLst/>
                          <a:latin typeface="Arial" panose="020B0604020202020204" pitchFamily="34" charset="0"/>
                          <a:ea typeface="Times New Roman" panose="02020603050405020304"/>
                          <a:cs typeface="Arial" panose="020B0604020202020204" pitchFamily="34" charset="0"/>
                        </a:rPr>
                        <a:t>Burdur</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Mehmet</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Akif</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Ersoy</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Bucak</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Sağlık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Yüksekokulu</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75"/>
                        </a:lnSpc>
                        <a:spcBef>
                          <a:spcPts val="185"/>
                        </a:spcBef>
                        <a:spcAft>
                          <a:spcPts val="0"/>
                        </a:spcAft>
                      </a:pPr>
                      <a:r>
                        <a:rPr lang="tr-TR" sz="1200" u="none" baseline="30000" dirty="0">
                          <a:effectLst/>
                          <a:latin typeface="Arial" panose="020B0604020202020204" pitchFamily="34" charset="0"/>
                          <a:ea typeface="Times New Roman" panose="02020603050405020304"/>
                          <a:cs typeface="Arial" panose="020B0604020202020204" pitchFamily="34" charset="0"/>
                        </a:rPr>
                        <a:t>2</a:t>
                      </a: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Hemşirelik</a:t>
                      </a:r>
                      <a:r>
                        <a:rPr lang="tr-TR" sz="1200" spc="-4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nSpc>
                          <a:spcPts val="1260"/>
                        </a:lnSpc>
                        <a:spcAft>
                          <a:spcPts val="0"/>
                        </a:spcAft>
                      </a:pPr>
                      <a:r>
                        <a:rPr lang="tr-TR" sz="1200" dirty="0">
                          <a:effectLst/>
                          <a:latin typeface="Arial" panose="020B0604020202020204" pitchFamily="34" charset="0"/>
                          <a:ea typeface="Times New Roman" panose="02020603050405020304"/>
                          <a:cs typeface="Arial" panose="020B0604020202020204" pitchFamily="34" charset="0"/>
                        </a:rPr>
                        <a:t>Çocuklarda</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Siber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Zorbalık:</a:t>
                      </a:r>
                      <a:r>
                        <a:rPr lang="tr-TR" sz="1200" spc="-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Genel</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Bir</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Bakış</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746">
                <a:tc>
                  <a:txBody>
                    <a:bodyPr/>
                    <a:lstStyle/>
                    <a:p>
                      <a:pPr marL="67945">
                        <a:spcAft>
                          <a:spcPts val="0"/>
                        </a:spcAft>
                      </a:pPr>
                      <a:r>
                        <a:rPr lang="tr-TR" sz="1200" dirty="0">
                          <a:effectLst/>
                          <a:latin typeface="Arial" panose="020B0604020202020204" pitchFamily="34" charset="0"/>
                          <a:ea typeface="Times New Roman" panose="02020603050405020304"/>
                          <a:cs typeface="Arial" panose="020B0604020202020204" pitchFamily="34" charset="0"/>
                        </a:rPr>
                        <a:t>Arş.</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Gör.</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Dr.</a:t>
                      </a:r>
                      <a:r>
                        <a:rPr lang="tr-TR" sz="1200" spc="-1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Nurullah</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Kantarcı</a:t>
                      </a:r>
                      <a:endParaRPr lang="tr-TR" sz="1200" dirty="0">
                        <a:effectLst/>
                        <a:latin typeface="Arial" panose="020B0604020202020204" pitchFamily="34" charset="0"/>
                        <a:ea typeface="Times New Roman" panose="02020603050405020304"/>
                        <a:cs typeface="Arial" panose="020B0604020202020204" pitchFamily="34" charset="0"/>
                      </a:endParaRPr>
                    </a:p>
                    <a:p>
                      <a:pPr marL="174625">
                        <a:lnSpc>
                          <a:spcPts val="1055"/>
                        </a:lnSpc>
                        <a:spcBef>
                          <a:spcPts val="195"/>
                        </a:spcBef>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Akdeniz</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Üniversitesi</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Hukuk</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Fakültesi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tr-TR" sz="1200" dirty="0">
                          <a:effectLst/>
                          <a:latin typeface="Arial" panose="020B0604020202020204" pitchFamily="34" charset="0"/>
                          <a:ea typeface="Times New Roman" panose="02020603050405020304"/>
                          <a:cs typeface="Arial" panose="020B0604020202020204" pitchFamily="34" charset="0"/>
                        </a:rPr>
                        <a:t>Akran</a:t>
                      </a:r>
                      <a:r>
                        <a:rPr lang="tr-TR" sz="1200" spc="-3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Çocuklar</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Arasında</a:t>
                      </a:r>
                      <a:r>
                        <a:rPr lang="tr-TR" sz="1200" spc="-25"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Gerçekleşen</a:t>
                      </a:r>
                      <a:r>
                        <a:rPr lang="tr-TR" sz="1200" spc="-2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Cinsel</a:t>
                      </a:r>
                      <a:r>
                        <a:rPr lang="tr-TR" sz="1200" spc="-30" dirty="0">
                          <a:effectLst/>
                          <a:latin typeface="Arial" panose="020B0604020202020204" pitchFamily="34" charset="0"/>
                          <a:ea typeface="Times New Roman" panose="02020603050405020304"/>
                          <a:cs typeface="Arial" panose="020B0604020202020204" pitchFamily="34" charset="0"/>
                        </a:rPr>
                        <a:t> </a:t>
                      </a:r>
                      <a:r>
                        <a:rPr lang="tr-TR" sz="1200" dirty="0">
                          <a:effectLst/>
                          <a:latin typeface="Arial" panose="020B0604020202020204" pitchFamily="34" charset="0"/>
                          <a:ea typeface="Times New Roman" panose="02020603050405020304"/>
                          <a:cs typeface="Arial" panose="020B0604020202020204" pitchFamily="34" charset="0"/>
                        </a:rPr>
                        <a:t>Davranışların</a:t>
                      </a:r>
                      <a:r>
                        <a:rPr lang="tr-TR" sz="1200" spc="-15" dirty="0">
                          <a:effectLst/>
                          <a:latin typeface="Arial" panose="020B0604020202020204" pitchFamily="34" charset="0"/>
                          <a:ea typeface="Times New Roman" panose="02020603050405020304"/>
                          <a:cs typeface="Arial" panose="020B0604020202020204" pitchFamily="34" charset="0"/>
                        </a:rPr>
                        <a:t> </a:t>
                      </a:r>
                      <a:r>
                        <a:rPr lang="tr-TR" sz="1200" dirty="0" err="1">
                          <a:effectLst/>
                          <a:latin typeface="Arial" panose="020B0604020202020204" pitchFamily="34" charset="0"/>
                          <a:ea typeface="Times New Roman" panose="02020603050405020304"/>
                          <a:cs typeface="Arial" panose="020B0604020202020204" pitchFamily="34" charset="0"/>
                        </a:rPr>
                        <a:t>Cezalandırılabilirliği</a:t>
                      </a:r>
                      <a:endParaRPr lang="tr-TR" sz="1200" dirty="0">
                        <a:effectLst/>
                        <a:latin typeface="Arial" panose="020B0604020202020204" pitchFamily="34" charset="0"/>
                        <a:ea typeface="Times New Roman" panose="02020603050405020304"/>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YEDİNCİ OTURUM SONUÇ BİLDİRGESİ-1</a:t>
            </a:r>
            <a:endParaRPr lang="en-US" sz="3200" b="1" dirty="0"/>
          </a:p>
        </p:txBody>
      </p:sp>
      <p:sp>
        <p:nvSpPr>
          <p:cNvPr id="3" name="Content Placeholder 2"/>
          <p:cNvSpPr>
            <a:spLocks noGrp="1"/>
          </p:cNvSpPr>
          <p:nvPr>
            <p:ph idx="1"/>
          </p:nvPr>
        </p:nvSpPr>
        <p:spPr>
          <a:xfrm>
            <a:off x="312420" y="773430"/>
            <a:ext cx="11269980" cy="5354320"/>
          </a:xfrm>
        </p:spPr>
        <p:txBody>
          <a:bodyPr/>
          <a:lstStyle/>
          <a:p>
            <a:pPr marL="0" indent="0" algn="just">
              <a:buNone/>
            </a:pPr>
            <a:r>
              <a:rPr lang="en-US" sz="2400" b="1" dirty="0" err="1"/>
              <a:t>Cinsel</a:t>
            </a:r>
            <a:r>
              <a:rPr lang="en-US" sz="2400" b="1" dirty="0"/>
              <a:t> </a:t>
            </a:r>
            <a:r>
              <a:rPr lang="en-US" sz="2400" b="1" dirty="0" err="1"/>
              <a:t>İstismara</a:t>
            </a:r>
            <a:r>
              <a:rPr lang="en-US" sz="2400" b="1" dirty="0"/>
              <a:t> </a:t>
            </a:r>
            <a:r>
              <a:rPr lang="en-US" sz="2400" b="1" dirty="0" err="1"/>
              <a:t>Maruz</a:t>
            </a:r>
            <a:r>
              <a:rPr lang="en-US" sz="2400" b="1" dirty="0"/>
              <a:t> Kalan </a:t>
            </a:r>
            <a:r>
              <a:rPr lang="en-US" sz="2400" b="1" dirty="0" err="1"/>
              <a:t>Çocukların</a:t>
            </a:r>
            <a:r>
              <a:rPr lang="en-US" sz="2400" b="1" dirty="0"/>
              <a:t> </a:t>
            </a:r>
            <a:r>
              <a:rPr lang="en-US" sz="2400" b="1" dirty="0" err="1"/>
              <a:t>Yaşadığı</a:t>
            </a:r>
            <a:r>
              <a:rPr lang="en-US" sz="2400" b="1" dirty="0"/>
              <a:t> </a:t>
            </a:r>
            <a:r>
              <a:rPr lang="en-US" sz="2400" b="1" dirty="0" err="1"/>
              <a:t>Duygusal</a:t>
            </a:r>
            <a:r>
              <a:rPr lang="en-US" sz="2400" b="1" dirty="0"/>
              <a:t> </a:t>
            </a:r>
            <a:r>
              <a:rPr lang="en-US" sz="2400" b="1" dirty="0" err="1"/>
              <a:t>ve</a:t>
            </a:r>
            <a:r>
              <a:rPr lang="en-US" sz="2400" b="1" dirty="0"/>
              <a:t> </a:t>
            </a:r>
            <a:r>
              <a:rPr lang="en-US" sz="2400" b="1" dirty="0" err="1"/>
              <a:t>Psikososyal</a:t>
            </a:r>
            <a:r>
              <a:rPr lang="en-US" sz="2400" b="1" dirty="0"/>
              <a:t> </a:t>
            </a:r>
            <a:r>
              <a:rPr lang="en-US" sz="2400" b="1" dirty="0" err="1"/>
              <a:t>Güçlükler</a:t>
            </a:r>
            <a:endParaRPr lang="en-US" sz="2400" b="1" dirty="0"/>
          </a:p>
          <a:p>
            <a:pPr algn="just">
              <a:buFont typeface="Wingdings" panose="05000000000000000000" pitchFamily="2" charset="2"/>
              <a:buChar char="v"/>
            </a:pPr>
            <a:r>
              <a:rPr lang="en-US" sz="2000" dirty="0" err="1"/>
              <a:t>Çocuğun</a:t>
            </a:r>
            <a:r>
              <a:rPr lang="en-US" sz="2000" dirty="0"/>
              <a:t> </a:t>
            </a:r>
            <a:r>
              <a:rPr lang="en-US" sz="2000" dirty="0" err="1"/>
              <a:t>fiziksel</a:t>
            </a:r>
            <a:r>
              <a:rPr lang="en-US" sz="2000" dirty="0"/>
              <a:t> </a:t>
            </a:r>
            <a:r>
              <a:rPr lang="en-US" sz="2000" dirty="0" err="1"/>
              <a:t>ve</a:t>
            </a:r>
            <a:r>
              <a:rPr lang="en-US" sz="2000" dirty="0"/>
              <a:t> </a:t>
            </a:r>
            <a:r>
              <a:rPr lang="en-US" sz="2000" dirty="0" err="1"/>
              <a:t>ruhsal</a:t>
            </a:r>
            <a:r>
              <a:rPr lang="en-US" sz="2000" dirty="0"/>
              <a:t> </a:t>
            </a:r>
            <a:r>
              <a:rPr lang="en-US" sz="2000" dirty="0" err="1"/>
              <a:t>sağlığı</a:t>
            </a:r>
            <a:r>
              <a:rPr lang="en-US" sz="2000" dirty="0"/>
              <a:t> </a:t>
            </a:r>
            <a:r>
              <a:rPr lang="en-US" sz="2000" dirty="0" err="1"/>
              <a:t>üzerinde</a:t>
            </a:r>
            <a:r>
              <a:rPr lang="en-US" sz="2000" dirty="0"/>
              <a:t> </a:t>
            </a:r>
            <a:r>
              <a:rPr lang="en-US" sz="2000" dirty="0" err="1"/>
              <a:t>yaşam</a:t>
            </a:r>
            <a:r>
              <a:rPr lang="en-US" sz="2000" dirty="0"/>
              <a:t> </a:t>
            </a:r>
            <a:r>
              <a:rPr lang="en-US" sz="2000" dirty="0" err="1"/>
              <a:t>boyu</a:t>
            </a:r>
            <a:r>
              <a:rPr lang="en-US" sz="2000" dirty="0"/>
              <a:t> </a:t>
            </a:r>
            <a:r>
              <a:rPr lang="en-US" sz="2000" dirty="0" err="1"/>
              <a:t>sürebilecek</a:t>
            </a:r>
            <a:r>
              <a:rPr lang="en-US" sz="2000" dirty="0"/>
              <a:t> </a:t>
            </a:r>
            <a:r>
              <a:rPr lang="en-US" sz="2000" dirty="0" err="1"/>
              <a:t>etkileri</a:t>
            </a:r>
            <a:r>
              <a:rPr lang="en-US" sz="2000" dirty="0"/>
              <a:t> </a:t>
            </a:r>
            <a:r>
              <a:rPr lang="en-US" sz="2000" dirty="0" err="1"/>
              <a:t>olan</a:t>
            </a:r>
            <a:r>
              <a:rPr lang="en-US" sz="2000" dirty="0"/>
              <a:t> </a:t>
            </a:r>
            <a:r>
              <a:rPr lang="en-US" sz="2000" dirty="0" err="1"/>
              <a:t>cinsel</a:t>
            </a:r>
            <a:r>
              <a:rPr lang="en-US" sz="2000" dirty="0"/>
              <a:t> </a:t>
            </a:r>
            <a:r>
              <a:rPr lang="en-US" sz="2000" dirty="0" err="1"/>
              <a:t>istismar</a:t>
            </a:r>
            <a:r>
              <a:rPr lang="en-US" sz="2000" dirty="0"/>
              <a:t>,  </a:t>
            </a:r>
            <a:r>
              <a:rPr lang="en-US" sz="2000" dirty="0" err="1"/>
              <a:t>olguların</a:t>
            </a:r>
            <a:r>
              <a:rPr lang="tr-TR" altLang="en-US" sz="2000" dirty="0" err="1"/>
              <a:t>ın</a:t>
            </a:r>
            <a:r>
              <a:rPr lang="en-US" sz="2000" dirty="0"/>
              <a:t> </a:t>
            </a:r>
            <a:r>
              <a:rPr lang="en-US" sz="2000" dirty="0" err="1"/>
              <a:t>çoğunluğunun</a:t>
            </a:r>
            <a:r>
              <a:rPr lang="en-US" sz="2000" dirty="0"/>
              <a:t> </a:t>
            </a:r>
            <a:r>
              <a:rPr lang="en-US" sz="2000" dirty="0" err="1"/>
              <a:t>bildirimi</a:t>
            </a:r>
            <a:r>
              <a:rPr lang="en-US" sz="2000" dirty="0"/>
              <a:t> </a:t>
            </a:r>
            <a:r>
              <a:rPr lang="en-US" sz="2000" dirty="0" err="1"/>
              <a:t>yapılamamakta</a:t>
            </a:r>
            <a:r>
              <a:rPr lang="tr-TR" altLang="en-US" sz="2000" dirty="0"/>
              <a:t>, </a:t>
            </a:r>
            <a:r>
              <a:rPr lang="en-US" sz="2000" dirty="0"/>
              <a:t> </a:t>
            </a:r>
            <a:r>
              <a:rPr lang="en-US" sz="2000" dirty="0" err="1"/>
              <a:t>bazı</a:t>
            </a:r>
            <a:r>
              <a:rPr lang="en-US" sz="2000" dirty="0"/>
              <a:t> </a:t>
            </a:r>
            <a:r>
              <a:rPr lang="en-US" sz="2000" dirty="0" err="1"/>
              <a:t>olgularda</a:t>
            </a:r>
            <a:r>
              <a:rPr lang="en-US" sz="2000" dirty="0"/>
              <a:t>  </a:t>
            </a:r>
            <a:r>
              <a:rPr lang="en-US" sz="2000" dirty="0" err="1"/>
              <a:t>etkiler</a:t>
            </a:r>
            <a:r>
              <a:rPr lang="tr-TR" altLang="en-US" sz="2000" dirty="0"/>
              <a:t>i</a:t>
            </a:r>
            <a:r>
              <a:rPr lang="en-US" sz="2000" dirty="0"/>
              <a:t> </a:t>
            </a:r>
            <a:r>
              <a:rPr lang="en-US" sz="2000" dirty="0" err="1"/>
              <a:t>istismar</a:t>
            </a:r>
            <a:r>
              <a:rPr lang="en-US" sz="2000" dirty="0"/>
              <a:t> </a:t>
            </a:r>
            <a:r>
              <a:rPr lang="en-US" sz="2000" dirty="0" err="1"/>
              <a:t>sonrası</a:t>
            </a:r>
            <a:r>
              <a:rPr lang="en-US" sz="2000" dirty="0"/>
              <a:t> </a:t>
            </a:r>
            <a:r>
              <a:rPr lang="en-US" sz="2000" dirty="0" err="1"/>
              <a:t>hemen</a:t>
            </a:r>
            <a:r>
              <a:rPr lang="en-US" sz="2000" dirty="0"/>
              <a:t> </a:t>
            </a:r>
            <a:r>
              <a:rPr lang="en-US" sz="2000" dirty="0" err="1"/>
              <a:t>ortaya</a:t>
            </a:r>
            <a:r>
              <a:rPr lang="en-US" sz="2000" dirty="0"/>
              <a:t> </a:t>
            </a:r>
            <a:r>
              <a:rPr lang="en-US" sz="2000" dirty="0" err="1"/>
              <a:t>çıkmamaktadır</a:t>
            </a:r>
            <a:r>
              <a:rPr lang="en-US" sz="2000" dirty="0"/>
              <a:t>. </a:t>
            </a:r>
            <a:endParaRPr lang="en-US" sz="2000" dirty="0"/>
          </a:p>
          <a:p>
            <a:pPr algn="just">
              <a:buFont typeface="Wingdings" panose="05000000000000000000" pitchFamily="2" charset="2"/>
              <a:buChar char="v"/>
            </a:pPr>
            <a:r>
              <a:rPr lang="en-US" sz="2000" dirty="0" err="1"/>
              <a:t>Cinsel</a:t>
            </a:r>
            <a:r>
              <a:rPr lang="en-US" sz="2000" dirty="0"/>
              <a:t> </a:t>
            </a:r>
            <a:r>
              <a:rPr lang="en-US" sz="2000" dirty="0" err="1"/>
              <a:t>istismara</a:t>
            </a:r>
            <a:r>
              <a:rPr lang="en-US" sz="2000" dirty="0"/>
              <a:t> </a:t>
            </a:r>
            <a:r>
              <a:rPr lang="en-US" sz="2000" dirty="0" err="1"/>
              <a:t>maruz</a:t>
            </a:r>
            <a:r>
              <a:rPr lang="en-US" sz="2000" dirty="0"/>
              <a:t> </a:t>
            </a:r>
            <a:r>
              <a:rPr lang="en-US" sz="2000" dirty="0" err="1"/>
              <a:t>kalan</a:t>
            </a:r>
            <a:r>
              <a:rPr lang="en-US" sz="2000" dirty="0"/>
              <a:t> </a:t>
            </a:r>
            <a:r>
              <a:rPr lang="en-US" sz="2000" dirty="0" err="1"/>
              <a:t>çocuklarda</a:t>
            </a:r>
            <a:r>
              <a:rPr lang="en-US" sz="2000" dirty="0"/>
              <a:t> </a:t>
            </a:r>
            <a:r>
              <a:rPr lang="en-US" sz="2000" dirty="0" err="1"/>
              <a:t>olayın</a:t>
            </a:r>
            <a:r>
              <a:rPr lang="en-US" sz="2000" dirty="0"/>
              <a:t> </a:t>
            </a:r>
            <a:r>
              <a:rPr lang="en-US" sz="2000" dirty="0" err="1"/>
              <a:t>tekrar</a:t>
            </a:r>
            <a:r>
              <a:rPr lang="en-US" sz="2000" dirty="0"/>
              <a:t> </a:t>
            </a:r>
            <a:r>
              <a:rPr lang="en-US" sz="2000" dirty="0" err="1"/>
              <a:t>etme</a:t>
            </a:r>
            <a:r>
              <a:rPr lang="en-US" sz="2000" dirty="0"/>
              <a:t> </a:t>
            </a:r>
            <a:r>
              <a:rPr lang="en-US" sz="2000" dirty="0" err="1"/>
              <a:t>korkusu</a:t>
            </a:r>
            <a:r>
              <a:rPr lang="en-US" sz="2000" dirty="0"/>
              <a:t>, </a:t>
            </a:r>
            <a:r>
              <a:rPr lang="en-US" sz="2000" dirty="0" err="1"/>
              <a:t>çaresizlik</a:t>
            </a:r>
            <a:r>
              <a:rPr lang="en-US" sz="2000" dirty="0"/>
              <a:t>, </a:t>
            </a:r>
            <a:r>
              <a:rPr lang="en-US" sz="2000" dirty="0" err="1"/>
              <a:t>güven</a:t>
            </a:r>
            <a:r>
              <a:rPr lang="en-US" sz="2000" dirty="0"/>
              <a:t> </a:t>
            </a:r>
            <a:r>
              <a:rPr lang="en-US" sz="2000" dirty="0" err="1"/>
              <a:t>duygusunun</a:t>
            </a:r>
            <a:r>
              <a:rPr lang="en-US" sz="2000" dirty="0"/>
              <a:t> </a:t>
            </a:r>
            <a:r>
              <a:rPr lang="en-US" sz="2000" dirty="0" err="1"/>
              <a:t>kaybedilmesi</a:t>
            </a:r>
            <a:r>
              <a:rPr lang="en-US" sz="2000" dirty="0"/>
              <a:t>, </a:t>
            </a:r>
            <a:r>
              <a:rPr lang="en-US" sz="2000" dirty="0" err="1"/>
              <a:t>uykuya</a:t>
            </a:r>
            <a:r>
              <a:rPr lang="en-US" sz="2000" dirty="0"/>
              <a:t> </a:t>
            </a:r>
            <a:r>
              <a:rPr lang="en-US" sz="2000" dirty="0" err="1"/>
              <a:t>dalmada</a:t>
            </a:r>
            <a:r>
              <a:rPr lang="en-US" sz="2000" dirty="0"/>
              <a:t> </a:t>
            </a:r>
            <a:r>
              <a:rPr lang="en-US" sz="2000" dirty="0" err="1"/>
              <a:t>güçlük</a:t>
            </a:r>
            <a:r>
              <a:rPr lang="en-US" sz="2000" dirty="0"/>
              <a:t>, </a:t>
            </a:r>
            <a:r>
              <a:rPr lang="en-US" sz="2000" dirty="0" err="1"/>
              <a:t>geleceğe</a:t>
            </a:r>
            <a:r>
              <a:rPr lang="en-US" sz="2000" dirty="0"/>
              <a:t> </a:t>
            </a:r>
            <a:r>
              <a:rPr lang="en-US" sz="2000" dirty="0" err="1"/>
              <a:t>dair</a:t>
            </a:r>
            <a:r>
              <a:rPr lang="en-US" sz="2000" dirty="0"/>
              <a:t> </a:t>
            </a:r>
            <a:r>
              <a:rPr lang="en-US" sz="2000" dirty="0" err="1"/>
              <a:t>umutsuzluk</a:t>
            </a:r>
            <a:r>
              <a:rPr lang="en-US" sz="2000" dirty="0"/>
              <a:t>, </a:t>
            </a:r>
            <a:r>
              <a:rPr lang="en-US" sz="2000" dirty="0" err="1"/>
              <a:t>kendini</a:t>
            </a:r>
            <a:r>
              <a:rPr lang="en-US" sz="2000" dirty="0"/>
              <a:t> </a:t>
            </a:r>
            <a:r>
              <a:rPr lang="en-US" sz="2000" dirty="0" err="1"/>
              <a:t>suçlama</a:t>
            </a:r>
            <a:r>
              <a:rPr lang="en-US" sz="2000" dirty="0"/>
              <a:t>, </a:t>
            </a:r>
            <a:r>
              <a:rPr lang="en-US" sz="2000" dirty="0" err="1"/>
              <a:t>istismar</a:t>
            </a:r>
            <a:r>
              <a:rPr lang="en-US" sz="2000" dirty="0"/>
              <a:t> </a:t>
            </a:r>
            <a:r>
              <a:rPr lang="en-US" sz="2000" dirty="0" err="1"/>
              <a:t>olayının</a:t>
            </a:r>
            <a:r>
              <a:rPr lang="en-US" sz="2000" dirty="0"/>
              <a:t> </a:t>
            </a:r>
            <a:r>
              <a:rPr lang="en-US" sz="2000" dirty="0" err="1"/>
              <a:t>zihinde</a:t>
            </a:r>
            <a:r>
              <a:rPr lang="en-US" sz="2000" dirty="0"/>
              <a:t> </a:t>
            </a:r>
            <a:r>
              <a:rPr lang="en-US" sz="2000" dirty="0" err="1"/>
              <a:t>canlanması</a:t>
            </a:r>
            <a:r>
              <a:rPr lang="en-US" sz="2000" dirty="0"/>
              <a:t>, </a:t>
            </a:r>
            <a:r>
              <a:rPr lang="en-US" sz="2000" dirty="0" err="1"/>
              <a:t>utanç</a:t>
            </a:r>
            <a:r>
              <a:rPr lang="en-US" sz="2000" dirty="0"/>
              <a:t> </a:t>
            </a:r>
            <a:r>
              <a:rPr lang="en-US" sz="2000" dirty="0" err="1"/>
              <a:t>duyma</a:t>
            </a:r>
            <a:r>
              <a:rPr lang="en-US" sz="2000" dirty="0"/>
              <a:t>, </a:t>
            </a:r>
            <a:r>
              <a:rPr lang="en-US" sz="2000" dirty="0" err="1"/>
              <a:t>değersizlik</a:t>
            </a:r>
            <a:r>
              <a:rPr lang="en-US" sz="2000" dirty="0"/>
              <a:t> </a:t>
            </a:r>
            <a:r>
              <a:rPr lang="en-US" sz="2000" dirty="0" err="1"/>
              <a:t>duygusu</a:t>
            </a:r>
            <a:r>
              <a:rPr lang="en-US" sz="2000" dirty="0"/>
              <a:t>, </a:t>
            </a:r>
            <a:r>
              <a:rPr lang="en-US" sz="2000" dirty="0" err="1"/>
              <a:t>intihar</a:t>
            </a:r>
            <a:r>
              <a:rPr lang="en-US" sz="2000" dirty="0"/>
              <a:t> </a:t>
            </a:r>
            <a:r>
              <a:rPr lang="en-US" sz="2000" dirty="0" err="1"/>
              <a:t>girişimi</a:t>
            </a:r>
            <a:r>
              <a:rPr lang="en-US" sz="2000" dirty="0"/>
              <a:t>, </a:t>
            </a:r>
            <a:r>
              <a:rPr lang="en-US" sz="2000" dirty="0" err="1"/>
              <a:t>karşı</a:t>
            </a:r>
            <a:r>
              <a:rPr lang="en-US" sz="2000" dirty="0"/>
              <a:t> </a:t>
            </a:r>
            <a:r>
              <a:rPr lang="en-US" sz="2000" dirty="0" err="1"/>
              <a:t>cinsten</a:t>
            </a:r>
            <a:r>
              <a:rPr lang="en-US" sz="2000" dirty="0"/>
              <a:t> </a:t>
            </a:r>
            <a:r>
              <a:rPr lang="en-US" sz="2000" dirty="0" err="1"/>
              <a:t>nefret</a:t>
            </a:r>
            <a:r>
              <a:rPr lang="en-US" sz="2000" dirty="0"/>
              <a:t> </a:t>
            </a:r>
            <a:r>
              <a:rPr lang="en-US" sz="2000" dirty="0" err="1"/>
              <a:t>etme</a:t>
            </a:r>
            <a:r>
              <a:rPr lang="en-US" sz="2000" dirty="0"/>
              <a:t>, </a:t>
            </a:r>
            <a:r>
              <a:rPr lang="en-US" sz="2000" dirty="0" err="1"/>
              <a:t>gece</a:t>
            </a:r>
            <a:r>
              <a:rPr lang="en-US" sz="2000" dirty="0"/>
              <a:t> </a:t>
            </a:r>
            <a:r>
              <a:rPr lang="en-US" sz="2000" dirty="0" err="1"/>
              <a:t>kabus</a:t>
            </a:r>
            <a:r>
              <a:rPr lang="en-US" sz="2000" dirty="0"/>
              <a:t> </a:t>
            </a:r>
            <a:r>
              <a:rPr lang="en-US" sz="2000" dirty="0" err="1"/>
              <a:t>görme</a:t>
            </a:r>
            <a:r>
              <a:rPr lang="en-US" sz="2000" dirty="0"/>
              <a:t>, </a:t>
            </a:r>
            <a:r>
              <a:rPr lang="en-US" sz="2000" dirty="0" err="1"/>
              <a:t>içe</a:t>
            </a:r>
            <a:r>
              <a:rPr lang="en-US" sz="2000" dirty="0"/>
              <a:t> </a:t>
            </a:r>
            <a:r>
              <a:rPr lang="en-US" sz="2000" dirty="0" err="1"/>
              <a:t>kapanma</a:t>
            </a:r>
            <a:r>
              <a:rPr lang="en-US" sz="2000" dirty="0"/>
              <a:t>, </a:t>
            </a:r>
            <a:r>
              <a:rPr lang="en-US" sz="2000" dirty="0" err="1"/>
              <a:t>okul</a:t>
            </a:r>
            <a:r>
              <a:rPr lang="en-US" sz="2000" dirty="0"/>
              <a:t> </a:t>
            </a:r>
            <a:r>
              <a:rPr lang="en-US" sz="2000" dirty="0" err="1"/>
              <a:t>başarısında</a:t>
            </a:r>
            <a:r>
              <a:rPr lang="en-US" sz="2000" dirty="0"/>
              <a:t> </a:t>
            </a:r>
            <a:r>
              <a:rPr lang="en-US" sz="2000" dirty="0" err="1"/>
              <a:t>düşme</a:t>
            </a:r>
            <a:r>
              <a:rPr lang="en-US" sz="2000" dirty="0"/>
              <a:t>, </a:t>
            </a:r>
            <a:r>
              <a:rPr lang="en-US" sz="2000" dirty="0" err="1"/>
              <a:t>ruh</a:t>
            </a:r>
            <a:r>
              <a:rPr lang="en-US" sz="2000" dirty="0"/>
              <a:t> </a:t>
            </a:r>
            <a:r>
              <a:rPr lang="en-US" sz="2000" dirty="0" err="1"/>
              <a:t>halinde</a:t>
            </a:r>
            <a:r>
              <a:rPr lang="en-US" sz="2000" dirty="0"/>
              <a:t> </a:t>
            </a:r>
            <a:r>
              <a:rPr lang="en-US" sz="2000" dirty="0" err="1"/>
              <a:t>dalgalanma</a:t>
            </a:r>
            <a:r>
              <a:rPr lang="en-US" sz="2000" dirty="0"/>
              <a:t> </a:t>
            </a:r>
            <a:r>
              <a:rPr lang="en-US" sz="2000" dirty="0" err="1"/>
              <a:t>gibi</a:t>
            </a:r>
            <a:r>
              <a:rPr lang="en-US" sz="2000" dirty="0"/>
              <a:t> </a:t>
            </a:r>
            <a:r>
              <a:rPr lang="en-US" sz="2000" dirty="0" err="1"/>
              <a:t>durumlar</a:t>
            </a:r>
            <a:r>
              <a:rPr lang="en-US" sz="2000" dirty="0"/>
              <a:t> </a:t>
            </a:r>
            <a:r>
              <a:rPr lang="en-US" sz="2000" dirty="0" err="1"/>
              <a:t>görülebilmektedir</a:t>
            </a:r>
            <a:r>
              <a:rPr lang="en-US" sz="2000" dirty="0"/>
              <a:t>. </a:t>
            </a:r>
            <a:endParaRPr lang="en-US" sz="2000" dirty="0"/>
          </a:p>
          <a:p>
            <a:pPr algn="just">
              <a:buFont typeface="Wingdings" panose="05000000000000000000" pitchFamily="2" charset="2"/>
              <a:buChar char="v"/>
            </a:pPr>
            <a:r>
              <a:rPr lang="en-US" sz="2000" dirty="0" err="1"/>
              <a:t>Ülkemizde</a:t>
            </a:r>
            <a:r>
              <a:rPr lang="en-US" sz="2000" dirty="0"/>
              <a:t> </a:t>
            </a:r>
            <a:r>
              <a:rPr lang="en-US" sz="2000" dirty="0" err="1"/>
              <a:t>cinsel</a:t>
            </a:r>
            <a:r>
              <a:rPr lang="en-US" sz="2000" dirty="0"/>
              <a:t> </a:t>
            </a:r>
            <a:r>
              <a:rPr lang="en-US" sz="2000" dirty="0" err="1"/>
              <a:t>istismar</a:t>
            </a:r>
            <a:r>
              <a:rPr lang="en-US" sz="2000" dirty="0"/>
              <a:t> </a:t>
            </a:r>
            <a:r>
              <a:rPr lang="en-US" sz="2000" dirty="0" err="1"/>
              <a:t>mağduru</a:t>
            </a:r>
            <a:r>
              <a:rPr lang="en-US" sz="2000" dirty="0"/>
              <a:t> </a:t>
            </a:r>
            <a:r>
              <a:rPr lang="en-US" sz="2000" dirty="0" err="1"/>
              <a:t>çocukların</a:t>
            </a:r>
            <a:r>
              <a:rPr lang="en-US" sz="2000" dirty="0"/>
              <a:t> ilk </a:t>
            </a:r>
            <a:r>
              <a:rPr lang="en-US" sz="2000" dirty="0" err="1"/>
              <a:t>muayenelerinin</a:t>
            </a:r>
            <a:r>
              <a:rPr lang="en-US" sz="2000" dirty="0"/>
              <a:t> </a:t>
            </a:r>
            <a:r>
              <a:rPr lang="en-US" sz="2000" dirty="0" err="1"/>
              <a:t>yapıldığı</a:t>
            </a:r>
            <a:r>
              <a:rPr lang="en-US" sz="2000" dirty="0"/>
              <a:t> </a:t>
            </a:r>
            <a:r>
              <a:rPr lang="en-US" sz="2000" dirty="0" err="1"/>
              <a:t>ve</a:t>
            </a:r>
            <a:r>
              <a:rPr lang="en-US" sz="2000" dirty="0"/>
              <a:t> </a:t>
            </a:r>
            <a:r>
              <a:rPr lang="en-US" sz="2000" dirty="0" err="1"/>
              <a:t>adli</a:t>
            </a:r>
            <a:r>
              <a:rPr lang="en-US" sz="2000" dirty="0"/>
              <a:t> </a:t>
            </a:r>
            <a:r>
              <a:rPr lang="en-US" sz="2000" dirty="0" err="1"/>
              <a:t>süreçlerinin</a:t>
            </a:r>
            <a:r>
              <a:rPr lang="en-US" sz="2000" dirty="0"/>
              <a:t> </a:t>
            </a:r>
            <a:r>
              <a:rPr lang="en-US" sz="2000" dirty="0" err="1"/>
              <a:t>başlatıldığı</a:t>
            </a:r>
            <a:r>
              <a:rPr lang="en-US" sz="2000" dirty="0"/>
              <a:t> </a:t>
            </a:r>
            <a:r>
              <a:rPr lang="en-US" sz="2000" dirty="0" err="1"/>
              <a:t>Çocuk</a:t>
            </a:r>
            <a:r>
              <a:rPr lang="en-US" sz="2000" dirty="0"/>
              <a:t> </a:t>
            </a:r>
            <a:r>
              <a:rPr lang="en-US" sz="2000" dirty="0" err="1"/>
              <a:t>İzlem</a:t>
            </a:r>
            <a:r>
              <a:rPr lang="en-US" sz="2000" dirty="0"/>
              <a:t> </a:t>
            </a:r>
            <a:r>
              <a:rPr lang="en-US" sz="2000" dirty="0" err="1"/>
              <a:t>Merkezleri</a:t>
            </a:r>
            <a:r>
              <a:rPr lang="tr-TR" altLang="en-US" sz="2000" dirty="0" err="1"/>
              <a:t>nde</a:t>
            </a:r>
            <a:r>
              <a:rPr lang="en-US" sz="2000" dirty="0"/>
              <a:t> </a:t>
            </a:r>
            <a:r>
              <a:rPr lang="en-US" sz="2000" dirty="0" err="1"/>
              <a:t>çalışan</a:t>
            </a:r>
            <a:r>
              <a:rPr lang="en-US" sz="2000" dirty="0"/>
              <a:t> </a:t>
            </a:r>
            <a:r>
              <a:rPr lang="en-US" sz="2000" dirty="0" err="1"/>
              <a:t>profesyonellerin</a:t>
            </a:r>
            <a:r>
              <a:rPr lang="en-US" sz="2000" dirty="0"/>
              <a:t> </a:t>
            </a:r>
            <a:r>
              <a:rPr lang="en-US" sz="2000" dirty="0" err="1"/>
              <a:t>cinsel</a:t>
            </a:r>
            <a:r>
              <a:rPr lang="en-US" sz="2000" dirty="0"/>
              <a:t> </a:t>
            </a:r>
            <a:r>
              <a:rPr lang="en-US" sz="2000" dirty="0" err="1"/>
              <a:t>istismar</a:t>
            </a:r>
            <a:r>
              <a:rPr lang="en-US" sz="2000" dirty="0"/>
              <a:t> </a:t>
            </a:r>
            <a:r>
              <a:rPr lang="en-US" sz="2000" dirty="0" err="1"/>
              <a:t>konusunda</a:t>
            </a:r>
            <a:r>
              <a:rPr lang="en-US" sz="2000" dirty="0"/>
              <a:t> </a:t>
            </a:r>
            <a:r>
              <a:rPr lang="en-US" sz="2000" dirty="0" err="1"/>
              <a:t>donanımlı</a:t>
            </a:r>
            <a:r>
              <a:rPr lang="en-US" sz="2000" dirty="0"/>
              <a:t> </a:t>
            </a:r>
            <a:r>
              <a:rPr lang="en-US" sz="2000" dirty="0" err="1"/>
              <a:t>olmaları</a:t>
            </a:r>
            <a:r>
              <a:rPr lang="en-US" sz="2000" dirty="0"/>
              <a:t> </a:t>
            </a:r>
            <a:r>
              <a:rPr lang="en-US" sz="2000" dirty="0" err="1"/>
              <a:t>gerekmektedir</a:t>
            </a:r>
            <a:r>
              <a:rPr lang="en-US" sz="2000" dirty="0"/>
              <a:t>. </a:t>
            </a:r>
            <a:r>
              <a:rPr lang="en-US" sz="2000" dirty="0" err="1"/>
              <a:t>Özellikle</a:t>
            </a:r>
            <a:r>
              <a:rPr lang="en-US" sz="2000" dirty="0"/>
              <a:t> </a:t>
            </a:r>
            <a:r>
              <a:rPr lang="en-US" sz="2000" dirty="0" err="1"/>
              <a:t>adli</a:t>
            </a:r>
            <a:r>
              <a:rPr lang="en-US" sz="2000" dirty="0"/>
              <a:t> </a:t>
            </a:r>
            <a:r>
              <a:rPr lang="en-US" sz="2000" dirty="0" err="1"/>
              <a:t>muayene</a:t>
            </a:r>
            <a:r>
              <a:rPr lang="en-US" sz="2000" dirty="0"/>
              <a:t> </a:t>
            </a:r>
            <a:r>
              <a:rPr lang="en-US" sz="2000" dirty="0" err="1"/>
              <a:t>süreçlerinin</a:t>
            </a:r>
            <a:r>
              <a:rPr lang="en-US" sz="2000" dirty="0"/>
              <a:t> </a:t>
            </a:r>
            <a:r>
              <a:rPr lang="en-US" sz="2000" dirty="0" err="1"/>
              <a:t>çocuğun</a:t>
            </a:r>
            <a:r>
              <a:rPr lang="en-US" sz="2000" dirty="0"/>
              <a:t> </a:t>
            </a:r>
            <a:r>
              <a:rPr lang="en-US" sz="2000" dirty="0" err="1"/>
              <a:t>travmatize</a:t>
            </a:r>
            <a:r>
              <a:rPr lang="en-US" sz="2000" dirty="0"/>
              <a:t> </a:t>
            </a:r>
            <a:r>
              <a:rPr lang="en-US" sz="2000" dirty="0" err="1"/>
              <a:t>edilmeden</a:t>
            </a:r>
            <a:r>
              <a:rPr lang="en-US" sz="2000" dirty="0"/>
              <a:t> </a:t>
            </a:r>
            <a:r>
              <a:rPr lang="en-US" sz="2000" dirty="0" err="1"/>
              <a:t>yürütülmesi</a:t>
            </a:r>
            <a:r>
              <a:rPr lang="en-US" sz="2000" dirty="0"/>
              <a:t>, </a:t>
            </a:r>
            <a:r>
              <a:rPr lang="en-US" sz="2000" dirty="0" err="1"/>
              <a:t>muayene</a:t>
            </a:r>
            <a:r>
              <a:rPr lang="en-US" sz="2000" dirty="0"/>
              <a:t> </a:t>
            </a:r>
            <a:r>
              <a:rPr lang="en-US" sz="2000" dirty="0" err="1"/>
              <a:t>esnasında</a:t>
            </a:r>
            <a:r>
              <a:rPr lang="en-US" sz="2000" dirty="0"/>
              <a:t> </a:t>
            </a:r>
            <a:r>
              <a:rPr lang="en-US" sz="2000" dirty="0" err="1"/>
              <a:t>çocukta</a:t>
            </a:r>
            <a:r>
              <a:rPr lang="en-US" sz="2000" dirty="0"/>
              <a:t> </a:t>
            </a:r>
            <a:r>
              <a:rPr lang="en-US" sz="2000" dirty="0" err="1"/>
              <a:t>anksiyete</a:t>
            </a:r>
            <a:r>
              <a:rPr lang="en-US" sz="2000" dirty="0"/>
              <a:t> </a:t>
            </a:r>
            <a:r>
              <a:rPr lang="en-US" sz="2000" dirty="0" err="1"/>
              <a:t>ve</a:t>
            </a:r>
            <a:r>
              <a:rPr lang="en-US" sz="2000" dirty="0"/>
              <a:t> </a:t>
            </a:r>
            <a:r>
              <a:rPr lang="en-US" sz="2000" dirty="0" err="1"/>
              <a:t>korkuya</a:t>
            </a:r>
            <a:r>
              <a:rPr lang="en-US" sz="2000" dirty="0"/>
              <a:t> </a:t>
            </a:r>
            <a:r>
              <a:rPr lang="en-US" sz="2000" dirty="0" err="1"/>
              <a:t>neden</a:t>
            </a:r>
            <a:r>
              <a:rPr lang="en-US" sz="2000" dirty="0"/>
              <a:t> </a:t>
            </a:r>
            <a:r>
              <a:rPr lang="en-US" sz="2000" dirty="0" err="1"/>
              <a:t>olabilecek</a:t>
            </a:r>
            <a:r>
              <a:rPr lang="en-US" sz="2000" dirty="0"/>
              <a:t> </a:t>
            </a:r>
            <a:r>
              <a:rPr lang="en-US" sz="2000" dirty="0" err="1"/>
              <a:t>durumların</a:t>
            </a:r>
            <a:r>
              <a:rPr lang="en-US" sz="2000" dirty="0"/>
              <a:t> </a:t>
            </a:r>
            <a:r>
              <a:rPr lang="en-US" sz="2000" dirty="0" err="1"/>
              <a:t>etkili</a:t>
            </a:r>
            <a:r>
              <a:rPr lang="en-US" sz="2000" dirty="0"/>
              <a:t> </a:t>
            </a:r>
            <a:r>
              <a:rPr lang="en-US" sz="2000" dirty="0" err="1"/>
              <a:t>bir</a:t>
            </a:r>
            <a:r>
              <a:rPr lang="en-US" sz="2000" dirty="0"/>
              <a:t> </a:t>
            </a:r>
            <a:r>
              <a:rPr lang="en-US" sz="2000" dirty="0" err="1"/>
              <a:t>şekilde</a:t>
            </a:r>
            <a:r>
              <a:rPr lang="en-US" sz="2000" dirty="0"/>
              <a:t> </a:t>
            </a:r>
            <a:r>
              <a:rPr lang="en-US" sz="2000" dirty="0" err="1"/>
              <a:t>yönetilmesi</a:t>
            </a:r>
            <a:r>
              <a:rPr lang="en-US" sz="2000" dirty="0"/>
              <a:t> </a:t>
            </a:r>
            <a:r>
              <a:rPr lang="en-US" sz="2000" dirty="0" err="1"/>
              <a:t>gerekmektedir</a:t>
            </a:r>
            <a:r>
              <a:rPr lang="en-US" sz="2000" dirty="0"/>
              <a:t>. </a:t>
            </a:r>
            <a:endParaRPr lang="en-US" sz="2000" dirty="0"/>
          </a:p>
          <a:p>
            <a:pPr algn="just">
              <a:buFont typeface="Wingdings" panose="05000000000000000000" pitchFamily="2" charset="2"/>
              <a:buChar char="v"/>
            </a:pPr>
            <a:r>
              <a:rPr lang="en-US" sz="2000" dirty="0" err="1"/>
              <a:t>Rehabilitasyon</a:t>
            </a:r>
            <a:r>
              <a:rPr lang="en-US" sz="2000" dirty="0"/>
              <a:t> </a:t>
            </a:r>
            <a:r>
              <a:rPr lang="en-US" sz="2000" dirty="0" err="1"/>
              <a:t>sürecinde</a:t>
            </a:r>
            <a:r>
              <a:rPr lang="en-US" sz="2000" dirty="0"/>
              <a:t> </a:t>
            </a:r>
            <a:r>
              <a:rPr lang="en-US" sz="2000" dirty="0" err="1"/>
              <a:t>yer</a:t>
            </a:r>
            <a:r>
              <a:rPr lang="en-US" sz="2000" dirty="0"/>
              <a:t> </a:t>
            </a:r>
            <a:r>
              <a:rPr lang="en-US" sz="2000" dirty="0" err="1"/>
              <a:t>alan</a:t>
            </a:r>
            <a:r>
              <a:rPr lang="en-US" sz="2000" dirty="0"/>
              <a:t> </a:t>
            </a:r>
            <a:r>
              <a:rPr lang="en-US" sz="2000" dirty="0" err="1"/>
              <a:t>profesyonellerin</a:t>
            </a:r>
            <a:r>
              <a:rPr lang="en-US" sz="2000" dirty="0"/>
              <a:t> </a:t>
            </a:r>
            <a:r>
              <a:rPr lang="en-US" sz="2000" dirty="0" err="1"/>
              <a:t>çocuklarla</a:t>
            </a:r>
            <a:r>
              <a:rPr lang="en-US" sz="2000" dirty="0"/>
              <a:t> </a:t>
            </a:r>
            <a:r>
              <a:rPr lang="en-US" sz="2000" dirty="0" err="1"/>
              <a:t>kurdukları</a:t>
            </a:r>
            <a:r>
              <a:rPr lang="en-US" sz="2000" dirty="0"/>
              <a:t> </a:t>
            </a:r>
            <a:r>
              <a:rPr lang="en-US" sz="2000" dirty="0" err="1"/>
              <a:t>iletişim</a:t>
            </a:r>
            <a:r>
              <a:rPr lang="en-US" sz="2000" dirty="0"/>
              <a:t>, </a:t>
            </a:r>
            <a:r>
              <a:rPr lang="en-US" sz="2000" dirty="0" err="1"/>
              <a:t>ikincil</a:t>
            </a:r>
            <a:r>
              <a:rPr lang="en-US" sz="2000" dirty="0"/>
              <a:t> </a:t>
            </a:r>
            <a:r>
              <a:rPr lang="en-US" sz="2000" dirty="0" err="1"/>
              <a:t>örselenmeleri</a:t>
            </a:r>
            <a:r>
              <a:rPr lang="en-US" sz="2000" dirty="0"/>
              <a:t> </a:t>
            </a:r>
            <a:r>
              <a:rPr lang="en-US" sz="2000" dirty="0" err="1"/>
              <a:t>önlemek</a:t>
            </a:r>
            <a:r>
              <a:rPr lang="en-US" sz="2000" dirty="0"/>
              <a:t> </a:t>
            </a:r>
            <a:r>
              <a:rPr lang="en-US" sz="2000" dirty="0" err="1"/>
              <a:t>ve</a:t>
            </a:r>
            <a:r>
              <a:rPr lang="en-US" sz="2000" dirty="0"/>
              <a:t> </a:t>
            </a:r>
            <a:r>
              <a:rPr lang="en-US" sz="2000" dirty="0" err="1"/>
              <a:t>çocuğun</a:t>
            </a:r>
            <a:r>
              <a:rPr lang="en-US" sz="2000" dirty="0"/>
              <a:t> </a:t>
            </a:r>
            <a:r>
              <a:rPr lang="en-US" sz="2000" dirty="0" err="1"/>
              <a:t>bir</a:t>
            </a:r>
            <a:r>
              <a:rPr lang="en-US" sz="2000" dirty="0"/>
              <a:t> </a:t>
            </a:r>
            <a:r>
              <a:rPr lang="en-US" sz="2000" dirty="0" err="1"/>
              <a:t>birey</a:t>
            </a:r>
            <a:r>
              <a:rPr lang="en-US" sz="2000" dirty="0"/>
              <a:t> </a:t>
            </a:r>
            <a:r>
              <a:rPr lang="en-US" sz="2000" dirty="0" err="1"/>
              <a:t>olarak</a:t>
            </a:r>
            <a:r>
              <a:rPr lang="en-US" sz="2000" dirty="0"/>
              <a:t> </a:t>
            </a:r>
            <a:r>
              <a:rPr lang="en-US" sz="2000" dirty="0" err="1"/>
              <a:t>iyileşme</a:t>
            </a:r>
            <a:r>
              <a:rPr lang="en-US" sz="2000" dirty="0"/>
              <a:t> </a:t>
            </a:r>
            <a:r>
              <a:rPr lang="en-US" sz="2000" dirty="0" err="1"/>
              <a:t>sürecini</a:t>
            </a:r>
            <a:r>
              <a:rPr lang="en-US" sz="2000" dirty="0"/>
              <a:t> </a:t>
            </a:r>
            <a:r>
              <a:rPr lang="en-US" sz="2000" dirty="0" err="1"/>
              <a:t>hızlandırarak</a:t>
            </a:r>
            <a:r>
              <a:rPr lang="en-US" sz="2000" dirty="0"/>
              <a:t> </a:t>
            </a:r>
            <a:r>
              <a:rPr lang="en-US" sz="2000" dirty="0" err="1"/>
              <a:t>topluma</a:t>
            </a:r>
            <a:r>
              <a:rPr lang="en-US" sz="2000" dirty="0"/>
              <a:t> </a:t>
            </a:r>
            <a:r>
              <a:rPr lang="en-US" sz="2000" dirty="0" err="1"/>
              <a:t>kazandırmak</a:t>
            </a:r>
            <a:r>
              <a:rPr lang="en-US" sz="2000" dirty="0"/>
              <a:t> </a:t>
            </a:r>
            <a:r>
              <a:rPr lang="en-US" sz="2000" dirty="0" err="1"/>
              <a:t>için</a:t>
            </a:r>
            <a:r>
              <a:rPr lang="en-US" sz="2000" dirty="0"/>
              <a:t> son </a:t>
            </a:r>
            <a:r>
              <a:rPr lang="en-US" sz="2000" dirty="0" err="1"/>
              <a:t>derece</a:t>
            </a:r>
            <a:r>
              <a:rPr lang="en-US" sz="2000" dirty="0"/>
              <a:t> </a:t>
            </a:r>
            <a:r>
              <a:rPr lang="en-US" sz="2000" dirty="0" err="1"/>
              <a:t>önemlidir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 y="190817"/>
            <a:ext cx="10972800" cy="582613"/>
          </a:xfrm>
        </p:spPr>
        <p:txBody>
          <a:bodyPr/>
          <a:lstStyle/>
          <a:p>
            <a:pPr algn="ctr"/>
            <a:r>
              <a:rPr lang="tr-TR" altLang="en-US" sz="3200" b="1" dirty="0">
                <a:sym typeface="+mn-ea"/>
              </a:rPr>
              <a:t>YEDİNCİ OTURUM SONUÇ BİLDİRGESİ-2</a:t>
            </a:r>
            <a:endParaRPr lang="en-US" sz="3200" b="1" dirty="0"/>
          </a:p>
        </p:txBody>
      </p:sp>
      <p:sp>
        <p:nvSpPr>
          <p:cNvPr id="3" name="Content Placeholder 2"/>
          <p:cNvSpPr>
            <a:spLocks noGrp="1"/>
          </p:cNvSpPr>
          <p:nvPr>
            <p:ph idx="1"/>
          </p:nvPr>
        </p:nvSpPr>
        <p:spPr>
          <a:xfrm>
            <a:off x="312420" y="773430"/>
            <a:ext cx="11269980" cy="5354320"/>
          </a:xfrm>
        </p:spPr>
        <p:txBody>
          <a:bodyPr/>
          <a:lstStyle/>
          <a:p>
            <a:pPr marL="0" indent="0" algn="just">
              <a:buNone/>
            </a:pPr>
            <a:r>
              <a:rPr lang="en-US" sz="2400" b="1" dirty="0" err="1"/>
              <a:t>Okul</a:t>
            </a:r>
            <a:r>
              <a:rPr lang="en-US" sz="2400" b="1" dirty="0"/>
              <a:t> </a:t>
            </a:r>
            <a:r>
              <a:rPr lang="en-US" sz="2400" b="1" dirty="0" err="1"/>
              <a:t>Öncesi</a:t>
            </a:r>
            <a:r>
              <a:rPr lang="en-US" sz="2400" b="1" dirty="0"/>
              <a:t> </a:t>
            </a:r>
            <a:r>
              <a:rPr lang="en-US" sz="2400" b="1" dirty="0" err="1"/>
              <a:t>Çocuklarda</a:t>
            </a:r>
            <a:r>
              <a:rPr lang="en-US" sz="2400" b="1" dirty="0"/>
              <a:t> </a:t>
            </a:r>
            <a:r>
              <a:rPr lang="en-US" sz="2400" b="1" dirty="0" err="1"/>
              <a:t>Cinsel</a:t>
            </a:r>
            <a:r>
              <a:rPr lang="en-US" sz="2400" b="1" dirty="0"/>
              <a:t> </a:t>
            </a:r>
            <a:r>
              <a:rPr lang="en-US" sz="2400" b="1" dirty="0" err="1"/>
              <a:t>İstismarı</a:t>
            </a:r>
            <a:r>
              <a:rPr lang="en-US" sz="2400" b="1" dirty="0"/>
              <a:t> </a:t>
            </a:r>
            <a:r>
              <a:rPr lang="en-US" sz="2400" b="1" dirty="0" err="1"/>
              <a:t>Önlemeye</a:t>
            </a:r>
            <a:r>
              <a:rPr lang="en-US" sz="2400" b="1" dirty="0"/>
              <a:t> </a:t>
            </a:r>
            <a:r>
              <a:rPr lang="en-US" sz="2400" b="1" dirty="0" err="1"/>
              <a:t>Yönelik</a:t>
            </a:r>
            <a:r>
              <a:rPr lang="en-US" sz="2400" b="1" dirty="0"/>
              <a:t> </a:t>
            </a:r>
            <a:r>
              <a:rPr lang="en-US" sz="2400" b="1" dirty="0" err="1"/>
              <a:t>Yaratıcı</a:t>
            </a:r>
            <a:r>
              <a:rPr lang="en-US" sz="2400" b="1" dirty="0"/>
              <a:t> Drama </a:t>
            </a:r>
            <a:r>
              <a:rPr lang="en-US" sz="2400" b="1" dirty="0" err="1"/>
              <a:t>Yöntemi</a:t>
            </a:r>
            <a:endParaRPr lang="en-US" sz="2400" b="1" dirty="0"/>
          </a:p>
          <a:p>
            <a:pPr algn="just">
              <a:buFont typeface="Wingdings" panose="05000000000000000000" charset="0"/>
              <a:buChar char="v"/>
            </a:pPr>
            <a:r>
              <a:rPr lang="en-US" sz="2000" dirty="0" err="1"/>
              <a:t>Çocuk</a:t>
            </a:r>
            <a:r>
              <a:rPr lang="en-US" sz="2000" dirty="0"/>
              <a:t> </a:t>
            </a:r>
            <a:r>
              <a:rPr lang="en-US" sz="2000" dirty="0" err="1"/>
              <a:t>istismarını</a:t>
            </a:r>
            <a:r>
              <a:rPr lang="en-US" sz="2000" dirty="0"/>
              <a:t> </a:t>
            </a:r>
            <a:r>
              <a:rPr lang="en-US" sz="2000" dirty="0" err="1"/>
              <a:t>önlemeye</a:t>
            </a:r>
            <a:r>
              <a:rPr lang="en-US" sz="2000" dirty="0"/>
              <a:t> </a:t>
            </a:r>
            <a:r>
              <a:rPr lang="en-US" sz="2000" dirty="0" err="1"/>
              <a:t>yönelik</a:t>
            </a:r>
            <a:r>
              <a:rPr lang="en-US" sz="2000" dirty="0"/>
              <a:t> </a:t>
            </a:r>
            <a:r>
              <a:rPr lang="en-US" sz="2000" dirty="0" err="1"/>
              <a:t>stratejiler</a:t>
            </a:r>
            <a:r>
              <a:rPr lang="en-US" sz="2000" dirty="0"/>
              <a:t> </a:t>
            </a:r>
            <a:r>
              <a:rPr lang="en-US" sz="2000" dirty="0" err="1"/>
              <a:t>okul</a:t>
            </a:r>
            <a:r>
              <a:rPr lang="en-US" sz="2000" dirty="0"/>
              <a:t> </a:t>
            </a:r>
            <a:r>
              <a:rPr lang="en-US" sz="2000" dirty="0" err="1"/>
              <a:t>öncesi</a:t>
            </a:r>
            <a:r>
              <a:rPr lang="en-US" sz="2000" dirty="0"/>
              <a:t> </a:t>
            </a:r>
            <a:r>
              <a:rPr lang="en-US" sz="2000" dirty="0" err="1"/>
              <a:t>dönemde</a:t>
            </a:r>
            <a:r>
              <a:rPr lang="en-US" sz="2000" dirty="0"/>
              <a:t> </a:t>
            </a:r>
            <a:r>
              <a:rPr lang="en-US" sz="2000" dirty="0" err="1"/>
              <a:t>çocukların</a:t>
            </a:r>
            <a:r>
              <a:rPr lang="en-US" sz="2000" dirty="0"/>
              <a:t> </a:t>
            </a:r>
            <a:r>
              <a:rPr lang="en-US" sz="2000" dirty="0" err="1"/>
              <a:t>eğitimi</a:t>
            </a:r>
            <a:r>
              <a:rPr lang="en-US" sz="2000" dirty="0"/>
              <a:t> </a:t>
            </a:r>
            <a:r>
              <a:rPr lang="en-US" sz="2000" dirty="0" err="1"/>
              <a:t>ile</a:t>
            </a:r>
            <a:r>
              <a:rPr lang="en-US" sz="2000" dirty="0"/>
              <a:t> </a:t>
            </a:r>
            <a:r>
              <a:rPr lang="en-US" sz="2000" dirty="0" err="1"/>
              <a:t>başlamalıdır</a:t>
            </a:r>
            <a:r>
              <a:rPr lang="en-US" sz="2000" dirty="0"/>
              <a:t>. </a:t>
            </a:r>
            <a:r>
              <a:rPr lang="tr-TR" altLang="en-US" sz="2000" dirty="0"/>
              <a:t>C</a:t>
            </a:r>
            <a:r>
              <a:rPr lang="en-US" sz="2000" dirty="0" err="1"/>
              <a:t>insel</a:t>
            </a:r>
            <a:r>
              <a:rPr lang="en-US" sz="2000" dirty="0"/>
              <a:t> </a:t>
            </a:r>
            <a:r>
              <a:rPr lang="en-US" sz="2000" dirty="0" err="1"/>
              <a:t>istismarı</a:t>
            </a:r>
            <a:r>
              <a:rPr lang="en-US" sz="2000" dirty="0"/>
              <a:t> </a:t>
            </a:r>
            <a:r>
              <a:rPr lang="en-US" sz="2000" dirty="0" err="1"/>
              <a:t>önleme</a:t>
            </a:r>
            <a:r>
              <a:rPr lang="en-US" sz="2000" dirty="0"/>
              <a:t> </a:t>
            </a:r>
            <a:r>
              <a:rPr lang="en-US" sz="2000" dirty="0" err="1"/>
              <a:t>stratejilerinin</a:t>
            </a:r>
            <a:r>
              <a:rPr lang="en-US" sz="2000" dirty="0"/>
              <a:t> </a:t>
            </a:r>
            <a:r>
              <a:rPr lang="en-US" sz="2000" dirty="0" err="1"/>
              <a:t>okul</a:t>
            </a:r>
            <a:r>
              <a:rPr lang="en-US" sz="2000" dirty="0"/>
              <a:t> </a:t>
            </a:r>
            <a:r>
              <a:rPr lang="en-US" sz="2000" dirty="0" err="1"/>
              <a:t>tabanlı</a:t>
            </a:r>
            <a:r>
              <a:rPr lang="en-US" sz="2000" dirty="0"/>
              <a:t> </a:t>
            </a:r>
            <a:r>
              <a:rPr lang="en-US" sz="2000" dirty="0" err="1"/>
              <a:t>eğitim</a:t>
            </a:r>
            <a:r>
              <a:rPr lang="en-US" sz="2000" dirty="0"/>
              <a:t> </a:t>
            </a:r>
            <a:r>
              <a:rPr lang="en-US" sz="2000" dirty="0" err="1"/>
              <a:t>programları</a:t>
            </a:r>
            <a:r>
              <a:rPr lang="en-US" sz="2000" dirty="0"/>
              <a:t> </a:t>
            </a:r>
            <a:r>
              <a:rPr lang="en-US" sz="2000" dirty="0" err="1"/>
              <a:t>ile</a:t>
            </a:r>
            <a:r>
              <a:rPr lang="en-US" sz="2000" dirty="0"/>
              <a:t> </a:t>
            </a:r>
            <a:r>
              <a:rPr lang="en-US" sz="2000" dirty="0" err="1"/>
              <a:t>uygulanması</a:t>
            </a:r>
            <a:r>
              <a:rPr lang="en-US" sz="2000" dirty="0"/>
              <a:t> </a:t>
            </a:r>
            <a:r>
              <a:rPr lang="en-US" sz="2000" dirty="0" err="1"/>
              <a:t>gerektiği</a:t>
            </a:r>
            <a:r>
              <a:rPr lang="en-US" sz="2000" dirty="0"/>
              <a:t> </a:t>
            </a:r>
            <a:r>
              <a:rPr lang="en-US" sz="2000" dirty="0" err="1"/>
              <a:t>vurgulanmaktadır</a:t>
            </a:r>
            <a:r>
              <a:rPr lang="en-US" sz="2000" dirty="0"/>
              <a:t>. </a:t>
            </a:r>
            <a:endParaRPr lang="en-US" sz="2000" dirty="0"/>
          </a:p>
          <a:p>
            <a:pPr algn="just">
              <a:buFont typeface="Wingdings" panose="05000000000000000000" charset="0"/>
              <a:buChar char="v"/>
            </a:pPr>
            <a:r>
              <a:rPr lang="tr-TR" altLang="en-US" sz="2000" dirty="0"/>
              <a:t>T</a:t>
            </a:r>
            <a:r>
              <a:rPr lang="en-US" sz="2000" dirty="0" err="1"/>
              <a:t>emel</a:t>
            </a:r>
            <a:r>
              <a:rPr lang="en-US" sz="2000" dirty="0"/>
              <a:t> </a:t>
            </a:r>
            <a:r>
              <a:rPr lang="en-US" sz="2000" dirty="0" err="1"/>
              <a:t>hedef</a:t>
            </a:r>
            <a:r>
              <a:rPr lang="en-US" sz="2000" dirty="0"/>
              <a:t>, </a:t>
            </a:r>
            <a:r>
              <a:rPr lang="en-US" sz="2000" dirty="0" err="1"/>
              <a:t>çocuk</a:t>
            </a:r>
            <a:r>
              <a:rPr lang="en-US" sz="2000" dirty="0"/>
              <a:t> </a:t>
            </a:r>
            <a:r>
              <a:rPr lang="en-US" sz="2000" dirty="0" err="1"/>
              <a:t>cinsel</a:t>
            </a:r>
            <a:r>
              <a:rPr lang="en-US" sz="2000" dirty="0"/>
              <a:t> </a:t>
            </a:r>
            <a:r>
              <a:rPr lang="en-US" sz="2000" dirty="0" err="1"/>
              <a:t>istismarını</a:t>
            </a:r>
            <a:r>
              <a:rPr lang="en-US" sz="2000" dirty="0"/>
              <a:t> </a:t>
            </a:r>
            <a:r>
              <a:rPr lang="en-US" sz="2000" dirty="0" err="1"/>
              <a:t>önlemek</a:t>
            </a:r>
            <a:r>
              <a:rPr lang="en-US" sz="2000" dirty="0"/>
              <a:t> </a:t>
            </a:r>
            <a:r>
              <a:rPr lang="en-US" sz="2000" dirty="0" err="1"/>
              <a:t>için</a:t>
            </a:r>
            <a:r>
              <a:rPr lang="en-US" sz="2000" dirty="0"/>
              <a:t> </a:t>
            </a:r>
            <a:r>
              <a:rPr lang="en-US" sz="2000" dirty="0" err="1"/>
              <a:t>çocukların</a:t>
            </a:r>
            <a:r>
              <a:rPr lang="en-US" sz="2000" dirty="0"/>
              <a:t> </a:t>
            </a:r>
            <a:r>
              <a:rPr lang="en-US" sz="2000" dirty="0" err="1"/>
              <a:t>bedenini</a:t>
            </a:r>
            <a:r>
              <a:rPr lang="en-US" sz="2000" dirty="0"/>
              <a:t> </a:t>
            </a:r>
            <a:r>
              <a:rPr lang="en-US" sz="2000" dirty="0" err="1"/>
              <a:t>tanıma</a:t>
            </a:r>
            <a:r>
              <a:rPr lang="en-US" sz="2000" dirty="0"/>
              <a:t> </a:t>
            </a:r>
            <a:r>
              <a:rPr lang="en-US" sz="2000" dirty="0" err="1"/>
              <a:t>ve</a:t>
            </a:r>
            <a:r>
              <a:rPr lang="en-US" sz="2000" dirty="0"/>
              <a:t> </a:t>
            </a:r>
            <a:r>
              <a:rPr lang="en-US" sz="2000" dirty="0" err="1"/>
              <a:t>beden</a:t>
            </a:r>
            <a:r>
              <a:rPr lang="en-US" sz="2000" dirty="0"/>
              <a:t> </a:t>
            </a:r>
            <a:r>
              <a:rPr lang="en-US" sz="2000" dirty="0" err="1"/>
              <a:t>güvenliği</a:t>
            </a:r>
            <a:r>
              <a:rPr lang="en-US" sz="2000" dirty="0"/>
              <a:t> </a:t>
            </a:r>
            <a:r>
              <a:rPr lang="en-US" sz="2000" dirty="0" err="1"/>
              <a:t>ile</a:t>
            </a:r>
            <a:r>
              <a:rPr lang="en-US" sz="2000" dirty="0"/>
              <a:t> </a:t>
            </a:r>
            <a:r>
              <a:rPr lang="en-US" sz="2000" dirty="0" err="1"/>
              <a:t>ilgili</a:t>
            </a:r>
            <a:r>
              <a:rPr lang="en-US" sz="2000" dirty="0"/>
              <a:t> </a:t>
            </a:r>
            <a:r>
              <a:rPr lang="en-US" sz="2000" dirty="0" err="1"/>
              <a:t>bilgi</a:t>
            </a:r>
            <a:r>
              <a:rPr lang="en-US" sz="2000" dirty="0"/>
              <a:t> </a:t>
            </a:r>
            <a:r>
              <a:rPr lang="en-US" sz="2000" dirty="0" err="1"/>
              <a:t>ve</a:t>
            </a:r>
            <a:r>
              <a:rPr lang="en-US" sz="2000" dirty="0"/>
              <a:t> </a:t>
            </a:r>
            <a:r>
              <a:rPr lang="en-US" sz="2000" dirty="0" err="1"/>
              <a:t>becerilerini</a:t>
            </a:r>
            <a:r>
              <a:rPr lang="en-US" sz="2000" dirty="0"/>
              <a:t> </a:t>
            </a:r>
            <a:r>
              <a:rPr lang="en-US" sz="2000" dirty="0" err="1"/>
              <a:t>artırmaktır</a:t>
            </a:r>
            <a:r>
              <a:rPr lang="en-US" sz="2000" dirty="0"/>
              <a:t>. </a:t>
            </a:r>
            <a:r>
              <a:rPr lang="en-US" sz="2000" dirty="0" err="1"/>
              <a:t>Okul</a:t>
            </a:r>
            <a:r>
              <a:rPr lang="en-US" sz="2000" dirty="0"/>
              <a:t> </a:t>
            </a:r>
            <a:r>
              <a:rPr lang="en-US" sz="2000" dirty="0" err="1"/>
              <a:t>öncesi</a:t>
            </a:r>
            <a:r>
              <a:rPr lang="en-US" sz="2000" dirty="0"/>
              <a:t> </a:t>
            </a:r>
            <a:r>
              <a:rPr lang="en-US" sz="2000" dirty="0" err="1"/>
              <a:t>dönemde</a:t>
            </a:r>
            <a:r>
              <a:rPr lang="en-US" sz="2000" dirty="0"/>
              <a:t> </a:t>
            </a:r>
            <a:r>
              <a:rPr lang="en-US" sz="2000" dirty="0" err="1"/>
              <a:t>geniş</a:t>
            </a:r>
            <a:r>
              <a:rPr lang="en-US" sz="2000" dirty="0"/>
              <a:t> </a:t>
            </a:r>
            <a:r>
              <a:rPr lang="en-US" sz="2000" dirty="0" err="1"/>
              <a:t>bir</a:t>
            </a:r>
            <a:r>
              <a:rPr lang="en-US" sz="2000" dirty="0"/>
              <a:t> </a:t>
            </a:r>
            <a:r>
              <a:rPr lang="en-US" sz="2000" dirty="0" err="1"/>
              <a:t>yer</a:t>
            </a:r>
            <a:r>
              <a:rPr lang="en-US" sz="2000" dirty="0"/>
              <a:t> </a:t>
            </a:r>
            <a:r>
              <a:rPr lang="en-US" sz="2000" dirty="0" err="1"/>
              <a:t>tutan</a:t>
            </a:r>
            <a:r>
              <a:rPr lang="en-US" sz="2000" dirty="0"/>
              <a:t> drama </a:t>
            </a:r>
            <a:r>
              <a:rPr lang="en-US" sz="2000" dirty="0" err="1"/>
              <a:t>uygulamaları</a:t>
            </a:r>
            <a:r>
              <a:rPr lang="en-US" sz="2000" dirty="0"/>
              <a:t> </a:t>
            </a:r>
            <a:r>
              <a:rPr lang="en-US" sz="2000" dirty="0" err="1"/>
              <a:t>çocuğu</a:t>
            </a:r>
            <a:r>
              <a:rPr lang="en-US" sz="2000" dirty="0"/>
              <a:t> </a:t>
            </a:r>
            <a:r>
              <a:rPr lang="en-US" sz="2000" dirty="0" err="1"/>
              <a:t>merkeze</a:t>
            </a:r>
            <a:r>
              <a:rPr lang="en-US" sz="2000" dirty="0"/>
              <a:t> </a:t>
            </a:r>
            <a:r>
              <a:rPr lang="en-US" sz="2000" dirty="0" err="1"/>
              <a:t>alarak</a:t>
            </a:r>
            <a:r>
              <a:rPr lang="en-US" sz="2000" dirty="0"/>
              <a:t> </a:t>
            </a:r>
            <a:r>
              <a:rPr lang="en-US" sz="2000" dirty="0" err="1"/>
              <a:t>onun</a:t>
            </a:r>
            <a:r>
              <a:rPr lang="en-US" sz="2000" dirty="0"/>
              <a:t> </a:t>
            </a:r>
            <a:r>
              <a:rPr lang="en-US" sz="2000" dirty="0" err="1"/>
              <a:t>öğrenme</a:t>
            </a:r>
            <a:r>
              <a:rPr lang="en-US" sz="2000" dirty="0"/>
              <a:t> </a:t>
            </a:r>
            <a:r>
              <a:rPr lang="en-US" sz="2000" dirty="0" err="1"/>
              <a:t>sürecinde</a:t>
            </a:r>
            <a:r>
              <a:rPr lang="en-US" sz="2000" dirty="0"/>
              <a:t> </a:t>
            </a:r>
            <a:r>
              <a:rPr lang="en-US" sz="2000" dirty="0" err="1"/>
              <a:t>aktifleşmesini</a:t>
            </a:r>
            <a:r>
              <a:rPr lang="en-US" sz="2000" dirty="0"/>
              <a:t> </a:t>
            </a:r>
            <a:r>
              <a:rPr lang="en-US" sz="2000" dirty="0" err="1"/>
              <a:t>sağlamaktadır</a:t>
            </a:r>
            <a:r>
              <a:rPr lang="en-US" sz="2000" dirty="0"/>
              <a:t>. </a:t>
            </a:r>
            <a:r>
              <a:rPr lang="en-US" sz="2000" dirty="0" err="1"/>
              <a:t>Çocuklar</a:t>
            </a:r>
            <a:r>
              <a:rPr lang="en-US" sz="2000" dirty="0"/>
              <a:t> drama </a:t>
            </a:r>
            <a:r>
              <a:rPr lang="en-US" sz="2000" dirty="0" err="1"/>
              <a:t>ile</a:t>
            </a:r>
            <a:r>
              <a:rPr lang="en-US" sz="2000" dirty="0"/>
              <a:t> </a:t>
            </a:r>
            <a:r>
              <a:rPr lang="en-US" sz="2000" dirty="0" err="1"/>
              <a:t>duygu</a:t>
            </a:r>
            <a:r>
              <a:rPr lang="en-US" sz="2000" dirty="0"/>
              <a:t> </a:t>
            </a:r>
            <a:r>
              <a:rPr lang="en-US" sz="2000" dirty="0" err="1"/>
              <a:t>ve</a:t>
            </a:r>
            <a:r>
              <a:rPr lang="en-US" sz="2000" dirty="0"/>
              <a:t> </a:t>
            </a:r>
            <a:r>
              <a:rPr lang="en-US" sz="2000" dirty="0" err="1"/>
              <a:t>düşüncelerini</a:t>
            </a:r>
            <a:r>
              <a:rPr lang="en-US" sz="2000" dirty="0"/>
              <a:t>, </a:t>
            </a:r>
            <a:r>
              <a:rPr lang="en-US" sz="2000" dirty="0" err="1"/>
              <a:t>alışkanlıklarını</a:t>
            </a:r>
            <a:r>
              <a:rPr lang="en-US" sz="2000" dirty="0"/>
              <a:t>, </a:t>
            </a:r>
            <a:r>
              <a:rPr lang="en-US" sz="2000" dirty="0" err="1"/>
              <a:t>bilgilerini</a:t>
            </a:r>
            <a:r>
              <a:rPr lang="en-US" sz="2000" dirty="0"/>
              <a:t> </a:t>
            </a:r>
            <a:r>
              <a:rPr lang="en-US" sz="2000" dirty="0" err="1"/>
              <a:t>göz</a:t>
            </a:r>
            <a:r>
              <a:rPr lang="en-US" sz="2000" dirty="0"/>
              <a:t> </a:t>
            </a:r>
            <a:r>
              <a:rPr lang="en-US" sz="2000" dirty="0" err="1"/>
              <a:t>önüne</a:t>
            </a:r>
            <a:r>
              <a:rPr lang="en-US" sz="2000" dirty="0"/>
              <a:t> </a:t>
            </a:r>
            <a:r>
              <a:rPr lang="en-US" sz="2000" dirty="0" err="1"/>
              <a:t>sererek</a:t>
            </a:r>
            <a:r>
              <a:rPr lang="en-US" sz="2000" dirty="0"/>
              <a:t>, </a:t>
            </a:r>
            <a:r>
              <a:rPr lang="en-US" sz="2000" dirty="0" err="1"/>
              <a:t>birbirleriyle</a:t>
            </a:r>
            <a:r>
              <a:rPr lang="en-US" sz="2000" dirty="0"/>
              <a:t> </a:t>
            </a:r>
            <a:r>
              <a:rPr lang="en-US" sz="2000" dirty="0" err="1"/>
              <a:t>grup</a:t>
            </a:r>
            <a:r>
              <a:rPr lang="en-US" sz="2000" dirty="0"/>
              <a:t> </a:t>
            </a:r>
            <a:r>
              <a:rPr lang="en-US" sz="2000" dirty="0" err="1"/>
              <a:t>içinde</a:t>
            </a:r>
            <a:r>
              <a:rPr lang="en-US" sz="2000" dirty="0"/>
              <a:t> </a:t>
            </a:r>
            <a:r>
              <a:rPr lang="en-US" sz="2000" dirty="0" err="1"/>
              <a:t>etkileşim</a:t>
            </a:r>
            <a:r>
              <a:rPr lang="en-US" sz="2000" dirty="0"/>
              <a:t> </a:t>
            </a:r>
            <a:r>
              <a:rPr lang="en-US" sz="2000" dirty="0" err="1"/>
              <a:t>göstererek</a:t>
            </a:r>
            <a:r>
              <a:rPr lang="en-US" sz="2000" dirty="0"/>
              <a:t>, </a:t>
            </a:r>
            <a:r>
              <a:rPr lang="en-US" sz="2000" dirty="0" err="1"/>
              <a:t>bir</a:t>
            </a:r>
            <a:r>
              <a:rPr lang="en-US" sz="2000" dirty="0"/>
              <a:t> </a:t>
            </a:r>
            <a:r>
              <a:rPr lang="en-US" sz="2000" dirty="0" err="1"/>
              <a:t>şeyleri</a:t>
            </a:r>
            <a:r>
              <a:rPr lang="en-US" sz="2000" dirty="0"/>
              <a:t> </a:t>
            </a:r>
            <a:r>
              <a:rPr lang="en-US" sz="2000" dirty="0" err="1"/>
              <a:t>paylaşarak</a:t>
            </a:r>
            <a:r>
              <a:rPr lang="en-US" sz="2000" dirty="0"/>
              <a:t> </a:t>
            </a:r>
            <a:r>
              <a:rPr lang="en-US" sz="2000" dirty="0" err="1"/>
              <a:t>ve</a:t>
            </a:r>
            <a:r>
              <a:rPr lang="en-US" sz="2000" dirty="0"/>
              <a:t> </a:t>
            </a:r>
            <a:r>
              <a:rPr lang="en-US" sz="2000" dirty="0" err="1"/>
              <a:t>gözlemleyerek</a:t>
            </a:r>
            <a:r>
              <a:rPr lang="en-US" sz="2000" dirty="0"/>
              <a:t> </a:t>
            </a:r>
            <a:r>
              <a:rPr lang="en-US" sz="2000" dirty="0" err="1"/>
              <a:t>öğrenmektedirler</a:t>
            </a:r>
            <a:r>
              <a:rPr lang="en-US" sz="2000" dirty="0"/>
              <a:t>. </a:t>
            </a:r>
            <a:endParaRPr lang="en-US" sz="2000" dirty="0"/>
          </a:p>
          <a:p>
            <a:pPr algn="just">
              <a:buFont typeface="Wingdings" panose="05000000000000000000" charset="0"/>
              <a:buChar char="v"/>
            </a:pPr>
            <a:r>
              <a:rPr lang="en-US" sz="2000"/>
              <a:t>Ülkemizde çocuk cinsel istismarını önlemek için çocukların bedenini tanıma ve beden güvenliği ile ilgili bilgi ve becerilerini artırıcı çalışmaların  okul öncesi yaş döneminden itibaren okul tabanlı eğitim programlarına eklenmesi yönündeki gereklilik tartışılmıştır. Bu tartışma sonuçları 2024 yılı itibariyle okul öncesi eğitim programlarında yerini almıştır. Ancak bu uygulamaların sağlıklı bir şekilde hayata geçirilmesi  için öğretmen ve veli işbirliği güçlendirilerek  toplum geneline yaygınlaştırma çalışmaları artırılmalıdır. </a:t>
            </a:r>
            <a:endParaRPr lang="en-US" sz="200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YEDİNCİ OTURUM SONUÇ BİLDİRGESİ-3</a:t>
            </a:r>
            <a:endParaRPr lang="en-US" sz="3200" b="1" dirty="0"/>
          </a:p>
        </p:txBody>
      </p:sp>
      <p:sp>
        <p:nvSpPr>
          <p:cNvPr id="3" name="Content Placeholder 2"/>
          <p:cNvSpPr>
            <a:spLocks noGrp="1"/>
          </p:cNvSpPr>
          <p:nvPr>
            <p:ph idx="1"/>
          </p:nvPr>
        </p:nvSpPr>
        <p:spPr>
          <a:xfrm>
            <a:off x="312420" y="1092407"/>
            <a:ext cx="11269980" cy="5354320"/>
          </a:xfrm>
        </p:spPr>
        <p:txBody>
          <a:bodyPr/>
          <a:lstStyle/>
          <a:p>
            <a:pPr marL="0" indent="0">
              <a:buNone/>
            </a:pPr>
            <a:r>
              <a:rPr lang="en-US" sz="2000" b="1" dirty="0" err="1"/>
              <a:t>Akran</a:t>
            </a:r>
            <a:r>
              <a:rPr lang="en-US" sz="2000" b="1" dirty="0"/>
              <a:t> </a:t>
            </a:r>
            <a:r>
              <a:rPr lang="en-US" sz="2000" b="1" dirty="0" err="1"/>
              <a:t>Arabuluculuğu</a:t>
            </a:r>
            <a:r>
              <a:rPr lang="en-US" sz="2000" b="1" dirty="0"/>
              <a:t>: </a:t>
            </a:r>
            <a:r>
              <a:rPr lang="en-US" sz="2000" b="1" dirty="0" err="1"/>
              <a:t>Zorbalığı</a:t>
            </a:r>
            <a:r>
              <a:rPr lang="en-US" sz="2000" b="1" dirty="0"/>
              <a:t> </a:t>
            </a:r>
            <a:r>
              <a:rPr lang="en-US" sz="2000" b="1" dirty="0" err="1"/>
              <a:t>Dönüştüren</a:t>
            </a:r>
            <a:r>
              <a:rPr lang="en-US" sz="2000" b="1" dirty="0"/>
              <a:t> </a:t>
            </a:r>
            <a:r>
              <a:rPr lang="en-US" sz="2000" b="1" dirty="0" err="1"/>
              <a:t>Güç</a:t>
            </a:r>
            <a:endParaRPr lang="en-US" sz="2000" b="1" dirty="0"/>
          </a:p>
          <a:p>
            <a:pPr algn="just">
              <a:buFont typeface="Wingdings" panose="05000000000000000000" charset="0"/>
              <a:buChar char="v"/>
            </a:pPr>
            <a:r>
              <a:rPr lang="en-US" sz="2000" dirty="0" err="1"/>
              <a:t>Okullarda</a:t>
            </a:r>
            <a:r>
              <a:rPr lang="en-US" sz="2000" dirty="0"/>
              <a:t> </a:t>
            </a:r>
            <a:r>
              <a:rPr lang="en-US" sz="2000" dirty="0" err="1"/>
              <a:t>yaşanan</a:t>
            </a:r>
            <a:r>
              <a:rPr lang="en-US" sz="2000" dirty="0"/>
              <a:t> </a:t>
            </a:r>
            <a:r>
              <a:rPr lang="en-US" sz="2000" dirty="0" err="1"/>
              <a:t>Akran</a:t>
            </a:r>
            <a:r>
              <a:rPr lang="en-US" sz="2000" dirty="0"/>
              <a:t> </a:t>
            </a:r>
            <a:r>
              <a:rPr lang="en-US" sz="2000" dirty="0" err="1"/>
              <a:t>Zorbalığı</a:t>
            </a:r>
            <a:r>
              <a:rPr lang="en-US" sz="2000" dirty="0"/>
              <a:t> </a:t>
            </a:r>
            <a:r>
              <a:rPr lang="en-US" sz="2000" dirty="0" err="1"/>
              <a:t>vakaları</a:t>
            </a:r>
            <a:r>
              <a:rPr lang="en-US" sz="2000" dirty="0"/>
              <a:t> </a:t>
            </a:r>
            <a:r>
              <a:rPr lang="en-US" sz="2000" dirty="0" err="1"/>
              <a:t>zorbalığa</a:t>
            </a:r>
            <a:r>
              <a:rPr lang="en-US" sz="2000" dirty="0"/>
              <a:t> </a:t>
            </a:r>
            <a:r>
              <a:rPr lang="en-US" sz="2000" dirty="0" err="1"/>
              <a:t>karşı</a:t>
            </a:r>
            <a:r>
              <a:rPr lang="en-US" sz="2000" dirty="0"/>
              <a:t> </a:t>
            </a:r>
            <a:r>
              <a:rPr lang="en-US" sz="2000" dirty="0" err="1"/>
              <a:t>koyamayan</a:t>
            </a:r>
            <a:r>
              <a:rPr lang="en-US" sz="2000" dirty="0"/>
              <a:t> </a:t>
            </a:r>
            <a:r>
              <a:rPr lang="en-US" sz="2000" dirty="0" err="1"/>
              <a:t>çocuk</a:t>
            </a:r>
            <a:r>
              <a:rPr lang="en-US" sz="2000" dirty="0"/>
              <a:t> </a:t>
            </a:r>
            <a:r>
              <a:rPr lang="en-US" sz="2000" dirty="0" err="1"/>
              <a:t>kadar</a:t>
            </a:r>
            <a:r>
              <a:rPr lang="en-US" sz="2000" dirty="0"/>
              <a:t> </a:t>
            </a:r>
            <a:r>
              <a:rPr lang="en-US" sz="2000" dirty="0" err="1"/>
              <a:t>zorba</a:t>
            </a:r>
            <a:r>
              <a:rPr lang="en-US" sz="2000" dirty="0"/>
              <a:t> </a:t>
            </a:r>
            <a:r>
              <a:rPr lang="en-US" sz="2000" dirty="0" err="1"/>
              <a:t>davranışlar</a:t>
            </a:r>
            <a:r>
              <a:rPr lang="en-US" sz="2000" dirty="0"/>
              <a:t> </a:t>
            </a:r>
            <a:r>
              <a:rPr lang="en-US" sz="2000" dirty="0" err="1"/>
              <a:t>sergileyen</a:t>
            </a:r>
            <a:r>
              <a:rPr lang="en-US" sz="2000" dirty="0"/>
              <a:t> </a:t>
            </a:r>
            <a:r>
              <a:rPr lang="en-US" sz="2000" dirty="0" err="1"/>
              <a:t>çocukların</a:t>
            </a:r>
            <a:r>
              <a:rPr lang="en-US" sz="2000" dirty="0"/>
              <a:t> da </a:t>
            </a:r>
            <a:r>
              <a:rPr lang="en-US" sz="2000" dirty="0" err="1"/>
              <a:t>mağdur</a:t>
            </a:r>
            <a:r>
              <a:rPr lang="en-US" sz="2000" dirty="0"/>
              <a:t> </a:t>
            </a:r>
            <a:r>
              <a:rPr lang="en-US" sz="2000" dirty="0" err="1"/>
              <a:t>pozisyonunda</a:t>
            </a:r>
            <a:r>
              <a:rPr lang="en-US" sz="2000" dirty="0"/>
              <a:t> </a:t>
            </a:r>
            <a:r>
              <a:rPr lang="en-US" sz="2000" dirty="0" err="1"/>
              <a:t>oldukları</a:t>
            </a:r>
            <a:r>
              <a:rPr lang="tr-TR" altLang="en-US" sz="2000" dirty="0" err="1"/>
              <a:t>nı</a:t>
            </a:r>
            <a:r>
              <a:rPr lang="tr-TR" altLang="en-US" sz="2000" dirty="0"/>
              <a:t> göstermektedir</a:t>
            </a:r>
            <a:r>
              <a:rPr lang="en-US" sz="2000" dirty="0"/>
              <a:t>. , </a:t>
            </a:r>
            <a:r>
              <a:rPr lang="en-US" sz="2000" dirty="0" err="1"/>
              <a:t>Akran</a:t>
            </a:r>
            <a:r>
              <a:rPr lang="en-US" sz="2000" dirty="0"/>
              <a:t> </a:t>
            </a:r>
            <a:r>
              <a:rPr lang="en-US" sz="2000" dirty="0" err="1"/>
              <a:t>Arabuluculuk</a:t>
            </a:r>
            <a:r>
              <a:rPr lang="en-US" sz="2000" dirty="0"/>
              <a:t> </a:t>
            </a:r>
            <a:r>
              <a:rPr lang="en-US" sz="2000" dirty="0" err="1"/>
              <a:t>uygulamaları</a:t>
            </a:r>
            <a:r>
              <a:rPr lang="tr-TR" altLang="en-US" sz="2000" dirty="0" err="1"/>
              <a:t>nda</a:t>
            </a:r>
            <a:r>
              <a:rPr lang="en-US" sz="2000" dirty="0"/>
              <a:t> </a:t>
            </a:r>
            <a:r>
              <a:rPr lang="en-US" sz="2000" dirty="0" err="1"/>
              <a:t>iki</a:t>
            </a:r>
            <a:r>
              <a:rPr lang="en-US" sz="2000" dirty="0"/>
              <a:t> </a:t>
            </a:r>
            <a:r>
              <a:rPr lang="en-US" sz="2000" dirty="0" err="1"/>
              <a:t>sonuç</a:t>
            </a:r>
            <a:r>
              <a:rPr lang="en-US" sz="2000" dirty="0"/>
              <a:t> </a:t>
            </a:r>
            <a:r>
              <a:rPr lang="en-US" sz="2000" dirty="0" err="1"/>
              <a:t>önem</a:t>
            </a:r>
            <a:r>
              <a:rPr lang="en-US" sz="2000" dirty="0"/>
              <a:t> </a:t>
            </a:r>
            <a:r>
              <a:rPr lang="en-US" sz="2000" dirty="0" err="1"/>
              <a:t>arz</a:t>
            </a:r>
            <a:r>
              <a:rPr lang="en-US" sz="2000" dirty="0"/>
              <a:t> </a:t>
            </a:r>
            <a:r>
              <a:rPr lang="en-US" sz="2000" dirty="0" err="1"/>
              <a:t>etmektedir</a:t>
            </a:r>
            <a:r>
              <a:rPr lang="en-US" sz="2000" dirty="0"/>
              <a:t>:</a:t>
            </a:r>
            <a:endParaRPr lang="en-US" sz="2000" dirty="0"/>
          </a:p>
          <a:p>
            <a:pPr marL="542925" indent="265430" algn="just">
              <a:buNone/>
              <a:tabLst>
                <a:tab pos="10132695" algn="l"/>
              </a:tabLst>
            </a:pPr>
            <a:r>
              <a:rPr lang="en-US" sz="1600" dirty="0"/>
              <a:t>1)</a:t>
            </a:r>
            <a:r>
              <a:rPr lang="tr-TR" sz="1600" dirty="0"/>
              <a:t> </a:t>
            </a:r>
            <a:r>
              <a:rPr lang="en-US" sz="1600" dirty="0" err="1"/>
              <a:t>Akran</a:t>
            </a:r>
            <a:r>
              <a:rPr lang="en-US" sz="1600" dirty="0"/>
              <a:t> </a:t>
            </a:r>
            <a:r>
              <a:rPr lang="en-US" sz="1600" dirty="0" err="1"/>
              <a:t>Arabuluculuk</a:t>
            </a:r>
            <a:r>
              <a:rPr lang="en-US" sz="1600" dirty="0"/>
              <a:t> </a:t>
            </a:r>
            <a:r>
              <a:rPr lang="en-US" sz="1600" dirty="0" err="1"/>
              <a:t>uygulamalarının</a:t>
            </a:r>
            <a:r>
              <a:rPr lang="en-US" sz="1600" dirty="0"/>
              <a:t> </a:t>
            </a:r>
            <a:r>
              <a:rPr lang="en-US" sz="1600" dirty="0" err="1"/>
              <a:t>en</a:t>
            </a:r>
            <a:r>
              <a:rPr lang="en-US" sz="1600" dirty="0"/>
              <a:t> </a:t>
            </a:r>
            <a:r>
              <a:rPr lang="en-US" sz="1600" dirty="0" err="1"/>
              <a:t>çarpıcı</a:t>
            </a:r>
            <a:r>
              <a:rPr lang="en-US" sz="1600" dirty="0"/>
              <a:t> </a:t>
            </a:r>
            <a:r>
              <a:rPr lang="en-US" sz="1600" dirty="0" err="1"/>
              <a:t>sonucunun</a:t>
            </a:r>
            <a:r>
              <a:rPr lang="en-US" sz="1600" dirty="0"/>
              <a:t>, </a:t>
            </a:r>
            <a:r>
              <a:rPr lang="en-US" sz="1600" dirty="0" err="1"/>
              <a:t>öğrencilerin</a:t>
            </a:r>
            <a:r>
              <a:rPr lang="en-US" sz="1600" dirty="0"/>
              <a:t> </a:t>
            </a:r>
            <a:r>
              <a:rPr lang="en-US" sz="1600" dirty="0" err="1"/>
              <a:t>öfke</a:t>
            </a:r>
            <a:r>
              <a:rPr lang="en-US" sz="1600" dirty="0"/>
              <a:t> </a:t>
            </a:r>
            <a:r>
              <a:rPr lang="en-US" sz="1600" dirty="0" err="1"/>
              <a:t>yönetimi</a:t>
            </a:r>
            <a:r>
              <a:rPr lang="en-US" sz="1600" dirty="0"/>
              <a:t> </a:t>
            </a:r>
            <a:r>
              <a:rPr lang="en-US" sz="1600" dirty="0" err="1"/>
              <a:t>konusunda</a:t>
            </a:r>
            <a:r>
              <a:rPr lang="en-US" sz="1600" dirty="0"/>
              <a:t> </a:t>
            </a:r>
            <a:r>
              <a:rPr lang="en-US" sz="1600" dirty="0" err="1"/>
              <a:t>edindiği</a:t>
            </a:r>
            <a:r>
              <a:rPr lang="en-US" sz="1600" dirty="0"/>
              <a:t> </a:t>
            </a:r>
            <a:r>
              <a:rPr lang="en-US" sz="1600" dirty="0" err="1"/>
              <a:t>beceriler</a:t>
            </a:r>
            <a:r>
              <a:rPr lang="en-US" sz="1600" dirty="0"/>
              <a:t> </a:t>
            </a:r>
            <a:r>
              <a:rPr lang="en-US" sz="1600" dirty="0" err="1"/>
              <a:t>olduğu</a:t>
            </a:r>
            <a:r>
              <a:rPr lang="en-US" sz="1600" dirty="0"/>
              <a:t> </a:t>
            </a:r>
            <a:r>
              <a:rPr lang="en-US" sz="1600" dirty="0" err="1"/>
              <a:t>dikkate</a:t>
            </a:r>
            <a:r>
              <a:rPr lang="en-US" sz="1600" dirty="0"/>
              <a:t> </a:t>
            </a:r>
            <a:r>
              <a:rPr lang="en-US" sz="1600" dirty="0" err="1"/>
              <a:t>alındığında</a:t>
            </a:r>
            <a:r>
              <a:rPr lang="en-US" sz="1600" dirty="0"/>
              <a:t>; </a:t>
            </a:r>
            <a:r>
              <a:rPr lang="en-US" sz="1600" dirty="0" err="1"/>
              <a:t>Akran</a:t>
            </a:r>
            <a:r>
              <a:rPr lang="en-US" sz="1600" dirty="0"/>
              <a:t> </a:t>
            </a:r>
            <a:r>
              <a:rPr lang="en-US" sz="1600" dirty="0" err="1"/>
              <a:t>Arabuluculuğunun</a:t>
            </a:r>
            <a:r>
              <a:rPr lang="en-US" sz="1600" dirty="0"/>
              <a:t>, </a:t>
            </a:r>
            <a:r>
              <a:rPr lang="en-US" sz="1600" dirty="0" err="1"/>
              <a:t>Zorbalığı</a:t>
            </a:r>
            <a:r>
              <a:rPr lang="en-US" sz="1600" dirty="0"/>
              <a:t> </a:t>
            </a:r>
            <a:r>
              <a:rPr lang="en-US" sz="1600" dirty="0" err="1"/>
              <a:t>Dönüştüren</a:t>
            </a:r>
            <a:r>
              <a:rPr lang="en-US" sz="1600" dirty="0"/>
              <a:t> </a:t>
            </a:r>
            <a:r>
              <a:rPr lang="en-US" sz="1600" dirty="0" err="1"/>
              <a:t>Güç</a:t>
            </a:r>
            <a:r>
              <a:rPr lang="en-US" sz="1600" dirty="0"/>
              <a:t> </a:t>
            </a:r>
            <a:r>
              <a:rPr lang="en-US" sz="1600" dirty="0" err="1"/>
              <a:t>olarak</a:t>
            </a:r>
            <a:r>
              <a:rPr lang="en-US" sz="1600" dirty="0"/>
              <a:t> </a:t>
            </a:r>
            <a:r>
              <a:rPr lang="en-US" sz="1600" dirty="0" err="1"/>
              <a:t>kabul</a:t>
            </a:r>
            <a:r>
              <a:rPr lang="en-US" sz="1600" dirty="0"/>
              <a:t> </a:t>
            </a:r>
            <a:r>
              <a:rPr lang="en-US" sz="1600" dirty="0" err="1"/>
              <a:t>edilmesi</a:t>
            </a:r>
            <a:r>
              <a:rPr lang="en-US" sz="1600" dirty="0"/>
              <a:t> </a:t>
            </a:r>
            <a:r>
              <a:rPr lang="en-US" sz="1600" dirty="0" err="1"/>
              <a:t>gerekir</a:t>
            </a:r>
            <a:r>
              <a:rPr lang="en-US" sz="1600" dirty="0"/>
              <a:t>. </a:t>
            </a:r>
            <a:r>
              <a:rPr lang="en-US" sz="1600" dirty="0" err="1"/>
              <a:t>Akran</a:t>
            </a:r>
            <a:r>
              <a:rPr lang="en-US" sz="1600" dirty="0"/>
              <a:t> </a:t>
            </a:r>
            <a:r>
              <a:rPr lang="en-US" sz="1600" dirty="0" err="1"/>
              <a:t>Arabuluculuk</a:t>
            </a:r>
            <a:r>
              <a:rPr lang="en-US" sz="1600" dirty="0"/>
              <a:t> </a:t>
            </a:r>
            <a:r>
              <a:rPr lang="en-US" sz="1600" dirty="0" err="1"/>
              <a:t>süreçlerinde</a:t>
            </a:r>
            <a:r>
              <a:rPr lang="en-US" sz="1600" dirty="0"/>
              <a:t>, </a:t>
            </a:r>
            <a:r>
              <a:rPr lang="en-US" sz="1600" dirty="0" err="1"/>
              <a:t>sorunların</a:t>
            </a:r>
            <a:r>
              <a:rPr lang="en-US" sz="1600" dirty="0"/>
              <a:t> </a:t>
            </a:r>
            <a:r>
              <a:rPr lang="en-US" sz="1600" dirty="0" err="1"/>
              <a:t>çözümünü</a:t>
            </a:r>
            <a:r>
              <a:rPr lang="en-US" sz="1600" dirty="0"/>
              <a:t> </a:t>
            </a:r>
            <a:r>
              <a:rPr lang="en-US" sz="1600" dirty="0" err="1"/>
              <a:t>müzakere</a:t>
            </a:r>
            <a:r>
              <a:rPr lang="en-US" sz="1600" dirty="0"/>
              <a:t> </a:t>
            </a:r>
            <a:r>
              <a:rPr lang="en-US" sz="1600" dirty="0" err="1"/>
              <a:t>eden</a:t>
            </a:r>
            <a:r>
              <a:rPr lang="en-US" sz="1600" dirty="0"/>
              <a:t> </a:t>
            </a:r>
            <a:r>
              <a:rPr lang="en-US" sz="1600" dirty="0" err="1"/>
              <a:t>genç</a:t>
            </a:r>
            <a:r>
              <a:rPr lang="en-US" sz="1600" dirty="0"/>
              <a:t> </a:t>
            </a:r>
            <a:r>
              <a:rPr lang="en-US" sz="1600" dirty="0" err="1"/>
              <a:t>bireylerin</a:t>
            </a:r>
            <a:r>
              <a:rPr lang="en-US" sz="1600" dirty="0"/>
              <a:t>, </a:t>
            </a:r>
            <a:r>
              <a:rPr lang="en-US" sz="1600" dirty="0" err="1"/>
              <a:t>sadece</a:t>
            </a:r>
            <a:r>
              <a:rPr lang="en-US" sz="1600" dirty="0"/>
              <a:t> </a:t>
            </a:r>
            <a:r>
              <a:rPr lang="en-US" sz="1600" dirty="0" err="1"/>
              <a:t>öfke</a:t>
            </a:r>
            <a:r>
              <a:rPr lang="en-US" sz="1600" dirty="0"/>
              <a:t> </a:t>
            </a:r>
            <a:r>
              <a:rPr lang="en-US" sz="1600" dirty="0" err="1"/>
              <a:t>yönetimi</a:t>
            </a:r>
            <a:r>
              <a:rPr lang="en-US" sz="1600" dirty="0"/>
              <a:t> </a:t>
            </a:r>
            <a:r>
              <a:rPr lang="en-US" sz="1600" dirty="0" err="1"/>
              <a:t>değil</a:t>
            </a:r>
            <a:r>
              <a:rPr lang="en-US" sz="1600" dirty="0"/>
              <a:t>, </a:t>
            </a:r>
            <a:r>
              <a:rPr lang="en-US" sz="1600" dirty="0" err="1"/>
              <a:t>aynı</a:t>
            </a:r>
            <a:r>
              <a:rPr lang="en-US" sz="1600" dirty="0"/>
              <a:t> </a:t>
            </a:r>
            <a:r>
              <a:rPr lang="en-US" sz="1600" dirty="0" err="1"/>
              <a:t>zamanda</a:t>
            </a:r>
            <a:r>
              <a:rPr lang="en-US" sz="1600" dirty="0"/>
              <a:t>; </a:t>
            </a:r>
            <a:r>
              <a:rPr lang="en-US" sz="1600" dirty="0" err="1"/>
              <a:t>dil</a:t>
            </a:r>
            <a:r>
              <a:rPr lang="en-US" sz="1600" dirty="0"/>
              <a:t> </a:t>
            </a:r>
            <a:r>
              <a:rPr lang="en-US" sz="1600" dirty="0" err="1"/>
              <a:t>becerileri</a:t>
            </a:r>
            <a:r>
              <a:rPr lang="en-US" sz="1600" dirty="0"/>
              <a:t>, </a:t>
            </a:r>
            <a:r>
              <a:rPr lang="en-US" sz="1600" dirty="0" err="1"/>
              <a:t>etkili</a:t>
            </a:r>
            <a:r>
              <a:rPr lang="en-US" sz="1600" dirty="0"/>
              <a:t> </a:t>
            </a:r>
            <a:r>
              <a:rPr lang="en-US" sz="1600" dirty="0" err="1"/>
              <a:t>iletişim</a:t>
            </a:r>
            <a:r>
              <a:rPr lang="en-US" sz="1600" dirty="0"/>
              <a:t> </a:t>
            </a:r>
            <a:r>
              <a:rPr lang="en-US" sz="1600" dirty="0" err="1"/>
              <a:t>becerileri</a:t>
            </a:r>
            <a:r>
              <a:rPr lang="en-US" sz="1600" dirty="0"/>
              <a:t> </a:t>
            </a:r>
            <a:r>
              <a:rPr lang="en-US" sz="1600" dirty="0" err="1"/>
              <a:t>ve</a:t>
            </a:r>
            <a:r>
              <a:rPr lang="en-US" sz="1600" dirty="0"/>
              <a:t> </a:t>
            </a:r>
            <a:r>
              <a:rPr lang="en-US" sz="1600" dirty="0" err="1"/>
              <a:t>empati</a:t>
            </a:r>
            <a:r>
              <a:rPr lang="en-US" sz="1600" dirty="0"/>
              <a:t> </a:t>
            </a:r>
            <a:r>
              <a:rPr lang="en-US" sz="1600" dirty="0" err="1"/>
              <a:t>becerileri</a:t>
            </a:r>
            <a:r>
              <a:rPr lang="en-US" sz="1600" dirty="0"/>
              <a:t> </a:t>
            </a:r>
            <a:r>
              <a:rPr lang="en-US" sz="1600" dirty="0" err="1"/>
              <a:t>gibi</a:t>
            </a:r>
            <a:r>
              <a:rPr lang="en-US" sz="1600" dirty="0"/>
              <a:t> </a:t>
            </a:r>
            <a:r>
              <a:rPr lang="en-US" sz="1600" dirty="0" err="1"/>
              <a:t>önemli</a:t>
            </a:r>
            <a:r>
              <a:rPr lang="en-US" sz="1600" dirty="0"/>
              <a:t> </a:t>
            </a:r>
            <a:r>
              <a:rPr lang="en-US" sz="1600" dirty="0" err="1"/>
              <a:t>becerileriler</a:t>
            </a:r>
            <a:r>
              <a:rPr lang="en-US" sz="1600" dirty="0"/>
              <a:t> </a:t>
            </a:r>
            <a:r>
              <a:rPr lang="en-US" sz="1600" dirty="0" err="1"/>
              <a:t>elde</a:t>
            </a:r>
            <a:r>
              <a:rPr lang="en-US" sz="1600" dirty="0"/>
              <a:t> </a:t>
            </a:r>
            <a:r>
              <a:rPr lang="en-US" sz="1600" dirty="0" err="1"/>
              <a:t>edebilmeleri</a:t>
            </a:r>
            <a:r>
              <a:rPr lang="en-US" sz="1600" dirty="0"/>
              <a:t> </a:t>
            </a:r>
            <a:r>
              <a:rPr lang="en-US" sz="1600" dirty="0" err="1"/>
              <a:t>mümkündür</a:t>
            </a:r>
            <a:r>
              <a:rPr lang="en-US" sz="1600" dirty="0"/>
              <a:t>. 2)</a:t>
            </a:r>
            <a:r>
              <a:rPr lang="tr-TR" sz="1600" dirty="0"/>
              <a:t> </a:t>
            </a:r>
            <a:r>
              <a:rPr lang="tr-TR" altLang="en-US" sz="1600" dirty="0"/>
              <a:t>İkinci</a:t>
            </a:r>
            <a:r>
              <a:rPr lang="en-US" sz="1600" dirty="0"/>
              <a:t> </a:t>
            </a:r>
            <a:r>
              <a:rPr lang="en-US" sz="1600" dirty="0" err="1"/>
              <a:t>önemli</a:t>
            </a:r>
            <a:r>
              <a:rPr lang="en-US" sz="1600" dirty="0"/>
              <a:t> </a:t>
            </a:r>
            <a:r>
              <a:rPr lang="en-US" sz="1600" dirty="0" err="1"/>
              <a:t>husus</a:t>
            </a:r>
            <a:r>
              <a:rPr lang="en-US" sz="1600" dirty="0"/>
              <a:t>, </a:t>
            </a:r>
            <a:r>
              <a:rPr lang="en-US" sz="1600" dirty="0" err="1"/>
              <a:t>öğrencinin</a:t>
            </a:r>
            <a:r>
              <a:rPr lang="en-US" sz="1600" dirty="0"/>
              <a:t> </a:t>
            </a:r>
            <a:r>
              <a:rPr lang="en-US" sz="1600" dirty="0" err="1"/>
              <a:t>bu</a:t>
            </a:r>
            <a:r>
              <a:rPr lang="en-US" sz="1600" dirty="0"/>
              <a:t> </a:t>
            </a:r>
            <a:r>
              <a:rPr lang="en-US" sz="1600" dirty="0" err="1"/>
              <a:t>süreçte</a:t>
            </a:r>
            <a:r>
              <a:rPr lang="en-US" sz="1600" dirty="0"/>
              <a:t> </a:t>
            </a:r>
            <a:r>
              <a:rPr lang="en-US" sz="1600" dirty="0" err="1"/>
              <a:t>duygularını</a:t>
            </a:r>
            <a:r>
              <a:rPr lang="en-US" sz="1600" dirty="0"/>
              <a:t> </a:t>
            </a:r>
            <a:r>
              <a:rPr lang="en-US" sz="1600" dirty="0" err="1"/>
              <a:t>tanımlamayı</a:t>
            </a:r>
            <a:r>
              <a:rPr lang="en-US" sz="1600" dirty="0"/>
              <a:t> </a:t>
            </a:r>
            <a:r>
              <a:rPr lang="en-US" sz="1600" dirty="0" err="1"/>
              <a:t>öğrenmesidir</a:t>
            </a:r>
            <a:r>
              <a:rPr lang="en-US" sz="1600" dirty="0"/>
              <a:t>. </a:t>
            </a:r>
            <a:r>
              <a:rPr lang="en-US" sz="1600" dirty="0" err="1"/>
              <a:t>Normalde</a:t>
            </a:r>
            <a:r>
              <a:rPr lang="en-US" sz="1600" dirty="0"/>
              <a:t> </a:t>
            </a:r>
            <a:r>
              <a:rPr lang="en-US" sz="1600" dirty="0" err="1"/>
              <a:t>zorbalık</a:t>
            </a:r>
            <a:r>
              <a:rPr lang="en-US" sz="1600" dirty="0"/>
              <a:t> </a:t>
            </a:r>
            <a:r>
              <a:rPr lang="en-US" sz="1600" dirty="0" err="1"/>
              <a:t>yaptığını</a:t>
            </a:r>
            <a:r>
              <a:rPr lang="en-US" sz="1600" dirty="0"/>
              <a:t> </a:t>
            </a:r>
            <a:r>
              <a:rPr lang="en-US" sz="1600" dirty="0" err="1"/>
              <a:t>ya</a:t>
            </a:r>
            <a:r>
              <a:rPr lang="en-US" sz="1600" dirty="0"/>
              <a:t> da </a:t>
            </a:r>
            <a:r>
              <a:rPr lang="en-US" sz="1600" dirty="0" err="1"/>
              <a:t>zorbalığa</a:t>
            </a:r>
            <a:r>
              <a:rPr lang="en-US" sz="1600" dirty="0"/>
              <a:t> </a:t>
            </a:r>
            <a:r>
              <a:rPr lang="en-US" sz="1600" dirty="0" err="1"/>
              <a:t>maruz</a:t>
            </a:r>
            <a:r>
              <a:rPr lang="en-US" sz="1600" dirty="0"/>
              <a:t> </a:t>
            </a:r>
            <a:r>
              <a:rPr lang="en-US" sz="1600" dirty="0" err="1"/>
              <a:t>kaldığını</a:t>
            </a:r>
            <a:r>
              <a:rPr lang="en-US" sz="1600" dirty="0"/>
              <a:t> </a:t>
            </a:r>
            <a:r>
              <a:rPr lang="en-US" sz="1600" dirty="0" err="1"/>
              <a:t>tanımlayamayan</a:t>
            </a:r>
            <a:r>
              <a:rPr lang="en-US" sz="1600" dirty="0"/>
              <a:t> </a:t>
            </a:r>
            <a:r>
              <a:rPr lang="en-US" sz="1600" dirty="0" err="1"/>
              <a:t>genç</a:t>
            </a:r>
            <a:r>
              <a:rPr lang="en-US" sz="1600" dirty="0"/>
              <a:t> </a:t>
            </a:r>
            <a:r>
              <a:rPr lang="en-US" sz="1600" dirty="0" err="1"/>
              <a:t>bireyler</a:t>
            </a:r>
            <a:r>
              <a:rPr lang="en-US" sz="1600" dirty="0"/>
              <a:t>, </a:t>
            </a:r>
            <a:r>
              <a:rPr lang="en-US" sz="1600" dirty="0" err="1"/>
              <a:t>bu</a:t>
            </a:r>
            <a:r>
              <a:rPr lang="en-US" sz="1600" dirty="0"/>
              <a:t> </a:t>
            </a:r>
            <a:r>
              <a:rPr lang="en-US" sz="1600" dirty="0" err="1"/>
              <a:t>süreçte</a:t>
            </a:r>
            <a:r>
              <a:rPr lang="en-US" sz="1600" dirty="0"/>
              <a:t> </a:t>
            </a:r>
            <a:r>
              <a:rPr lang="en-US" sz="1600" dirty="0" err="1"/>
              <a:t>duygularını</a:t>
            </a:r>
            <a:r>
              <a:rPr lang="en-US" sz="1600" dirty="0"/>
              <a:t> </a:t>
            </a:r>
            <a:r>
              <a:rPr lang="en-US" sz="1600" dirty="0" err="1"/>
              <a:t>ifade</a:t>
            </a:r>
            <a:r>
              <a:rPr lang="en-US" sz="1600" dirty="0"/>
              <a:t> </a:t>
            </a:r>
            <a:r>
              <a:rPr lang="en-US" sz="1600" dirty="0" err="1"/>
              <a:t>etmeyi</a:t>
            </a:r>
            <a:r>
              <a:rPr lang="en-US" sz="1600" dirty="0"/>
              <a:t> </a:t>
            </a:r>
            <a:r>
              <a:rPr lang="en-US" sz="1600" dirty="0" err="1"/>
              <a:t>ve</a:t>
            </a:r>
            <a:r>
              <a:rPr lang="en-US" sz="1600" dirty="0"/>
              <a:t> </a:t>
            </a:r>
            <a:r>
              <a:rPr lang="en-US" sz="1600" dirty="0" err="1"/>
              <a:t>karşı</a:t>
            </a:r>
            <a:r>
              <a:rPr lang="en-US" sz="1600" dirty="0"/>
              <a:t> </a:t>
            </a:r>
            <a:r>
              <a:rPr lang="en-US" sz="1600" dirty="0" err="1"/>
              <a:t>tarafı</a:t>
            </a:r>
            <a:r>
              <a:rPr lang="en-US" sz="1600" dirty="0"/>
              <a:t> </a:t>
            </a:r>
            <a:r>
              <a:rPr lang="en-US" sz="1600" dirty="0" err="1"/>
              <a:t>dinlemeyi</a:t>
            </a:r>
            <a:r>
              <a:rPr lang="en-US" sz="1600" dirty="0"/>
              <a:t> </a:t>
            </a:r>
            <a:r>
              <a:rPr lang="en-US" sz="1600" dirty="0" err="1"/>
              <a:t>öğrendiklerinden</a:t>
            </a:r>
            <a:r>
              <a:rPr lang="en-US" sz="1600" dirty="0"/>
              <a:t>; </a:t>
            </a:r>
            <a:r>
              <a:rPr lang="en-US" sz="1600" dirty="0" err="1"/>
              <a:t>sadece</a:t>
            </a:r>
            <a:r>
              <a:rPr lang="en-US" sz="1600" dirty="0"/>
              <a:t> </a:t>
            </a:r>
            <a:r>
              <a:rPr lang="en-US" sz="1600" dirty="0" err="1"/>
              <a:t>empati</a:t>
            </a:r>
            <a:r>
              <a:rPr lang="en-US" sz="1600" dirty="0"/>
              <a:t> </a:t>
            </a:r>
            <a:r>
              <a:rPr lang="en-US" sz="1600" dirty="0" err="1"/>
              <a:t>yapmayı</a:t>
            </a:r>
            <a:r>
              <a:rPr lang="en-US" sz="1600" dirty="0"/>
              <a:t> </a:t>
            </a:r>
            <a:r>
              <a:rPr lang="en-US" sz="1600" dirty="0" err="1"/>
              <a:t>öğrenmemekte</a:t>
            </a:r>
            <a:r>
              <a:rPr lang="en-US" sz="1600" dirty="0"/>
              <a:t>, </a:t>
            </a:r>
            <a:r>
              <a:rPr lang="en-US" sz="1600" dirty="0" err="1"/>
              <a:t>aynı</a:t>
            </a:r>
            <a:r>
              <a:rPr lang="en-US" sz="1600" dirty="0"/>
              <a:t> </a:t>
            </a:r>
            <a:r>
              <a:rPr lang="en-US" sz="1600" dirty="0" err="1"/>
              <a:t>zamanda</a:t>
            </a:r>
            <a:r>
              <a:rPr lang="en-US" sz="1600" dirty="0"/>
              <a:t> </a:t>
            </a:r>
            <a:r>
              <a:rPr lang="en-US" sz="1600" dirty="0" err="1"/>
              <a:t>duyguları</a:t>
            </a:r>
            <a:r>
              <a:rPr lang="en-US" sz="1600" dirty="0"/>
              <a:t> </a:t>
            </a:r>
            <a:r>
              <a:rPr lang="en-US" sz="1600" dirty="0" err="1"/>
              <a:t>tanımlamayı</a:t>
            </a:r>
            <a:r>
              <a:rPr lang="en-US" sz="1600" dirty="0"/>
              <a:t> </a:t>
            </a:r>
            <a:r>
              <a:rPr lang="en-US" sz="1600" dirty="0" err="1"/>
              <a:t>ve</a:t>
            </a:r>
            <a:r>
              <a:rPr lang="en-US" sz="1600" dirty="0"/>
              <a:t> </a:t>
            </a:r>
            <a:r>
              <a:rPr lang="en-US" sz="1600" dirty="0" err="1"/>
              <a:t>yapılan</a:t>
            </a:r>
            <a:r>
              <a:rPr lang="en-US" sz="1600" dirty="0"/>
              <a:t> </a:t>
            </a:r>
            <a:r>
              <a:rPr lang="en-US" sz="1600" dirty="0" err="1"/>
              <a:t>davranışın</a:t>
            </a:r>
            <a:r>
              <a:rPr lang="en-US" sz="1600" dirty="0"/>
              <a:t> </a:t>
            </a:r>
            <a:r>
              <a:rPr lang="en-US" sz="1600" dirty="0" err="1"/>
              <a:t>karşı</a:t>
            </a:r>
            <a:r>
              <a:rPr lang="en-US" sz="1600" dirty="0"/>
              <a:t> </a:t>
            </a:r>
            <a:r>
              <a:rPr lang="en-US" sz="1600" dirty="0" err="1"/>
              <a:t>tarafta</a:t>
            </a:r>
            <a:r>
              <a:rPr lang="en-US" sz="1600" dirty="0"/>
              <a:t> </a:t>
            </a:r>
            <a:r>
              <a:rPr lang="en-US" sz="1600" dirty="0" err="1"/>
              <a:t>bıraktığı</a:t>
            </a:r>
            <a:r>
              <a:rPr lang="en-US" sz="1600" dirty="0"/>
              <a:t> </a:t>
            </a:r>
            <a:r>
              <a:rPr lang="en-US" sz="1600" dirty="0" err="1"/>
              <a:t>etkiyi</a:t>
            </a:r>
            <a:r>
              <a:rPr lang="en-US" sz="1600" dirty="0"/>
              <a:t> </a:t>
            </a:r>
            <a:r>
              <a:rPr lang="en-US" sz="1600" dirty="0" err="1"/>
              <a:t>görebilmektedirler</a:t>
            </a:r>
            <a:r>
              <a:rPr lang="en-US" sz="1600" dirty="0"/>
              <a:t>. </a:t>
            </a:r>
            <a:endParaRPr lang="en-US" sz="1600" dirty="0"/>
          </a:p>
          <a:p>
            <a:pPr algn="just">
              <a:buFont typeface="Wingdings" panose="05000000000000000000" charset="0"/>
              <a:buChar char="v"/>
            </a:pPr>
            <a:r>
              <a:rPr lang="en-US" sz="2000" dirty="0" err="1"/>
              <a:t>Sonuç</a:t>
            </a:r>
            <a:r>
              <a:rPr lang="en-US" sz="2000" dirty="0"/>
              <a:t> </a:t>
            </a:r>
            <a:r>
              <a:rPr lang="en-US" sz="2000" dirty="0" err="1"/>
              <a:t>olarak</a:t>
            </a:r>
            <a:r>
              <a:rPr lang="en-US" sz="2000" dirty="0"/>
              <a:t>, </a:t>
            </a:r>
            <a:r>
              <a:rPr lang="en-US" sz="2000" dirty="0" err="1"/>
              <a:t>genç</a:t>
            </a:r>
            <a:r>
              <a:rPr lang="en-US" sz="2000" dirty="0"/>
              <a:t> </a:t>
            </a:r>
            <a:r>
              <a:rPr lang="en-US" sz="2000" dirty="0" err="1"/>
              <a:t>bireylerin</a:t>
            </a:r>
            <a:r>
              <a:rPr lang="en-US" sz="2000" dirty="0"/>
              <a:t> </a:t>
            </a:r>
            <a:r>
              <a:rPr lang="en-US" sz="2000" dirty="0" err="1"/>
              <a:t>yeni</a:t>
            </a:r>
            <a:r>
              <a:rPr lang="en-US" sz="2000" dirty="0"/>
              <a:t> </a:t>
            </a:r>
            <a:r>
              <a:rPr lang="en-US" sz="2000" dirty="0" err="1"/>
              <a:t>ve</a:t>
            </a:r>
            <a:r>
              <a:rPr lang="en-US" sz="2000" dirty="0"/>
              <a:t> </a:t>
            </a:r>
            <a:r>
              <a:rPr lang="en-US" sz="2000" dirty="0" err="1"/>
              <a:t>yapıcı</a:t>
            </a:r>
            <a:r>
              <a:rPr lang="en-US" sz="2000" dirty="0"/>
              <a:t> </a:t>
            </a:r>
            <a:r>
              <a:rPr lang="en-US" sz="2000" dirty="0" err="1"/>
              <a:t>beceriler</a:t>
            </a:r>
            <a:r>
              <a:rPr lang="en-US" sz="2000" dirty="0"/>
              <a:t> </a:t>
            </a:r>
            <a:r>
              <a:rPr lang="en-US" sz="2000" dirty="0" err="1"/>
              <a:t>elde</a:t>
            </a:r>
            <a:r>
              <a:rPr lang="en-US" sz="2000" dirty="0"/>
              <a:t> </a:t>
            </a:r>
            <a:r>
              <a:rPr lang="en-US" sz="2000" dirty="0" err="1"/>
              <a:t>etmelerine</a:t>
            </a:r>
            <a:r>
              <a:rPr lang="en-US" sz="2000" dirty="0"/>
              <a:t> </a:t>
            </a:r>
            <a:r>
              <a:rPr lang="en-US" sz="2000" dirty="0" err="1"/>
              <a:t>katkı</a:t>
            </a:r>
            <a:r>
              <a:rPr lang="en-US" sz="2000" dirty="0"/>
              <a:t> </a:t>
            </a:r>
            <a:r>
              <a:rPr lang="en-US" sz="2000" dirty="0" err="1"/>
              <a:t>sağlaması</a:t>
            </a:r>
            <a:r>
              <a:rPr lang="en-US" sz="2000" dirty="0"/>
              <a:t> </a:t>
            </a:r>
            <a:r>
              <a:rPr lang="en-US" sz="2000" dirty="0" err="1"/>
              <a:t>nedeniyle</a:t>
            </a:r>
            <a:r>
              <a:rPr lang="en-US" sz="2000" dirty="0"/>
              <a:t>; </a:t>
            </a:r>
            <a:r>
              <a:rPr lang="en-US" sz="2000" dirty="0" err="1"/>
              <a:t>okul</a:t>
            </a:r>
            <a:r>
              <a:rPr lang="en-US" sz="2000" dirty="0"/>
              <a:t> </a:t>
            </a:r>
            <a:r>
              <a:rPr lang="en-US" sz="2000" dirty="0" err="1"/>
              <a:t>yöneticilerinin</a:t>
            </a:r>
            <a:r>
              <a:rPr lang="en-US" sz="2000" dirty="0"/>
              <a:t>, </a:t>
            </a:r>
            <a:r>
              <a:rPr lang="en-US" sz="2000" dirty="0" err="1"/>
              <a:t>öğretmenlerin</a:t>
            </a:r>
            <a:r>
              <a:rPr lang="en-US" sz="2000" dirty="0"/>
              <a:t> </a:t>
            </a:r>
            <a:r>
              <a:rPr lang="en-US" sz="2000" dirty="0" err="1"/>
              <a:t>ve</a:t>
            </a:r>
            <a:r>
              <a:rPr lang="en-US" sz="2000" dirty="0"/>
              <a:t> </a:t>
            </a:r>
            <a:r>
              <a:rPr lang="en-US" sz="2000" dirty="0" err="1"/>
              <a:t>velilerin</a:t>
            </a:r>
            <a:r>
              <a:rPr lang="en-US" sz="2000" dirty="0"/>
              <a:t>, </a:t>
            </a:r>
            <a:r>
              <a:rPr lang="en-US" sz="2000" dirty="0" err="1"/>
              <a:t>Akran</a:t>
            </a:r>
            <a:r>
              <a:rPr lang="en-US" sz="2000" dirty="0"/>
              <a:t> </a:t>
            </a:r>
            <a:r>
              <a:rPr lang="en-US" sz="2000" dirty="0" err="1"/>
              <a:t>Arabuluculuk</a:t>
            </a:r>
            <a:r>
              <a:rPr lang="en-US" sz="2000" dirty="0"/>
              <a:t> </a:t>
            </a:r>
            <a:r>
              <a:rPr lang="en-US" sz="2000" dirty="0" err="1"/>
              <a:t>uygulamaları</a:t>
            </a:r>
            <a:r>
              <a:rPr lang="en-US" sz="2000" dirty="0"/>
              <a:t> </a:t>
            </a:r>
            <a:r>
              <a:rPr lang="en-US" sz="2000" dirty="0" err="1"/>
              <a:t>hakkında</a:t>
            </a:r>
            <a:r>
              <a:rPr lang="en-US" sz="2000" dirty="0"/>
              <a:t> </a:t>
            </a:r>
            <a:r>
              <a:rPr lang="en-US" sz="2000" dirty="0" err="1"/>
              <a:t>bilgi</a:t>
            </a:r>
            <a:r>
              <a:rPr lang="en-US" sz="2000" dirty="0"/>
              <a:t> </a:t>
            </a:r>
            <a:r>
              <a:rPr lang="en-US" sz="2000" dirty="0" err="1"/>
              <a:t>edinmelerinin</a:t>
            </a:r>
            <a:r>
              <a:rPr lang="en-US" sz="2000" dirty="0"/>
              <a:t> </a:t>
            </a:r>
            <a:r>
              <a:rPr lang="en-US" sz="2000" dirty="0" err="1"/>
              <a:t>sağlanması</a:t>
            </a:r>
            <a:r>
              <a:rPr lang="en-US" sz="2000" dirty="0"/>
              <a:t> </a:t>
            </a:r>
            <a:r>
              <a:rPr lang="en-US" sz="2000" dirty="0" err="1"/>
              <a:t>ve</a:t>
            </a:r>
            <a:r>
              <a:rPr lang="en-US" sz="2000" dirty="0"/>
              <a:t> </a:t>
            </a:r>
            <a:r>
              <a:rPr lang="en-US" sz="2000" dirty="0" err="1"/>
              <a:t>uygulamaların</a:t>
            </a:r>
            <a:r>
              <a:rPr lang="en-US" sz="2000" dirty="0"/>
              <a:t> </a:t>
            </a:r>
            <a:r>
              <a:rPr lang="en-US" sz="2000" dirty="0" err="1"/>
              <a:t>yaygınlaştırılması</a:t>
            </a:r>
            <a:r>
              <a:rPr lang="en-US" sz="2000" dirty="0"/>
              <a:t> </a:t>
            </a:r>
            <a:r>
              <a:rPr lang="en-US" sz="2000" dirty="0" err="1"/>
              <a:t>önem</a:t>
            </a:r>
            <a:r>
              <a:rPr lang="en-US" sz="2000" dirty="0"/>
              <a:t> </a:t>
            </a:r>
            <a:r>
              <a:rPr lang="en-US" sz="2000" dirty="0" err="1"/>
              <a:t>arz</a:t>
            </a:r>
            <a:r>
              <a:rPr lang="en-US" sz="2000" dirty="0"/>
              <a:t> </a:t>
            </a:r>
            <a:r>
              <a:rPr lang="en-US" sz="2000" dirty="0" err="1"/>
              <a:t>etmektedir</a:t>
            </a:r>
            <a:r>
              <a:rPr lang="en-US" sz="2000" dirty="0"/>
              <a:t>. </a:t>
            </a:r>
            <a:endParaRPr 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YEDİNCİ OTURUM SONUÇ BİLDİRGESİ-4</a:t>
            </a:r>
            <a:endParaRPr lang="en-US" sz="3200" b="1" dirty="0"/>
          </a:p>
        </p:txBody>
      </p:sp>
      <p:sp>
        <p:nvSpPr>
          <p:cNvPr id="3" name="Content Placeholder 2"/>
          <p:cNvSpPr>
            <a:spLocks noGrp="1"/>
          </p:cNvSpPr>
          <p:nvPr>
            <p:ph idx="1"/>
          </p:nvPr>
        </p:nvSpPr>
        <p:spPr>
          <a:xfrm>
            <a:off x="609600" y="1166835"/>
            <a:ext cx="10894828" cy="5354320"/>
          </a:xfrm>
        </p:spPr>
        <p:txBody>
          <a:bodyPr/>
          <a:lstStyle/>
          <a:p>
            <a:pPr marL="0" indent="0">
              <a:buNone/>
            </a:pPr>
            <a:r>
              <a:rPr lang="en-US" sz="2400" b="1" dirty="0" err="1"/>
              <a:t>Çocuklarda</a:t>
            </a:r>
            <a:r>
              <a:rPr lang="en-US" sz="2400" b="1" dirty="0"/>
              <a:t> </a:t>
            </a:r>
            <a:r>
              <a:rPr lang="en-US" sz="2400" b="1" dirty="0" err="1"/>
              <a:t>Siber</a:t>
            </a:r>
            <a:r>
              <a:rPr lang="en-US" sz="2400" b="1" dirty="0"/>
              <a:t> </a:t>
            </a:r>
            <a:r>
              <a:rPr lang="en-US" sz="2400" b="1" dirty="0" err="1"/>
              <a:t>Zorbalık</a:t>
            </a:r>
            <a:r>
              <a:rPr lang="en-US" sz="2400" b="1" dirty="0"/>
              <a:t>: </a:t>
            </a:r>
            <a:r>
              <a:rPr lang="en-US" sz="2400" b="1" dirty="0" err="1"/>
              <a:t>Genel</a:t>
            </a:r>
            <a:r>
              <a:rPr lang="en-US" sz="2400" b="1" dirty="0"/>
              <a:t> Bir </a:t>
            </a:r>
            <a:r>
              <a:rPr lang="en-US" sz="2400" b="1" dirty="0" err="1"/>
              <a:t>Bakış</a:t>
            </a:r>
            <a:endParaRPr lang="en-US" sz="2400" b="1" dirty="0"/>
          </a:p>
          <a:p>
            <a:pPr algn="just">
              <a:buFont typeface="Wingdings" panose="05000000000000000000" charset="0"/>
              <a:buChar char="v"/>
            </a:pPr>
            <a:r>
              <a:rPr lang="en-US" sz="2400" dirty="0" err="1"/>
              <a:t>Siber</a:t>
            </a:r>
            <a:r>
              <a:rPr lang="en-US" sz="2400" dirty="0"/>
              <a:t> </a:t>
            </a:r>
            <a:r>
              <a:rPr lang="en-US" sz="2400" dirty="0" err="1"/>
              <a:t>zorbalık</a:t>
            </a:r>
            <a:r>
              <a:rPr lang="en-US" sz="2400" dirty="0"/>
              <a:t> </a:t>
            </a:r>
            <a:r>
              <a:rPr lang="en-US" sz="2400" dirty="0" err="1"/>
              <a:t>dünya</a:t>
            </a:r>
            <a:r>
              <a:rPr lang="en-US" sz="2400" dirty="0"/>
              <a:t> </a:t>
            </a:r>
            <a:r>
              <a:rPr lang="en-US" sz="2400" dirty="0" err="1"/>
              <a:t>genelinde</a:t>
            </a:r>
            <a:r>
              <a:rPr lang="en-US" sz="2400" dirty="0"/>
              <a:t> </a:t>
            </a:r>
            <a:r>
              <a:rPr lang="en-US" sz="2400" dirty="0" err="1"/>
              <a:t>olduğu</a:t>
            </a:r>
            <a:r>
              <a:rPr lang="en-US" sz="2400" dirty="0"/>
              <a:t> </a:t>
            </a:r>
            <a:r>
              <a:rPr lang="en-US" sz="2400" dirty="0" err="1"/>
              <a:t>kadar</a:t>
            </a:r>
            <a:r>
              <a:rPr lang="en-US" sz="2400" dirty="0"/>
              <a:t> </a:t>
            </a:r>
            <a:r>
              <a:rPr lang="en-US" sz="2400" dirty="0" err="1"/>
              <a:t>toplumumuz</a:t>
            </a:r>
            <a:r>
              <a:rPr lang="en-US" sz="2400" dirty="0"/>
              <a:t> </a:t>
            </a:r>
            <a:r>
              <a:rPr lang="en-US" sz="2400" dirty="0" err="1"/>
              <a:t>açısından</a:t>
            </a:r>
            <a:r>
              <a:rPr lang="en-US" sz="2400" dirty="0"/>
              <a:t> da </a:t>
            </a:r>
            <a:r>
              <a:rPr lang="en-US" sz="2400" dirty="0" err="1"/>
              <a:t>oldukça</a:t>
            </a:r>
            <a:r>
              <a:rPr lang="en-US" sz="2400" dirty="0"/>
              <a:t> </a:t>
            </a:r>
            <a:r>
              <a:rPr lang="en-US" sz="2400" dirty="0" err="1"/>
              <a:t>önemlidir</a:t>
            </a:r>
            <a:r>
              <a:rPr lang="en-US" sz="2400" dirty="0"/>
              <a:t>. </a:t>
            </a:r>
            <a:endParaRPr lang="en-US" sz="2400" dirty="0"/>
          </a:p>
          <a:p>
            <a:pPr algn="just">
              <a:buFont typeface="Wingdings" panose="05000000000000000000" charset="0"/>
              <a:buChar char="v"/>
            </a:pPr>
            <a:r>
              <a:rPr lang="en-US" sz="2400" dirty="0" err="1"/>
              <a:t>Siber</a:t>
            </a:r>
            <a:r>
              <a:rPr lang="en-US" sz="2400" dirty="0"/>
              <a:t> </a:t>
            </a:r>
            <a:r>
              <a:rPr lang="en-US" sz="2400" dirty="0" err="1"/>
              <a:t>zorbalık</a:t>
            </a:r>
            <a:r>
              <a:rPr lang="en-US" sz="2400" dirty="0"/>
              <a:t>, </a:t>
            </a:r>
            <a:r>
              <a:rPr lang="en-US" sz="2400" dirty="0" err="1"/>
              <a:t>çocuklar</a:t>
            </a:r>
            <a:r>
              <a:rPr lang="en-US" sz="2400" dirty="0"/>
              <a:t> </a:t>
            </a:r>
            <a:r>
              <a:rPr lang="en-US" sz="2400" dirty="0" err="1"/>
              <a:t>üzerinde</a:t>
            </a:r>
            <a:r>
              <a:rPr lang="en-US" sz="2400" dirty="0"/>
              <a:t> son </a:t>
            </a:r>
            <a:r>
              <a:rPr lang="en-US" sz="2400" dirty="0" err="1"/>
              <a:t>derece</a:t>
            </a:r>
            <a:r>
              <a:rPr lang="en-US" sz="2400" dirty="0"/>
              <a:t> </a:t>
            </a:r>
            <a:r>
              <a:rPr lang="en-US" sz="2400" dirty="0" err="1"/>
              <a:t>zarar</a:t>
            </a:r>
            <a:r>
              <a:rPr lang="en-US" sz="2400" dirty="0"/>
              <a:t> </a:t>
            </a:r>
            <a:r>
              <a:rPr lang="en-US" sz="2400" dirty="0" err="1"/>
              <a:t>verici</a:t>
            </a:r>
            <a:r>
              <a:rPr lang="en-US" sz="2400" dirty="0"/>
              <a:t> </a:t>
            </a:r>
            <a:r>
              <a:rPr lang="en-US" sz="2400" dirty="0" err="1"/>
              <a:t>boyutlarda</a:t>
            </a:r>
            <a:r>
              <a:rPr lang="en-US" sz="2400" dirty="0"/>
              <a:t> </a:t>
            </a:r>
            <a:r>
              <a:rPr lang="en-US" sz="2400" dirty="0" err="1"/>
              <a:t>karşımıza</a:t>
            </a:r>
            <a:r>
              <a:rPr lang="en-US" sz="2400" dirty="0"/>
              <a:t> </a:t>
            </a:r>
            <a:r>
              <a:rPr lang="en-US" sz="2400" dirty="0" err="1"/>
              <a:t>çıkabilmektedir</a:t>
            </a:r>
            <a:r>
              <a:rPr lang="en-US" sz="2400" dirty="0"/>
              <a:t>. </a:t>
            </a:r>
            <a:endParaRPr lang="en-US" sz="2400" dirty="0"/>
          </a:p>
          <a:p>
            <a:pPr algn="just">
              <a:buFont typeface="Wingdings" panose="05000000000000000000" charset="0"/>
              <a:buChar char="v"/>
            </a:pPr>
            <a:r>
              <a:rPr lang="en-US" sz="2400" dirty="0" err="1"/>
              <a:t>Siber</a:t>
            </a:r>
            <a:r>
              <a:rPr lang="en-US" sz="2400" dirty="0"/>
              <a:t> </a:t>
            </a:r>
            <a:r>
              <a:rPr lang="en-US" sz="2400" dirty="0" err="1"/>
              <a:t>zorbalığın</a:t>
            </a:r>
            <a:r>
              <a:rPr lang="en-US" sz="2400" dirty="0"/>
              <a:t> fark </a:t>
            </a:r>
            <a:r>
              <a:rPr lang="en-US" sz="2400" dirty="0" err="1"/>
              <a:t>edilmesi</a:t>
            </a:r>
            <a:r>
              <a:rPr lang="en-US" sz="2400" dirty="0"/>
              <a:t>, </a:t>
            </a:r>
            <a:r>
              <a:rPr lang="en-US" sz="2400" dirty="0" err="1"/>
              <a:t>tespit</a:t>
            </a:r>
            <a:r>
              <a:rPr lang="en-US" sz="2400" dirty="0"/>
              <a:t> </a:t>
            </a:r>
            <a:r>
              <a:rPr lang="en-US" sz="2400" dirty="0" err="1"/>
              <a:t>edilmesi</a:t>
            </a:r>
            <a:r>
              <a:rPr lang="en-US" sz="2400" dirty="0"/>
              <a:t>, </a:t>
            </a:r>
            <a:r>
              <a:rPr lang="en-US" sz="2400" dirty="0" err="1"/>
              <a:t>önlenmesi</a:t>
            </a:r>
            <a:r>
              <a:rPr lang="en-US" sz="2400" dirty="0"/>
              <a:t> </a:t>
            </a:r>
            <a:r>
              <a:rPr lang="en-US" sz="2400" dirty="0" err="1"/>
              <a:t>ve</a:t>
            </a:r>
            <a:r>
              <a:rPr lang="en-US" sz="2400" dirty="0"/>
              <a:t> </a:t>
            </a:r>
            <a:r>
              <a:rPr lang="en-US" sz="2400" dirty="0" err="1"/>
              <a:t>çocuklar</a:t>
            </a:r>
            <a:r>
              <a:rPr lang="en-US" sz="2400" dirty="0"/>
              <a:t> </a:t>
            </a:r>
            <a:r>
              <a:rPr lang="en-US" sz="2400" dirty="0" err="1"/>
              <a:t>üzerinde</a:t>
            </a:r>
            <a:r>
              <a:rPr lang="en-US" sz="2400" dirty="0"/>
              <a:t> </a:t>
            </a:r>
            <a:r>
              <a:rPr lang="en-US" sz="2400" dirty="0" err="1"/>
              <a:t>yarattığı</a:t>
            </a:r>
            <a:r>
              <a:rPr lang="en-US" sz="2400" dirty="0"/>
              <a:t> </a:t>
            </a:r>
            <a:r>
              <a:rPr lang="en-US" sz="2400" dirty="0" err="1"/>
              <a:t>olumsuz</a:t>
            </a:r>
            <a:r>
              <a:rPr lang="en-US" sz="2400" dirty="0"/>
              <a:t> </a:t>
            </a:r>
            <a:r>
              <a:rPr lang="en-US" sz="2400" dirty="0" err="1"/>
              <a:t>etkilerinin</a:t>
            </a:r>
            <a:r>
              <a:rPr lang="en-US" sz="2400" dirty="0"/>
              <a:t> </a:t>
            </a:r>
            <a:r>
              <a:rPr lang="en-US" sz="2400" dirty="0" err="1"/>
              <a:t>azaltılması</a:t>
            </a:r>
            <a:r>
              <a:rPr lang="en-US" sz="2400" dirty="0"/>
              <a:t> son </a:t>
            </a:r>
            <a:r>
              <a:rPr lang="en-US" sz="2400" dirty="0" err="1"/>
              <a:t>derece</a:t>
            </a:r>
            <a:r>
              <a:rPr lang="en-US" sz="2400" dirty="0"/>
              <a:t> </a:t>
            </a:r>
            <a:r>
              <a:rPr lang="en-US" sz="2400" dirty="0" err="1"/>
              <a:t>önemlidir</a:t>
            </a:r>
            <a:r>
              <a:rPr lang="en-US" sz="2400" dirty="0"/>
              <a:t>. </a:t>
            </a:r>
            <a:endParaRPr lang="en-US" sz="2400" dirty="0"/>
          </a:p>
          <a:p>
            <a:pPr algn="just">
              <a:buFont typeface="Wingdings" panose="05000000000000000000" charset="0"/>
              <a:buChar char="v"/>
            </a:pPr>
            <a:r>
              <a:rPr lang="en-US" sz="2400" dirty="0" err="1"/>
              <a:t>Siber</a:t>
            </a:r>
            <a:r>
              <a:rPr lang="en-US" sz="2400" dirty="0"/>
              <a:t> </a:t>
            </a:r>
            <a:r>
              <a:rPr lang="en-US" sz="2400" dirty="0" err="1"/>
              <a:t>zorbalığın</a:t>
            </a:r>
            <a:r>
              <a:rPr lang="en-US" sz="2400" dirty="0"/>
              <a:t> </a:t>
            </a:r>
            <a:r>
              <a:rPr lang="en-US" sz="2400" dirty="0" err="1"/>
              <a:t>önlenmesine</a:t>
            </a:r>
            <a:r>
              <a:rPr lang="en-US" sz="2400" dirty="0"/>
              <a:t> </a:t>
            </a:r>
            <a:r>
              <a:rPr lang="en-US" sz="2400" dirty="0" err="1"/>
              <a:t>yönelik</a:t>
            </a:r>
            <a:r>
              <a:rPr lang="en-US" sz="2400" dirty="0"/>
              <a:t>; </a:t>
            </a:r>
            <a:r>
              <a:rPr lang="en-US" sz="2400" dirty="0" err="1"/>
              <a:t>toplumun</a:t>
            </a:r>
            <a:r>
              <a:rPr lang="en-US" sz="2400" dirty="0"/>
              <a:t> her </a:t>
            </a:r>
            <a:r>
              <a:rPr lang="en-US" sz="2400" dirty="0" err="1"/>
              <a:t>kesiminin</a:t>
            </a:r>
            <a:r>
              <a:rPr lang="en-US" sz="2400" dirty="0"/>
              <a:t> </a:t>
            </a:r>
            <a:r>
              <a:rPr lang="en-US" sz="2400" dirty="0" err="1"/>
              <a:t>siber</a:t>
            </a:r>
            <a:r>
              <a:rPr lang="en-US" sz="2400" dirty="0"/>
              <a:t> </a:t>
            </a:r>
            <a:r>
              <a:rPr lang="en-US" sz="2400" dirty="0" err="1"/>
              <a:t>zorbalık</a:t>
            </a:r>
            <a:r>
              <a:rPr lang="en-US" sz="2400" dirty="0"/>
              <a:t> </a:t>
            </a:r>
            <a:r>
              <a:rPr lang="en-US" sz="2400" dirty="0" err="1"/>
              <a:t>konusunda</a:t>
            </a:r>
            <a:r>
              <a:rPr lang="en-US" sz="2400" dirty="0"/>
              <a:t> </a:t>
            </a:r>
            <a:r>
              <a:rPr lang="en-US" sz="2400" dirty="0" err="1"/>
              <a:t>bilinçlendirilmesine</a:t>
            </a:r>
            <a:r>
              <a:rPr lang="en-US" sz="2400" dirty="0"/>
              <a:t> </a:t>
            </a:r>
            <a:r>
              <a:rPr lang="en-US" sz="2400" dirty="0" err="1"/>
              <a:t>ve</a:t>
            </a:r>
            <a:r>
              <a:rPr lang="en-US" sz="2400" dirty="0"/>
              <a:t> </a:t>
            </a:r>
            <a:r>
              <a:rPr lang="en-US" sz="2400" dirty="0" err="1"/>
              <a:t>farkındalıklarının</a:t>
            </a:r>
            <a:r>
              <a:rPr lang="en-US" sz="2400" dirty="0"/>
              <a:t> </a:t>
            </a:r>
            <a:r>
              <a:rPr lang="en-US" sz="2400" dirty="0" err="1"/>
              <a:t>arttırılmasına</a:t>
            </a:r>
            <a:r>
              <a:rPr lang="en-US" sz="2400" dirty="0"/>
              <a:t> </a:t>
            </a:r>
            <a:r>
              <a:rPr lang="en-US" sz="2400" dirty="0" err="1"/>
              <a:t>yönelik</a:t>
            </a:r>
            <a:r>
              <a:rPr lang="en-US" sz="2400" dirty="0"/>
              <a:t> </a:t>
            </a:r>
            <a:r>
              <a:rPr lang="en-US" sz="2400" dirty="0" err="1"/>
              <a:t>çalışmaların</a:t>
            </a:r>
            <a:r>
              <a:rPr lang="en-US" sz="2400" dirty="0"/>
              <a:t> </a:t>
            </a:r>
            <a:r>
              <a:rPr lang="en-US" sz="2400" dirty="0" err="1"/>
              <a:t>yapılması</a:t>
            </a:r>
            <a:r>
              <a:rPr lang="en-US" sz="2400" dirty="0"/>
              <a:t>, </a:t>
            </a:r>
            <a:r>
              <a:rPr lang="en-US" sz="2400" dirty="0" err="1"/>
              <a:t>ailelerin</a:t>
            </a:r>
            <a:r>
              <a:rPr lang="en-US" sz="2400" dirty="0"/>
              <a:t> </a:t>
            </a:r>
            <a:r>
              <a:rPr lang="en-US" sz="2400" dirty="0" err="1"/>
              <a:t>ve</a:t>
            </a:r>
            <a:r>
              <a:rPr lang="en-US" sz="2400" dirty="0"/>
              <a:t> </a:t>
            </a:r>
            <a:r>
              <a:rPr lang="en-US" sz="2400" dirty="0" err="1"/>
              <a:t>çocuklarının</a:t>
            </a:r>
            <a:r>
              <a:rPr lang="en-US" sz="2400" dirty="0"/>
              <a:t> </a:t>
            </a:r>
            <a:r>
              <a:rPr lang="en-US" sz="2400" dirty="0" err="1"/>
              <a:t>bilgi</a:t>
            </a:r>
            <a:r>
              <a:rPr lang="en-US" sz="2400" dirty="0"/>
              <a:t> </a:t>
            </a:r>
            <a:r>
              <a:rPr lang="en-US" sz="2400" dirty="0" err="1"/>
              <a:t>ve</a:t>
            </a:r>
            <a:r>
              <a:rPr lang="en-US" sz="2400" dirty="0"/>
              <a:t> </a:t>
            </a:r>
            <a:r>
              <a:rPr lang="en-US" sz="2400" dirty="0" err="1"/>
              <a:t>iletişim</a:t>
            </a:r>
            <a:r>
              <a:rPr lang="en-US" sz="2400" dirty="0"/>
              <a:t> </a:t>
            </a:r>
            <a:r>
              <a:rPr lang="en-US" sz="2400" dirty="0" err="1"/>
              <a:t>teknolojilerini</a:t>
            </a:r>
            <a:r>
              <a:rPr lang="en-US" sz="2400" dirty="0"/>
              <a:t> </a:t>
            </a:r>
            <a:r>
              <a:rPr lang="en-US" sz="2400" dirty="0" err="1"/>
              <a:t>doğru</a:t>
            </a:r>
            <a:r>
              <a:rPr lang="en-US" sz="2400" dirty="0"/>
              <a:t> </a:t>
            </a:r>
            <a:r>
              <a:rPr lang="en-US" sz="2400" dirty="0" err="1"/>
              <a:t>ve</a:t>
            </a:r>
            <a:r>
              <a:rPr lang="en-US" sz="2400" dirty="0"/>
              <a:t> </a:t>
            </a:r>
            <a:r>
              <a:rPr lang="en-US" sz="2400" dirty="0" err="1"/>
              <a:t>etkin</a:t>
            </a:r>
            <a:r>
              <a:rPr lang="en-US" sz="2400" dirty="0"/>
              <a:t> </a:t>
            </a:r>
            <a:r>
              <a:rPr lang="en-US" sz="2400" dirty="0" err="1"/>
              <a:t>şekilde</a:t>
            </a:r>
            <a:r>
              <a:rPr lang="en-US" sz="2400" dirty="0"/>
              <a:t> </a:t>
            </a:r>
            <a:r>
              <a:rPr lang="en-US" sz="2400" dirty="0" err="1"/>
              <a:t>kullanması</a:t>
            </a:r>
            <a:r>
              <a:rPr lang="en-US" sz="2400" dirty="0"/>
              <a:t> </a:t>
            </a:r>
            <a:r>
              <a:rPr lang="en-US" sz="2400" dirty="0" err="1"/>
              <a:t>yönünde</a:t>
            </a:r>
            <a:r>
              <a:rPr lang="en-US" sz="2400" dirty="0"/>
              <a:t> </a:t>
            </a:r>
            <a:r>
              <a:rPr lang="en-US" sz="2400" dirty="0" err="1"/>
              <a:t>müdahale</a:t>
            </a:r>
            <a:r>
              <a:rPr lang="en-US" sz="2400" dirty="0"/>
              <a:t> </a:t>
            </a:r>
            <a:r>
              <a:rPr lang="en-US" sz="2400" dirty="0" err="1"/>
              <a:t>programlarının</a:t>
            </a:r>
            <a:r>
              <a:rPr lang="en-US" sz="2400" dirty="0"/>
              <a:t> </a:t>
            </a:r>
            <a:r>
              <a:rPr lang="en-US" sz="2400" dirty="0" err="1"/>
              <a:t>düzenlenmesi</a:t>
            </a:r>
            <a:r>
              <a:rPr lang="en-US" sz="2400" dirty="0"/>
              <a:t> </a:t>
            </a:r>
            <a:r>
              <a:rPr lang="en-US" sz="2400" dirty="0" err="1"/>
              <a:t>önerilmektedir</a:t>
            </a:r>
            <a:r>
              <a:rPr lang="en-US" sz="2400" dirty="0"/>
              <a:t>.</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sz="3200" b="1" dirty="0">
                <a:sym typeface="+mn-ea"/>
              </a:rPr>
              <a:t>YEDİNCİ OTURUM SONUÇ BİLDİRGESİ-5</a:t>
            </a:r>
            <a:endParaRPr lang="en-US" sz="3200" b="1" dirty="0"/>
          </a:p>
        </p:txBody>
      </p:sp>
      <p:sp>
        <p:nvSpPr>
          <p:cNvPr id="3" name="Content Placeholder 2"/>
          <p:cNvSpPr>
            <a:spLocks noGrp="1"/>
          </p:cNvSpPr>
          <p:nvPr>
            <p:ph idx="1"/>
          </p:nvPr>
        </p:nvSpPr>
        <p:spPr>
          <a:xfrm>
            <a:off x="610235" y="773430"/>
            <a:ext cx="10615295" cy="5354320"/>
          </a:xfrm>
        </p:spPr>
        <p:txBody>
          <a:bodyPr/>
          <a:lstStyle/>
          <a:p>
            <a:pPr marL="0" indent="0" algn="just">
              <a:buNone/>
            </a:pPr>
            <a:r>
              <a:rPr lang="en-US" sz="2400" b="1" dirty="0" err="1"/>
              <a:t>Akran</a:t>
            </a:r>
            <a:r>
              <a:rPr lang="en-US" sz="2400" b="1" dirty="0"/>
              <a:t> </a:t>
            </a:r>
            <a:r>
              <a:rPr lang="en-US" sz="2400" b="1" dirty="0" err="1"/>
              <a:t>Çocuklar</a:t>
            </a:r>
            <a:r>
              <a:rPr lang="en-US" sz="2400" b="1" dirty="0"/>
              <a:t> </a:t>
            </a:r>
            <a:r>
              <a:rPr lang="en-US" sz="2400" b="1" dirty="0" err="1"/>
              <a:t>Arasında</a:t>
            </a:r>
            <a:r>
              <a:rPr lang="en-US" sz="2400" b="1" dirty="0"/>
              <a:t> </a:t>
            </a:r>
            <a:r>
              <a:rPr lang="en-US" sz="2400" b="1" dirty="0" err="1"/>
              <a:t>Gerçekleşen</a:t>
            </a:r>
            <a:r>
              <a:rPr lang="en-US" sz="2400" b="1" dirty="0"/>
              <a:t> </a:t>
            </a:r>
            <a:r>
              <a:rPr lang="en-US" sz="2400" b="1" dirty="0" err="1"/>
              <a:t>Cinsel</a:t>
            </a:r>
            <a:r>
              <a:rPr lang="en-US" sz="2400" b="1" dirty="0"/>
              <a:t> </a:t>
            </a:r>
            <a:r>
              <a:rPr lang="en-US" sz="2400" b="1" dirty="0" err="1"/>
              <a:t>Davranışların</a:t>
            </a:r>
            <a:r>
              <a:rPr lang="en-US" sz="2400" b="1" dirty="0"/>
              <a:t> </a:t>
            </a:r>
            <a:r>
              <a:rPr lang="en-US" sz="2400" b="1" dirty="0" err="1"/>
              <a:t>Cezalandırılabilirliği</a:t>
            </a:r>
            <a:endParaRPr lang="en-US" sz="2400" b="1" dirty="0"/>
          </a:p>
          <a:p>
            <a:pPr algn="just">
              <a:buFont typeface="Wingdings" panose="05000000000000000000" charset="0"/>
              <a:buChar char="v"/>
            </a:pPr>
            <a:r>
              <a:rPr lang="en-US" sz="2400" dirty="0" err="1"/>
              <a:t>Akran</a:t>
            </a:r>
            <a:r>
              <a:rPr lang="en-US" sz="2400" dirty="0"/>
              <a:t> </a:t>
            </a:r>
            <a:r>
              <a:rPr lang="en-US" sz="2400" dirty="0" err="1"/>
              <a:t>çocuklar</a:t>
            </a:r>
            <a:r>
              <a:rPr lang="en-US" sz="2400" dirty="0"/>
              <a:t> </a:t>
            </a:r>
            <a:r>
              <a:rPr lang="en-US" sz="2400" dirty="0" err="1"/>
              <a:t>arasında</a:t>
            </a:r>
            <a:r>
              <a:rPr lang="en-US" sz="2400" dirty="0"/>
              <a:t> </a:t>
            </a:r>
            <a:r>
              <a:rPr lang="en-US" sz="2400" dirty="0" err="1"/>
              <a:t>rızaya</a:t>
            </a:r>
            <a:r>
              <a:rPr lang="en-US" sz="2400" dirty="0"/>
              <a:t> </a:t>
            </a:r>
            <a:r>
              <a:rPr lang="en-US" sz="2400" dirty="0" err="1"/>
              <a:t>dayalı</a:t>
            </a:r>
            <a:r>
              <a:rPr lang="en-US" sz="2400" dirty="0"/>
              <a:t> </a:t>
            </a:r>
            <a:r>
              <a:rPr lang="en-US" sz="2400" dirty="0" err="1"/>
              <a:t>gerçekleştirilen</a:t>
            </a:r>
            <a:r>
              <a:rPr lang="en-US" sz="2400" dirty="0"/>
              <a:t> </a:t>
            </a:r>
            <a:r>
              <a:rPr lang="en-US" sz="2400" dirty="0" err="1"/>
              <a:t>cinsel</a:t>
            </a:r>
            <a:r>
              <a:rPr lang="en-US" sz="2400" dirty="0"/>
              <a:t> </a:t>
            </a:r>
            <a:r>
              <a:rPr lang="en-US" sz="2400" dirty="0" err="1"/>
              <a:t>davranışların</a:t>
            </a:r>
            <a:r>
              <a:rPr lang="en-US" sz="2400" dirty="0"/>
              <a:t> </a:t>
            </a:r>
            <a:r>
              <a:rPr lang="en-US" sz="2400" dirty="0" err="1"/>
              <a:t>cezalandırılıp</a:t>
            </a:r>
            <a:r>
              <a:rPr lang="en-US" sz="2400" dirty="0"/>
              <a:t> </a:t>
            </a:r>
            <a:r>
              <a:rPr lang="en-US" sz="2400" dirty="0" err="1"/>
              <a:t>cezalandırılamayacağına</a:t>
            </a:r>
            <a:r>
              <a:rPr lang="en-US" sz="2400" dirty="0"/>
              <a:t> </a:t>
            </a:r>
            <a:r>
              <a:rPr lang="en-US" sz="2400" dirty="0" err="1"/>
              <a:t>ilişkin</a:t>
            </a:r>
            <a:r>
              <a:rPr lang="en-US" sz="2400" dirty="0"/>
              <a:t> </a:t>
            </a:r>
            <a:r>
              <a:rPr lang="en-US" sz="2400" dirty="0" err="1"/>
              <a:t>Türk</a:t>
            </a:r>
            <a:r>
              <a:rPr lang="en-US" sz="2400" dirty="0"/>
              <a:t> </a:t>
            </a:r>
            <a:r>
              <a:rPr lang="en-US" sz="2400" dirty="0" err="1"/>
              <a:t>Ceza</a:t>
            </a:r>
            <a:r>
              <a:rPr lang="en-US" sz="2400" dirty="0"/>
              <a:t> </a:t>
            </a:r>
            <a:r>
              <a:rPr lang="en-US" sz="2400" dirty="0" err="1"/>
              <a:t>Kanunu’nda</a:t>
            </a:r>
            <a:r>
              <a:rPr lang="en-US" sz="2400" dirty="0"/>
              <a:t> </a:t>
            </a:r>
            <a:r>
              <a:rPr lang="en-US" sz="2400" dirty="0" err="1"/>
              <a:t>açık</a:t>
            </a:r>
            <a:r>
              <a:rPr lang="en-US" sz="2400" dirty="0"/>
              <a:t> </a:t>
            </a:r>
            <a:r>
              <a:rPr lang="en-US" sz="2400" dirty="0" err="1"/>
              <a:t>bir</a:t>
            </a:r>
            <a:r>
              <a:rPr lang="en-US" sz="2400" dirty="0"/>
              <a:t> </a:t>
            </a:r>
            <a:r>
              <a:rPr lang="en-US" sz="2400" dirty="0" err="1"/>
              <a:t>düzenleme</a:t>
            </a:r>
            <a:r>
              <a:rPr lang="en-US" sz="2400" dirty="0"/>
              <a:t> </a:t>
            </a:r>
            <a:r>
              <a:rPr lang="en-US" sz="2400" dirty="0" err="1"/>
              <a:t>bulunmamaktadır</a:t>
            </a:r>
            <a:r>
              <a:rPr lang="en-US" sz="2400" dirty="0"/>
              <a:t>. </a:t>
            </a:r>
            <a:endParaRPr lang="en-US" sz="2400" dirty="0"/>
          </a:p>
          <a:p>
            <a:pPr algn="just">
              <a:buFont typeface="Wingdings" panose="05000000000000000000" charset="0"/>
              <a:buChar char="v"/>
            </a:pPr>
            <a:r>
              <a:rPr lang="en-US" sz="2400" dirty="0" err="1"/>
              <a:t>Akran</a:t>
            </a:r>
            <a:r>
              <a:rPr lang="en-US" sz="2400" dirty="0"/>
              <a:t> </a:t>
            </a:r>
            <a:r>
              <a:rPr lang="en-US" sz="2400" dirty="0" err="1"/>
              <a:t>iki</a:t>
            </a:r>
            <a:r>
              <a:rPr lang="en-US" sz="2400" dirty="0"/>
              <a:t> </a:t>
            </a:r>
            <a:r>
              <a:rPr lang="en-US" sz="2400" dirty="0" err="1"/>
              <a:t>çocuğun</a:t>
            </a:r>
            <a:r>
              <a:rPr lang="en-US" sz="2400" dirty="0"/>
              <a:t> </a:t>
            </a:r>
            <a:r>
              <a:rPr lang="en-US" sz="2400" dirty="0" err="1"/>
              <a:t>kendi</a:t>
            </a:r>
            <a:r>
              <a:rPr lang="en-US" sz="2400" dirty="0"/>
              <a:t> </a:t>
            </a:r>
            <a:r>
              <a:rPr lang="en-US" sz="2400" dirty="0" err="1"/>
              <a:t>aralarında</a:t>
            </a:r>
            <a:r>
              <a:rPr lang="en-US" sz="2400" dirty="0"/>
              <a:t> </a:t>
            </a:r>
            <a:r>
              <a:rPr lang="en-US" sz="2400" dirty="0" err="1"/>
              <a:t>rızaya</a:t>
            </a:r>
            <a:r>
              <a:rPr lang="en-US" sz="2400" dirty="0"/>
              <a:t> </a:t>
            </a:r>
            <a:r>
              <a:rPr lang="en-US" sz="2400" dirty="0" err="1"/>
              <a:t>dayalı</a:t>
            </a:r>
            <a:r>
              <a:rPr lang="en-US" sz="2400" dirty="0"/>
              <a:t> </a:t>
            </a:r>
            <a:r>
              <a:rPr lang="en-US" sz="2400" dirty="0" err="1"/>
              <a:t>gerçekleştirmiş</a:t>
            </a:r>
            <a:r>
              <a:rPr lang="en-US" sz="2400" dirty="0"/>
              <a:t> </a:t>
            </a:r>
            <a:r>
              <a:rPr lang="en-US" sz="2400" dirty="0" err="1"/>
              <a:t>oldukları</a:t>
            </a:r>
            <a:r>
              <a:rPr lang="en-US" sz="2400" dirty="0"/>
              <a:t> </a:t>
            </a:r>
            <a:r>
              <a:rPr lang="en-US" sz="2400" dirty="0" err="1"/>
              <a:t>davranışların</a:t>
            </a:r>
            <a:r>
              <a:rPr lang="en-US" sz="2400" dirty="0"/>
              <a:t> </a:t>
            </a:r>
            <a:r>
              <a:rPr lang="en-US" sz="2400" dirty="0" err="1"/>
              <a:t>cezalandırılması</a:t>
            </a:r>
            <a:r>
              <a:rPr lang="en-US" sz="2400" dirty="0"/>
              <a:t> </a:t>
            </a:r>
            <a:r>
              <a:rPr lang="en-US" sz="2400" dirty="0" err="1"/>
              <a:t>durumunda</a:t>
            </a:r>
            <a:r>
              <a:rPr lang="en-US" sz="2400" dirty="0"/>
              <a:t> </a:t>
            </a:r>
            <a:r>
              <a:rPr lang="en-US" sz="2400" dirty="0" err="1"/>
              <a:t>çocuklar</a:t>
            </a:r>
            <a:r>
              <a:rPr lang="en-US" sz="2400" dirty="0"/>
              <a:t> </a:t>
            </a:r>
            <a:r>
              <a:rPr lang="en-US" sz="2400" dirty="0" err="1"/>
              <a:t>bakımından</a:t>
            </a:r>
            <a:r>
              <a:rPr lang="en-US" sz="2400" dirty="0"/>
              <a:t> </a:t>
            </a:r>
            <a:r>
              <a:rPr lang="en-US" sz="2400" dirty="0" err="1"/>
              <a:t>ikinci</a:t>
            </a:r>
            <a:r>
              <a:rPr lang="en-US" sz="2400" dirty="0"/>
              <a:t> </a:t>
            </a:r>
            <a:r>
              <a:rPr lang="en-US" sz="2400" dirty="0" err="1"/>
              <a:t>bir</a:t>
            </a:r>
            <a:r>
              <a:rPr lang="en-US" sz="2400" dirty="0"/>
              <a:t> </a:t>
            </a:r>
            <a:r>
              <a:rPr lang="en-US" sz="2400" dirty="0" err="1"/>
              <a:t>mağduriyet</a:t>
            </a:r>
            <a:r>
              <a:rPr lang="en-US" sz="2400" dirty="0"/>
              <a:t> </a:t>
            </a:r>
            <a:r>
              <a:rPr lang="en-US" sz="2400" dirty="0" err="1"/>
              <a:t>doğacaktır</a:t>
            </a:r>
            <a:r>
              <a:rPr lang="en-US" sz="2400" dirty="0"/>
              <a:t>. Zira </a:t>
            </a:r>
            <a:r>
              <a:rPr lang="en-US" sz="2400" dirty="0" err="1"/>
              <a:t>bir</a:t>
            </a:r>
            <a:r>
              <a:rPr lang="en-US" sz="2400" dirty="0"/>
              <a:t> </a:t>
            </a:r>
            <a:r>
              <a:rPr lang="en-US" sz="2400" dirty="0" err="1"/>
              <a:t>yandan</a:t>
            </a:r>
            <a:r>
              <a:rPr lang="en-US" sz="2400" dirty="0"/>
              <a:t> </a:t>
            </a:r>
            <a:r>
              <a:rPr lang="en-US" sz="2400" dirty="0" err="1"/>
              <a:t>çocuğun</a:t>
            </a:r>
            <a:r>
              <a:rPr lang="en-US" sz="2400" dirty="0"/>
              <a:t> </a:t>
            </a:r>
            <a:r>
              <a:rPr lang="en-US" sz="2400" dirty="0" err="1"/>
              <a:t>cinsel</a:t>
            </a:r>
            <a:r>
              <a:rPr lang="en-US" sz="2400" dirty="0"/>
              <a:t> </a:t>
            </a:r>
            <a:r>
              <a:rPr lang="en-US" sz="2400" dirty="0" err="1"/>
              <a:t>dokunulmazlığını</a:t>
            </a:r>
            <a:r>
              <a:rPr lang="en-US" sz="2400" dirty="0"/>
              <a:t> </a:t>
            </a:r>
            <a:r>
              <a:rPr lang="en-US" sz="2400" dirty="0" err="1"/>
              <a:t>korumak</a:t>
            </a:r>
            <a:r>
              <a:rPr lang="en-US" sz="2400" dirty="0"/>
              <a:t> </a:t>
            </a:r>
            <a:r>
              <a:rPr lang="en-US" sz="2400" dirty="0" err="1"/>
              <a:t>amaçlanırken</a:t>
            </a:r>
            <a:r>
              <a:rPr lang="en-US" sz="2400" dirty="0"/>
              <a:t>, </a:t>
            </a:r>
            <a:r>
              <a:rPr lang="en-US" sz="2400" dirty="0" err="1"/>
              <a:t>diğer</a:t>
            </a:r>
            <a:r>
              <a:rPr lang="en-US" sz="2400" dirty="0"/>
              <a:t> </a:t>
            </a:r>
            <a:r>
              <a:rPr lang="en-US" sz="2400" dirty="0" err="1"/>
              <a:t>yandan</a:t>
            </a:r>
            <a:r>
              <a:rPr lang="en-US" sz="2400" dirty="0"/>
              <a:t> </a:t>
            </a:r>
            <a:r>
              <a:rPr lang="en-US" sz="2400" dirty="0" err="1"/>
              <a:t>korumaya</a:t>
            </a:r>
            <a:r>
              <a:rPr lang="en-US" sz="2400" dirty="0"/>
              <a:t> </a:t>
            </a:r>
            <a:r>
              <a:rPr lang="en-US" sz="2400" dirty="0" err="1"/>
              <a:t>çalışılan</a:t>
            </a:r>
            <a:r>
              <a:rPr lang="en-US" sz="2400" dirty="0"/>
              <a:t> </a:t>
            </a:r>
            <a:r>
              <a:rPr lang="en-US" sz="2400" dirty="0" err="1"/>
              <a:t>çocuk</a:t>
            </a:r>
            <a:r>
              <a:rPr lang="en-US" sz="2400" dirty="0"/>
              <a:t> </a:t>
            </a:r>
            <a:r>
              <a:rPr lang="en-US" sz="2400" dirty="0" err="1"/>
              <a:t>cezalandırılmış</a:t>
            </a:r>
            <a:r>
              <a:rPr lang="en-US" sz="2400" dirty="0"/>
              <a:t> </a:t>
            </a:r>
            <a:r>
              <a:rPr lang="en-US" sz="2400" dirty="0" err="1"/>
              <a:t>olacaktır</a:t>
            </a:r>
            <a:r>
              <a:rPr lang="en-US" sz="2400" dirty="0"/>
              <a:t>. </a:t>
            </a:r>
            <a:endParaRPr lang="en-US" sz="2400" dirty="0"/>
          </a:p>
          <a:p>
            <a:pPr algn="just">
              <a:buFont typeface="Wingdings" panose="05000000000000000000" charset="0"/>
              <a:buChar char="v"/>
            </a:pPr>
            <a:r>
              <a:rPr lang="en-US" sz="2400" dirty="0" err="1"/>
              <a:t>Uygulamaya</a:t>
            </a:r>
            <a:r>
              <a:rPr lang="en-US" sz="2400" dirty="0"/>
              <a:t> </a:t>
            </a:r>
            <a:r>
              <a:rPr lang="en-US" sz="2400" dirty="0" err="1"/>
              <a:t>bakıldığında</a:t>
            </a:r>
            <a:r>
              <a:rPr lang="en-US" sz="2400" dirty="0"/>
              <a:t> </a:t>
            </a:r>
            <a:r>
              <a:rPr lang="en-US" sz="2400" dirty="0" err="1"/>
              <a:t>özellikle</a:t>
            </a:r>
            <a:r>
              <a:rPr lang="en-US" sz="2400" dirty="0"/>
              <a:t> </a:t>
            </a:r>
            <a:r>
              <a:rPr lang="en-US" sz="2400" dirty="0" err="1"/>
              <a:t>bir</a:t>
            </a:r>
            <a:r>
              <a:rPr lang="en-US" sz="2400" dirty="0"/>
              <a:t> </a:t>
            </a:r>
            <a:r>
              <a:rPr lang="en-US" sz="2400" dirty="0" err="1"/>
              <a:t>kız</a:t>
            </a:r>
            <a:r>
              <a:rPr lang="en-US" sz="2400" dirty="0"/>
              <a:t> </a:t>
            </a:r>
            <a:r>
              <a:rPr lang="en-US" sz="2400" dirty="0" err="1"/>
              <a:t>ve</a:t>
            </a:r>
            <a:r>
              <a:rPr lang="en-US" sz="2400" dirty="0"/>
              <a:t> </a:t>
            </a:r>
            <a:r>
              <a:rPr lang="en-US" sz="2400" dirty="0" err="1"/>
              <a:t>bir</a:t>
            </a:r>
            <a:r>
              <a:rPr lang="en-US" sz="2400" dirty="0"/>
              <a:t> </a:t>
            </a:r>
            <a:r>
              <a:rPr lang="en-US" sz="2400" dirty="0" err="1"/>
              <a:t>erkek</a:t>
            </a:r>
            <a:r>
              <a:rPr lang="en-US" sz="2400" dirty="0"/>
              <a:t> </a:t>
            </a:r>
            <a:r>
              <a:rPr lang="en-US" sz="2400" dirty="0" err="1"/>
              <a:t>çocuk</a:t>
            </a:r>
            <a:r>
              <a:rPr lang="en-US" sz="2400" dirty="0"/>
              <a:t> </a:t>
            </a:r>
            <a:r>
              <a:rPr lang="en-US" sz="2400" dirty="0" err="1"/>
              <a:t>arasında</a:t>
            </a:r>
            <a:r>
              <a:rPr lang="en-US" sz="2400" dirty="0"/>
              <a:t> </a:t>
            </a:r>
            <a:r>
              <a:rPr lang="en-US" sz="2400" dirty="0" err="1"/>
              <a:t>rızaya</a:t>
            </a:r>
            <a:r>
              <a:rPr lang="en-US" sz="2400" dirty="0"/>
              <a:t> </a:t>
            </a:r>
            <a:r>
              <a:rPr lang="en-US" sz="2400" dirty="0" err="1"/>
              <a:t>dayalı</a:t>
            </a:r>
            <a:r>
              <a:rPr lang="en-US" sz="2400" dirty="0"/>
              <a:t> </a:t>
            </a:r>
            <a:r>
              <a:rPr lang="en-US" sz="2400" dirty="0" err="1"/>
              <a:t>olarak</a:t>
            </a:r>
            <a:r>
              <a:rPr lang="en-US" sz="2400" dirty="0"/>
              <a:t> </a:t>
            </a:r>
            <a:r>
              <a:rPr lang="en-US" sz="2400" dirty="0" err="1"/>
              <a:t>cinsel</a:t>
            </a:r>
            <a:r>
              <a:rPr lang="en-US" sz="2400" dirty="0"/>
              <a:t> </a:t>
            </a:r>
            <a:r>
              <a:rPr lang="en-US" sz="2400" dirty="0" err="1"/>
              <a:t>ilişkinin</a:t>
            </a:r>
            <a:r>
              <a:rPr lang="en-US" sz="2400" dirty="0"/>
              <a:t> </a:t>
            </a:r>
            <a:r>
              <a:rPr lang="en-US" sz="2400" dirty="0" err="1"/>
              <a:t>gerçekleştiği</a:t>
            </a:r>
            <a:r>
              <a:rPr lang="en-US" sz="2400" dirty="0"/>
              <a:t> </a:t>
            </a:r>
            <a:r>
              <a:rPr lang="en-US" sz="2400" dirty="0" err="1"/>
              <a:t>durumlarda</a:t>
            </a:r>
            <a:r>
              <a:rPr lang="en-US" sz="2400" dirty="0"/>
              <a:t> </a:t>
            </a:r>
            <a:r>
              <a:rPr lang="en-US" sz="2400" dirty="0" err="1"/>
              <a:t>erkek</a:t>
            </a:r>
            <a:r>
              <a:rPr lang="en-US" sz="2400" dirty="0"/>
              <a:t> </a:t>
            </a:r>
            <a:r>
              <a:rPr lang="en-US" sz="2400" dirty="0" err="1"/>
              <a:t>olan</a:t>
            </a:r>
            <a:r>
              <a:rPr lang="en-US" sz="2400" dirty="0"/>
              <a:t> </a:t>
            </a:r>
            <a:r>
              <a:rPr lang="en-US" sz="2400" dirty="0" err="1"/>
              <a:t>çocuğun</a:t>
            </a:r>
            <a:r>
              <a:rPr lang="en-US" sz="2400" dirty="0"/>
              <a:t> </a:t>
            </a:r>
            <a:r>
              <a:rPr lang="en-US" sz="2400" dirty="0" err="1"/>
              <a:t>cezalandırıldığı</a:t>
            </a:r>
            <a:r>
              <a:rPr lang="en-US" sz="2400" dirty="0"/>
              <a:t> </a:t>
            </a:r>
            <a:r>
              <a:rPr lang="en-US" sz="2400" dirty="0" err="1"/>
              <a:t>görülmektedir</a:t>
            </a:r>
            <a:r>
              <a:rPr lang="en-US" sz="2400" dirty="0"/>
              <a:t>. Bu </a:t>
            </a:r>
            <a:r>
              <a:rPr lang="en-US" sz="2400" dirty="0" err="1"/>
              <a:t>sorunun</a:t>
            </a:r>
            <a:r>
              <a:rPr lang="en-US" sz="2400" dirty="0"/>
              <a:t> </a:t>
            </a:r>
            <a:r>
              <a:rPr lang="en-US" sz="2400" dirty="0" err="1"/>
              <a:t>çözümü</a:t>
            </a:r>
            <a:r>
              <a:rPr lang="en-US" sz="2400" dirty="0"/>
              <a:t> </a:t>
            </a:r>
            <a:r>
              <a:rPr lang="en-US" sz="2400" dirty="0" err="1"/>
              <a:t>adına</a:t>
            </a:r>
            <a:r>
              <a:rPr lang="en-US" sz="2400" dirty="0"/>
              <a:t> </a:t>
            </a:r>
            <a:r>
              <a:rPr lang="en-US" sz="2400" dirty="0" err="1"/>
              <a:t>kanunda</a:t>
            </a:r>
            <a:r>
              <a:rPr lang="en-US" sz="2400" dirty="0"/>
              <a:t> </a:t>
            </a:r>
            <a:r>
              <a:rPr lang="en-US" sz="2400" dirty="0" err="1"/>
              <a:t>açık</a:t>
            </a:r>
            <a:r>
              <a:rPr lang="en-US" sz="2400" dirty="0"/>
              <a:t> </a:t>
            </a:r>
            <a:r>
              <a:rPr lang="en-US" sz="2400" dirty="0" err="1"/>
              <a:t>bir</a:t>
            </a:r>
            <a:r>
              <a:rPr lang="en-US" sz="2400" dirty="0"/>
              <a:t> </a:t>
            </a:r>
            <a:r>
              <a:rPr lang="en-US" sz="2400" dirty="0" err="1"/>
              <a:t>düzenleme</a:t>
            </a:r>
            <a:r>
              <a:rPr lang="en-US" sz="2400" dirty="0"/>
              <a:t> </a:t>
            </a:r>
            <a:r>
              <a:rPr lang="en-US" sz="2400" dirty="0" err="1"/>
              <a:t>yapılmalı</a:t>
            </a:r>
            <a:r>
              <a:rPr lang="en-US" sz="2400" dirty="0"/>
              <a:t> </a:t>
            </a:r>
            <a:r>
              <a:rPr lang="en-US" sz="2400" dirty="0" err="1"/>
              <a:t>ve</a:t>
            </a:r>
            <a:r>
              <a:rPr lang="en-US" sz="2400" dirty="0"/>
              <a:t> </a:t>
            </a:r>
            <a:r>
              <a:rPr lang="en-US" sz="2400" dirty="0" err="1"/>
              <a:t>çocuklar</a:t>
            </a:r>
            <a:r>
              <a:rPr lang="en-US" sz="2400" dirty="0"/>
              <a:t> </a:t>
            </a:r>
            <a:r>
              <a:rPr lang="en-US" sz="2400" dirty="0" err="1"/>
              <a:t>bakımından</a:t>
            </a:r>
            <a:r>
              <a:rPr lang="en-US" sz="2400" dirty="0"/>
              <a:t> </a:t>
            </a:r>
            <a:r>
              <a:rPr lang="en-US" sz="2400" dirty="0" err="1"/>
              <a:t>bu</a:t>
            </a:r>
            <a:r>
              <a:rPr lang="en-US" sz="2400" dirty="0"/>
              <a:t> durum </a:t>
            </a:r>
            <a:r>
              <a:rPr lang="en-US" sz="2400" dirty="0" err="1"/>
              <a:t>bir</a:t>
            </a:r>
            <a:r>
              <a:rPr lang="en-US" sz="2400" dirty="0"/>
              <a:t> </a:t>
            </a:r>
            <a:r>
              <a:rPr lang="en-US" sz="2400" dirty="0" err="1"/>
              <a:t>şahsi</a:t>
            </a:r>
            <a:r>
              <a:rPr lang="en-US" sz="2400" dirty="0"/>
              <a:t> </a:t>
            </a:r>
            <a:r>
              <a:rPr lang="en-US" sz="2400" dirty="0" err="1"/>
              <a:t>cezasızlık</a:t>
            </a:r>
            <a:r>
              <a:rPr lang="en-US" sz="2400" dirty="0"/>
              <a:t> </a:t>
            </a:r>
            <a:r>
              <a:rPr lang="en-US" sz="2400" dirty="0" err="1"/>
              <a:t>sebebi</a:t>
            </a:r>
            <a:r>
              <a:rPr lang="en-US" sz="2400" dirty="0"/>
              <a:t> </a:t>
            </a:r>
            <a:r>
              <a:rPr lang="en-US" sz="2400" dirty="0" err="1"/>
              <a:t>olarak</a:t>
            </a:r>
            <a:r>
              <a:rPr lang="en-US" sz="2400" dirty="0"/>
              <a:t> </a:t>
            </a:r>
            <a:r>
              <a:rPr lang="en-US" sz="2400" dirty="0" err="1"/>
              <a:t>kabul</a:t>
            </a:r>
            <a:r>
              <a:rPr lang="en-US" sz="2400" dirty="0"/>
              <a:t> </a:t>
            </a:r>
            <a:r>
              <a:rPr lang="en-US" sz="2400" dirty="0" err="1"/>
              <a:t>edilmelidir</a:t>
            </a:r>
            <a:r>
              <a:rPr lang="en-US" sz="2400" dirty="0"/>
              <a:t>. </a:t>
            </a:r>
            <a:endParaRPr lang="en-US"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2168" y="1184481"/>
            <a:ext cx="10972800" cy="5299202"/>
          </a:xfrm>
        </p:spPr>
        <p:txBody>
          <a:bodyPr/>
          <a:lstStyle/>
          <a:p>
            <a:pPr marL="0" indent="361950">
              <a:buNone/>
            </a:pPr>
            <a:r>
              <a:rPr lang="tr-TR" sz="2000" b="1" dirty="0">
                <a:latin typeface="Arial" panose="020B0604020202020204" pitchFamily="34" charset="0"/>
                <a:cs typeface="Arial" panose="020B0604020202020204" pitchFamily="34" charset="0"/>
              </a:rPr>
              <a:t>SEMPOZYUM BAŞKANI</a:t>
            </a:r>
            <a:endParaRPr lang="tr-TR" sz="2000" b="1"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2000" dirty="0">
                <a:latin typeface="Arial" panose="020B0604020202020204" pitchFamily="34" charset="0"/>
                <a:cs typeface="Arial" panose="020B0604020202020204" pitchFamily="34" charset="0"/>
              </a:rPr>
              <a:t>Prof. Dr. Fulya SARVAN, Türk Üniversiteli Kadınlar Derneği Antalya Şube Başkanı</a:t>
            </a:r>
            <a:endParaRPr lang="tr-TR" sz="2000" dirty="0">
              <a:latin typeface="Arial" panose="020B0604020202020204" pitchFamily="34" charset="0"/>
              <a:cs typeface="Arial" panose="020B0604020202020204" pitchFamily="34" charset="0"/>
            </a:endParaRPr>
          </a:p>
          <a:p>
            <a:pPr marL="0" indent="0" algn="ctr">
              <a:buNone/>
            </a:pPr>
            <a:endParaRPr lang="tr-TR" sz="2000" dirty="0">
              <a:latin typeface="Arial" panose="020B0604020202020204" pitchFamily="34" charset="0"/>
              <a:cs typeface="Arial" panose="020B0604020202020204" pitchFamily="34" charset="0"/>
            </a:endParaRPr>
          </a:p>
          <a:p>
            <a:pPr marL="0" indent="361950">
              <a:buNone/>
            </a:pPr>
            <a:r>
              <a:rPr lang="tr-TR" sz="2000" b="1" dirty="0">
                <a:latin typeface="Arial" panose="020B0604020202020204" pitchFamily="34" charset="0"/>
                <a:cs typeface="Arial" panose="020B0604020202020204" pitchFamily="34" charset="0"/>
              </a:rPr>
              <a:t>DÜZENLEME KURULU ÜYELERİ</a:t>
            </a:r>
            <a:endParaRPr lang="tr-TR" sz="2000" b="1"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Prof. Dr. Emine EFE, Akdeniz Üniversitesi Hemşirelik Fakültesi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Prof. Dr. Zeliha YAZICI, Akdeniz Üniversitesi Eğitim Fakültesi</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Doç. Dr. Mehmet ZANBAK, Akdeniz Üniversitesi İktisadi ve İdari Bilimler Fakültesi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Dr. </a:t>
            </a:r>
            <a:r>
              <a:rPr lang="tr-TR" sz="2000" dirty="0" err="1">
                <a:latin typeface="Arial" panose="020B0604020202020204" pitchFamily="34" charset="0"/>
                <a:cs typeface="Arial" panose="020B0604020202020204" pitchFamily="34" charset="0"/>
              </a:rPr>
              <a:t>Öğr</a:t>
            </a:r>
            <a:r>
              <a:rPr lang="tr-TR" sz="2000" dirty="0">
                <a:latin typeface="Arial" panose="020B0604020202020204" pitchFamily="34" charset="0"/>
                <a:cs typeface="Arial" panose="020B0604020202020204" pitchFamily="34" charset="0"/>
              </a:rPr>
              <a:t>. Üyesi Süreyya SARVAN, Akdeniz Üniversitesi Hemşirelik Fakültesi</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Arş. Gör. Dr. Nimet KARATAŞ, Akdeniz Üniversitesi Hemşirelik Fakültesi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Arş. Gör. Dr. Volkan DÜZGÜN, Akdeniz Üniversitesi Hemşirelik Fakültesi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Arş. Gör. Uğur GÜL, Akdeniz Üniversitesi Hemşirelik Fakültesi</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Sahil BOZKURT, Türk Üniversiteli Kadınlar Derneği Antalya Şube Bşk. Yrd.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Zeynep UYSAL, Türk Üniversiteli Kadınlar Derneği Antalya Şube YK Üyesi </a:t>
            </a:r>
            <a:endParaRPr lang="tr-TR" sz="2000" dirty="0">
              <a:latin typeface="Arial" panose="020B0604020202020204" pitchFamily="34" charset="0"/>
              <a:cs typeface="Arial" panose="020B0604020202020204" pitchFamily="34" charset="0"/>
            </a:endParaRPr>
          </a:p>
          <a:p>
            <a:pPr>
              <a:lnSpc>
                <a:spcPct val="120000"/>
              </a:lnSpc>
              <a:spcBef>
                <a:spcPts val="0"/>
              </a:spcBef>
              <a:buFont typeface="Wingdings" panose="05000000000000000000" pitchFamily="2" charset="2"/>
              <a:buChar char="v"/>
            </a:pPr>
            <a:r>
              <a:rPr lang="tr-TR" sz="2000" dirty="0">
                <a:latin typeface="Arial" panose="020B0604020202020204" pitchFamily="34" charset="0"/>
                <a:cs typeface="Arial" panose="020B0604020202020204" pitchFamily="34" charset="0"/>
              </a:rPr>
              <a:t>Dr. Arzu AÇAR, Türk Üniversiteli Kadınlar Derneği Antalya Şube Üyesi</a:t>
            </a:r>
            <a:endParaRPr lang="tr-TR" sz="2000" dirty="0">
              <a:latin typeface="Arial" panose="020B0604020202020204" pitchFamily="34" charset="0"/>
              <a:cs typeface="Arial" panose="020B0604020202020204" pitchFamily="34" charset="0"/>
            </a:endParaRPr>
          </a:p>
          <a:p>
            <a:endParaRPr lang="tr-TR" dirty="0"/>
          </a:p>
        </p:txBody>
      </p:sp>
      <p:sp>
        <p:nvSpPr>
          <p:cNvPr id="4" name="Başlık 1"/>
          <p:cNvSpPr>
            <a:spLocks noGrp="1"/>
          </p:cNvSpPr>
          <p:nvPr>
            <p:ph type="title"/>
          </p:nvPr>
        </p:nvSpPr>
        <p:spPr>
          <a:xfrm>
            <a:off x="582168" y="300228"/>
            <a:ext cx="10972800" cy="582613"/>
          </a:xfrm>
        </p:spPr>
        <p:txBody>
          <a:bodyPr/>
          <a:lstStyle/>
          <a:p>
            <a:pPr algn="ctr"/>
            <a:r>
              <a:rPr lang="tr-TR" sz="3200" b="1" dirty="0">
                <a:latin typeface="+mn-lt"/>
                <a:cs typeface="Times New Roman" panose="02020603050405020304" pitchFamily="18" charset="0"/>
              </a:rPr>
              <a:t>ÇOCUK HAKLARI VE REFAHI SEMPOZYUMU</a:t>
            </a:r>
            <a:endParaRPr lang="tr-TR" sz="3200" dirty="0">
              <a:latin typeface="+mn-lt"/>
            </a:endParaRPr>
          </a:p>
        </p:txBody>
      </p:sp>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82168" y="300228"/>
            <a:ext cx="10972800" cy="582613"/>
          </a:xfrm>
        </p:spPr>
        <p:txBody>
          <a:bodyPr/>
          <a:lstStyle/>
          <a:p>
            <a:pPr algn="ctr"/>
            <a:r>
              <a:rPr lang="tr-TR" sz="3200" b="1" dirty="0">
                <a:latin typeface="Arial" panose="020B0604020202020204" pitchFamily="34" charset="0"/>
                <a:cs typeface="Arial" panose="020B0604020202020204" pitchFamily="34" charset="0"/>
              </a:rPr>
              <a:t>ÇOCUK HAKLARI VE REFAHI SEMPOZYUMU</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89682" y="954753"/>
            <a:ext cx="7839917" cy="5550408"/>
          </a:xfrm>
        </p:spPr>
        <p:txBody>
          <a:bodyPr/>
          <a:lstStyle/>
          <a:p>
            <a:pPr marL="0" indent="361950">
              <a:buNone/>
            </a:pPr>
            <a:r>
              <a:rPr lang="tr-TR" sz="1400" b="1" dirty="0">
                <a:latin typeface="Arial" panose="020B0604020202020204" pitchFamily="34" charset="0"/>
                <a:cs typeface="Arial" panose="020B0604020202020204" pitchFamily="34" charset="0"/>
              </a:rPr>
              <a:t>BİLİM KURULU ÜYELERİ</a:t>
            </a:r>
            <a:endParaRPr lang="tr-TR" sz="1400" b="1"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Nurşen ADAK, Akdeniz Üniversitesi Edebiyat Fakültesi (Dekan)</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Hilmi DEMİRKAYA, Akdeniz Üniversitesi Eğitim Fakültesi (Dekan)</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Zuhal KAYNAK ERİNÇ, Akdeniz Üniversitesi Mimarlık Fakültesi (Dekan)</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Zeynep ÖZER, Akdeniz Üniversitesi Hemşirelik Fakültesi (Dekan)</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Necla ÖZTÜRK, Akdeniz Üniversitesi Hukuk Fakültesi (Dekan)</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Selma ÖNCEL, Akdeniz Üniversitesi Kumluca Sağlık Bilimleri Fakültesi (Dekan)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İlkay BOZ, Akdeniz Üniversitesi Hemşirelik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Emine EFE,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Hilal ERKUŞ, Akdeniz Üniversitesi Mimarlık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Havva İŞKAN IŞIK, Akdeniz Üniversitesi Edebiyat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Ayşegül İŞLER,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Mustafa KARHAN, Akdeniz Üniversitesi Mühendislik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Günseli ORHON, Akdeniz Üniversitesi Eğitim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Şule ORMAN, Akdeniz Üniversitesi Ziraat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Prof. Dr. Zeliha YAZICI, Akdeniz Üniversitesi Eğitim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Aslı SÜRER ADANIR, Akdeniz Üniversitesi Tıp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Arzu AKCAN,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Kerime BADEMLİ, Akdeniz Üniversitesi Hemşirelik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t>
            </a:r>
            <a:r>
              <a:rPr lang="tr-TR" sz="1200" dirty="0" err="1">
                <a:latin typeface="Arial" panose="020B0604020202020204" pitchFamily="34" charset="0"/>
                <a:cs typeface="Arial" panose="020B0604020202020204" pitchFamily="34" charset="0"/>
              </a:rPr>
              <a:t>Barçın</a:t>
            </a:r>
            <a:r>
              <a:rPr lang="tr-TR" sz="1200" dirty="0">
                <a:latin typeface="Arial" panose="020B0604020202020204" pitchFamily="34" charset="0"/>
                <a:cs typeface="Arial" panose="020B0604020202020204" pitchFamily="34" charset="0"/>
              </a:rPr>
              <a:t> KARAKAŞ BUDAK, Akdeniz Üniversitesi Mühendislik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Sakine Gülfem ÇAKIR, Akdeniz Üniversitesi Eğitim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Murat ÇAY, Akdeniz Üniversitesi Sosyal Bilimler Meslek Yüksekokulu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Yaprak ÇETİN, Akdeniz Üniversitesi Sağlık Bilimleri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Mustafa ÇOBAN, Akdeniz Üniversitesi Sağlık Bilimleri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Koray KARA, Sağlık Bilimleri Üniversitesi Antalya Eğitim ve Araştırma Hastanesi </a:t>
            </a:r>
            <a:endParaRPr lang="tr-TR" sz="12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1" y="609601"/>
            <a:ext cx="10131425" cy="606949"/>
          </a:xfrm>
        </p:spPr>
        <p:txBody>
          <a:bodyPr>
            <a:normAutofit fontScale="90000"/>
          </a:bodyPr>
          <a:lstStyle/>
          <a:p>
            <a:endParaRPr lang="tr-TR" dirty="0"/>
          </a:p>
        </p:txBody>
      </p:sp>
      <p:graphicFrame>
        <p:nvGraphicFramePr>
          <p:cNvPr id="4" name="Tablo 4"/>
          <p:cNvGraphicFramePr>
            <a:graphicFrameLocks noGrp="1"/>
          </p:cNvGraphicFramePr>
          <p:nvPr>
            <p:ph idx="1"/>
          </p:nvPr>
        </p:nvGraphicFramePr>
        <p:xfrm>
          <a:off x="779145" y="73660"/>
          <a:ext cx="10038080" cy="6731000"/>
        </p:xfrm>
        <a:graphic>
          <a:graphicData uri="http://schemas.openxmlformats.org/drawingml/2006/table">
            <a:tbl>
              <a:tblPr firstRow="1" bandRow="1">
                <a:tableStyleId>{21E4AEA4-8DFA-4A89-87EB-49C32662AFE0}</a:tableStyleId>
              </a:tblPr>
              <a:tblGrid>
                <a:gridCol w="7818755"/>
                <a:gridCol w="2219325"/>
              </a:tblGrid>
              <a:tr h="445135">
                <a:tc>
                  <a:txBody>
                    <a:bodyPr/>
                    <a:lstStyle/>
                    <a:p>
                      <a:r>
                        <a:rPr lang="tr-TR" dirty="0"/>
                        <a:t>DESTEKLEYEN KURULUŞLAR </a:t>
                      </a:r>
                      <a:endParaRPr lang="tr-TR" dirty="0"/>
                    </a:p>
                  </a:txBody>
                  <a:tcPr/>
                </a:tc>
                <a:tc>
                  <a:txBody>
                    <a:bodyPr/>
                    <a:lstStyle/>
                    <a:p>
                      <a:r>
                        <a:rPr lang="tr-TR" dirty="0"/>
                        <a:t>TEMSİLCİ SAYISI</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Akademik Araştırmalar Derneği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Akran Arabuluculuğu Derneği</a:t>
                      </a:r>
                      <a:endParaRPr lang="tr-TR" dirty="0"/>
                    </a:p>
                  </a:txBody>
                  <a:tcPr/>
                </a:tc>
                <a:tc>
                  <a:txBody>
                    <a:bodyPr/>
                    <a:lstStyle/>
                    <a:p>
                      <a:pPr algn="ctr">
                        <a:buNone/>
                      </a:pPr>
                      <a:r>
                        <a:rPr lang="tr-TR" dirty="0"/>
                        <a:t>4</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ANKA Kadın Kooperatifi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es-ES" sz="1800" kern="1200" dirty="0">
                          <a:solidFill>
                            <a:schemeClr val="dk1"/>
                          </a:solidFill>
                          <a:effectLst/>
                        </a:rPr>
                        <a:t>Akdeniz Aile Sağlığı ve Eğitimi Derneği (ASED)</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Akdeniz Kadın Çalışmalarını Destekleme Derneği (AKÇAD) </a:t>
                      </a:r>
                      <a:endParaRPr lang="tr-TR" dirty="0"/>
                    </a:p>
                  </a:txBody>
                  <a:tcPr/>
                </a:tc>
                <a:tc>
                  <a:txBody>
                    <a:bodyPr/>
                    <a:lstStyle/>
                    <a:p>
                      <a:pPr algn="ctr"/>
                      <a:r>
                        <a:rPr lang="tr-TR" dirty="0"/>
                        <a:t>1</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Akdeniz Reklamcılar Derneği </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Barosu Çocuk Hakları Merkezi </a:t>
                      </a:r>
                      <a:endParaRPr lang="tr-TR" dirty="0"/>
                    </a:p>
                  </a:txBody>
                  <a:tcPr/>
                </a:tc>
                <a:tc>
                  <a:txBody>
                    <a:bodyPr/>
                    <a:lstStyle/>
                    <a:p>
                      <a:pPr algn="ctr"/>
                      <a:r>
                        <a:rPr lang="tr-TR" dirty="0"/>
                        <a:t>3</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Antalya Çağdaş Eğitim ve Kültür Vakfı (ANTÇEV)</a:t>
                      </a:r>
                      <a:endParaRPr lang="tr-TR" dirty="0"/>
                    </a:p>
                  </a:txBody>
                  <a:tcPr/>
                </a:tc>
                <a:tc>
                  <a:txBody>
                    <a:bodyPr/>
                    <a:lstStyle/>
                    <a:p>
                      <a:pPr algn="ctr"/>
                      <a:r>
                        <a:rPr lang="tr-TR" dirty="0"/>
                        <a:t>3</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Çocuk İzlem Merkezi</a:t>
                      </a:r>
                      <a:endParaRPr lang="tr-TR" dirty="0"/>
                    </a:p>
                  </a:txBody>
                  <a:tcPr/>
                </a:tc>
                <a:tc>
                  <a:txBody>
                    <a:bodyPr/>
                    <a:lstStyle/>
                    <a:p>
                      <a:pPr algn="ctr">
                        <a:buNone/>
                      </a:pPr>
                      <a:r>
                        <a:rPr lang="tr-TR" dirty="0"/>
                        <a:t>2</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Down Sendromlular ve Engelliler Derneği</a:t>
                      </a:r>
                      <a:endParaRPr lang="tr-TR" dirty="0"/>
                    </a:p>
                  </a:txBody>
                  <a:tcPr/>
                </a:tc>
                <a:tc>
                  <a:txBody>
                    <a:bodyPr/>
                    <a:lstStyle/>
                    <a:p>
                      <a:pPr algn="ctr">
                        <a:buNone/>
                      </a:pPr>
                      <a:r>
                        <a:rPr lang="tr-TR" dirty="0"/>
                        <a:t>1</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Kent Konseyi Kadın Meclisi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Antalya İş Kadınları Derneği (ANTİKAD)</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Antalya Kadın Danışma Merkezi ve Dayanışma Derneği </a:t>
                      </a:r>
                      <a:endParaRPr lang="tr-TR" dirty="0"/>
                    </a:p>
                  </a:txBody>
                  <a:tcPr/>
                </a:tc>
                <a:tc>
                  <a:txBody>
                    <a:bodyPr/>
                    <a:lstStyle/>
                    <a:p>
                      <a:pPr algn="ctr"/>
                      <a:r>
                        <a:rPr lang="tr-TR" dirty="0"/>
                        <a:t>2</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Tabip Odası</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Batı Akdeniz Ekonomisini Geliştirme Vakfı (BAGEV)</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Bir Arada Yaşarız Eğitim ve Toplumsal Araştırmalar Vakfı (BAYETAV)</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ARA TOPLAM</a:t>
                      </a:r>
                      <a:endParaRPr lang="tr-TR" dirty="0"/>
                    </a:p>
                  </a:txBody>
                  <a:tcPr/>
                </a:tc>
                <a:tc>
                  <a:txBody>
                    <a:bodyPr/>
                    <a:lstStyle/>
                    <a:p>
                      <a:pPr algn="ctr">
                        <a:buNone/>
                      </a:pPr>
                      <a:r>
                        <a:rPr lang="tr-TR" b="1" dirty="0"/>
                        <a:t>25</a:t>
                      </a:r>
                      <a:endParaRPr lang="tr-TR" b="1" dirty="0"/>
                    </a:p>
                  </a:txBody>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200" b="1" dirty="0">
                <a:latin typeface="Arial" panose="020B0604020202020204" pitchFamily="34" charset="0"/>
                <a:cs typeface="Arial" panose="020B0604020202020204" pitchFamily="34" charset="0"/>
              </a:rPr>
              <a:t>ÇOCUK HAKLARI VE REFAHI SEMPOZYUMU</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35280" y="872998"/>
            <a:ext cx="11634216" cy="5674106"/>
          </a:xfrm>
        </p:spPr>
        <p:txBody>
          <a:bodyPr/>
          <a:lstStyle/>
          <a:p>
            <a:pPr marL="0" indent="361950">
              <a:buNone/>
            </a:pPr>
            <a:r>
              <a:rPr lang="tr-TR" sz="1400" b="1" dirty="0">
                <a:latin typeface="Arial" panose="020B0604020202020204" pitchFamily="34" charset="0"/>
                <a:cs typeface="Arial" panose="020B0604020202020204" pitchFamily="34" charset="0"/>
              </a:rPr>
              <a:t>BİLİM KURULU ÜYELERİ</a:t>
            </a:r>
            <a:endParaRPr lang="tr-TR" sz="14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Merve Şeyda KARAÇİL, Akdeniz Üniversitesi Sağlık Bilimleri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Ayla KAYA, Akdeniz Üniversitesi Hemşirelik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Özgün KAYA KARA, Akdeniz Üniversitesi Sağlık Bilimleri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Ayten KAYA KILIÇ, Akdeniz Üniversitesi Sosyal ve Beşeri Bilimler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İlkay KESER, Akdeniz Üniversitesi Hemşirelik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Nursel KÖKSAL, Akdeniz Üniversitesi Eğitim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İlkay KUTLAR, Akdeniz Üniversitesi Ziraat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Ayşe Nur KUTLUCA CANBULAT, Akdeniz Üniversitesi Eğitim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Nilgün SEREMET KÜRKLÜ, Akdeniz Üniversitesi Sağlık Bilimleri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Ayşe MEYDANLIOĞLU, Akdeniz Üniversitesi Hemşirelik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Ayşe Eren ÖZDEMİR, Akdeniz Üniversitesi İktisadi ve İdari Bilimler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Selin SERT SÜTÇÜ, Akdeniz Üniversitesi Hukuk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Mehtap TÜRKAY, Akdeniz Üniversitesi Tıp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Tuba BİRİNCİ UZUN, Akdeniz Üniversitesi Hukuk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Evrim ÇETİNKAYA YILDIZ, Akdeniz Üniversitesi Eğitim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Doç. Dr. Mehmet ZANBAK, Akdeniz Üniversitesi İktisadi ve İdari Bilimler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Bilge BİNGÖL, Akdeniz Üniversitesi Hukuk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Gör. Nilüfer CENGİZ, Akdeniz Üniversitesi Sosyal Bilimler Meslek Yüksekokulu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İlknur Uluğ CİCİM, Akdeniz Üniversitesi Hukuk Fakültesi</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Saliha HALLAÇ,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Dudu KARAKAYA,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Süreyya SARVAN, Akdeniz Üniversitesi Hemşirelik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a:latin typeface="Arial" panose="020B0604020202020204" pitchFamily="34" charset="0"/>
                <a:cs typeface="Arial" panose="020B0604020202020204" pitchFamily="34" charset="0"/>
              </a:rPr>
              <a:t>Dr. </a:t>
            </a: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Üyesi </a:t>
            </a:r>
            <a:r>
              <a:rPr lang="tr-TR" sz="1200" dirty="0" err="1">
                <a:latin typeface="Arial" panose="020B0604020202020204" pitchFamily="34" charset="0"/>
                <a:cs typeface="Arial" panose="020B0604020202020204" pitchFamily="34" charset="0"/>
              </a:rPr>
              <a:t>Sevtap</a:t>
            </a:r>
            <a:r>
              <a:rPr lang="tr-TR" sz="1200" dirty="0">
                <a:latin typeface="Arial" panose="020B0604020202020204" pitchFamily="34" charset="0"/>
                <a:cs typeface="Arial" panose="020B0604020202020204" pitchFamily="34" charset="0"/>
              </a:rPr>
              <a:t> VELİPAŞAOĞLU, Akdeniz Üniversitesi Tıp Fakültesi </a:t>
            </a:r>
            <a:endParaRPr lang="tr-TR" sz="1200" dirty="0">
              <a:latin typeface="Arial" panose="020B0604020202020204" pitchFamily="34" charset="0"/>
              <a:cs typeface="Arial" panose="020B0604020202020204" pitchFamily="34" charset="0"/>
            </a:endParaRPr>
          </a:p>
          <a:p>
            <a:pPr>
              <a:buFont typeface="Wingdings" panose="05000000000000000000" pitchFamily="2" charset="2"/>
              <a:buChar char="v"/>
            </a:pPr>
            <a:r>
              <a:rPr lang="tr-TR" sz="1200" dirty="0" err="1">
                <a:latin typeface="Arial" panose="020B0604020202020204" pitchFamily="34" charset="0"/>
                <a:cs typeface="Arial" panose="020B0604020202020204" pitchFamily="34" charset="0"/>
              </a:rPr>
              <a:t>Öğr</a:t>
            </a:r>
            <a:r>
              <a:rPr lang="tr-TR" sz="1200" dirty="0">
                <a:latin typeface="Arial" panose="020B0604020202020204" pitchFamily="34" charset="0"/>
                <a:cs typeface="Arial" panose="020B0604020202020204" pitchFamily="34" charset="0"/>
              </a:rPr>
              <a:t>. Gör. Dr. Şenay TÜRE, Akdeniz Üniversitesi Tıp Fakültesi</a:t>
            </a:r>
            <a:endParaRPr lang="tr-TR" sz="1200" dirty="0">
              <a:latin typeface="Arial" panose="020B0604020202020204" pitchFamily="34" charset="0"/>
              <a:cs typeface="Arial" panose="020B0604020202020204" pitchFamily="34" charset="0"/>
            </a:endParaRPr>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tr-TR" altLang="en-US" sz="4800" dirty="0"/>
              <a:t>RAPORU İNCELEDİĞİNİZ İÇİN TEŞEKKÜRLER</a:t>
            </a:r>
            <a:endParaRPr lang="tr-TR" altLang="en-US" sz="4800" dirty="0"/>
          </a:p>
        </p:txBody>
      </p:sp>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4"/>
          <p:cNvGraphicFramePr>
            <a:graphicFrameLocks noGrp="1"/>
          </p:cNvGraphicFramePr>
          <p:nvPr/>
        </p:nvGraphicFramePr>
        <p:xfrm>
          <a:off x="736600" y="160677"/>
          <a:ext cx="10061575" cy="6536646"/>
        </p:xfrm>
        <a:graphic>
          <a:graphicData uri="http://schemas.openxmlformats.org/drawingml/2006/table">
            <a:tbl>
              <a:tblPr firstRow="1" bandRow="1">
                <a:tableStyleId>{93296810-A885-4BE3-A3E7-6D5BEEA58F35}</a:tableStyleId>
              </a:tblPr>
              <a:tblGrid>
                <a:gridCol w="7514590"/>
                <a:gridCol w="2546985"/>
              </a:tblGrid>
              <a:tr h="538080">
                <a:tc>
                  <a:txBody>
                    <a:bodyPr/>
                    <a:lstStyle/>
                    <a:p>
                      <a:r>
                        <a:rPr lang="tr-TR" dirty="0"/>
                        <a:t>DESTEKLEYEN KURULUŞLAR</a:t>
                      </a:r>
                      <a:endParaRPr lang="tr-TR" dirty="0"/>
                    </a:p>
                  </a:txBody>
                  <a:tcPr/>
                </a:tc>
                <a:tc>
                  <a:txBody>
                    <a:bodyPr/>
                    <a:lstStyle/>
                    <a:p>
                      <a:r>
                        <a:rPr lang="tr-TR" dirty="0"/>
                        <a:t>TEMSİLCİ SAYISI</a:t>
                      </a:r>
                      <a:endParaRPr lang="tr-TR" dirty="0"/>
                    </a:p>
                  </a:txBody>
                  <a:tcPr/>
                </a:tc>
              </a:tr>
              <a:tr h="38495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Çağdaş Yaşamı Destekleme Derneği Antalya Şubesi (ÇYDD)</a:t>
                      </a:r>
                      <a:endParaRPr lang="tr-TR" dirty="0"/>
                    </a:p>
                  </a:txBody>
                  <a:tcPr/>
                </a:tc>
                <a:tc>
                  <a:txBody>
                    <a:bodyPr/>
                    <a:lstStyle/>
                    <a:p>
                      <a:pPr algn="ctr"/>
                      <a:r>
                        <a:rPr lang="tr-TR" dirty="0"/>
                        <a:t>2</a:t>
                      </a:r>
                      <a:endParaRPr lang="tr-TR" dirty="0"/>
                    </a:p>
                  </a:txBody>
                  <a:tcPr/>
                </a:tc>
              </a:tr>
              <a:tr h="38495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Çalışan Anneler Derneği</a:t>
                      </a:r>
                      <a:endParaRPr lang="tr-TR" dirty="0"/>
                    </a:p>
                  </a:txBody>
                  <a:tcPr/>
                </a:tc>
                <a:tc>
                  <a:txBody>
                    <a:bodyPr/>
                    <a:lstStyle/>
                    <a:p>
                      <a:pPr algn="ctr">
                        <a:buNone/>
                      </a:pPr>
                      <a:r>
                        <a:rPr lang="tr-TR" dirty="0"/>
                        <a:t>1</a:t>
                      </a:r>
                      <a:endParaRPr lang="tr-TR" dirty="0"/>
                    </a:p>
                  </a:txBody>
                  <a:tcPr/>
                </a:tc>
              </a:tr>
              <a:tr h="36787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Cumhuriyet Kadınları Derneği Konyaaltı Şubesi</a:t>
                      </a:r>
                      <a:endParaRPr lang="tr-TR" dirty="0"/>
                    </a:p>
                  </a:txBody>
                  <a:tcPr/>
                </a:tc>
                <a:tc>
                  <a:txBody>
                    <a:bodyPr/>
                    <a:lstStyle/>
                    <a:p>
                      <a:pPr algn="ctr">
                        <a:buNone/>
                      </a:pPr>
                      <a:r>
                        <a:rPr lang="tr-TR" dirty="0"/>
                        <a:t>3</a:t>
                      </a:r>
                      <a:endParaRPr lang="tr-TR" dirty="0"/>
                    </a:p>
                  </a:txBody>
                  <a:tcPr/>
                </a:tc>
              </a:tr>
              <a:tr h="35933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7K Kadın Girişim ve İşletme Kooperatifi</a:t>
                      </a:r>
                      <a:endParaRPr lang="tr-TR" dirty="0"/>
                    </a:p>
                  </a:txBody>
                  <a:tcPr/>
                </a:tc>
                <a:tc>
                  <a:txBody>
                    <a:bodyPr/>
                    <a:lstStyle/>
                    <a:p>
                      <a:pPr algn="ctr">
                        <a:buNone/>
                      </a:pPr>
                      <a:r>
                        <a:rPr lang="tr-TR" dirty="0"/>
                        <a:t>1</a:t>
                      </a:r>
                      <a:endParaRPr lang="tr-TR" dirty="0"/>
                    </a:p>
                  </a:txBody>
                  <a:tcPr/>
                </a:tc>
              </a:tr>
              <a:tr h="40325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Kadının Sosyal Hayatını Araştırma ve İnceleme Derneği Antalya Şubesi</a:t>
                      </a:r>
                      <a:endParaRPr lang="tr-TR" dirty="0"/>
                    </a:p>
                  </a:txBody>
                  <a:tcPr/>
                </a:tc>
                <a:tc>
                  <a:txBody>
                    <a:bodyPr/>
                    <a:lstStyle/>
                    <a:p>
                      <a:pPr algn="ctr">
                        <a:buNone/>
                      </a:pPr>
                      <a:r>
                        <a:rPr lang="tr-TR" dirty="0"/>
                        <a:t>3</a:t>
                      </a:r>
                      <a:endParaRPr lang="tr-TR" dirty="0"/>
                    </a:p>
                  </a:txBody>
                  <a:tcPr/>
                </a:tc>
              </a:tr>
              <a:tr h="40325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Kadın Hekimler Eğitime Destek Vakfı (KAHEV) Antalya Şubesi</a:t>
                      </a:r>
                      <a:endParaRPr lang="tr-TR" dirty="0"/>
                    </a:p>
                  </a:txBody>
                  <a:tcPr/>
                </a:tc>
                <a:tc>
                  <a:txBody>
                    <a:bodyPr/>
                    <a:lstStyle/>
                    <a:p>
                      <a:pPr algn="ctr">
                        <a:buNone/>
                      </a:pPr>
                      <a:r>
                        <a:rPr lang="tr-TR" dirty="0"/>
                        <a:t>1</a:t>
                      </a:r>
                      <a:endParaRPr lang="tr-TR" dirty="0"/>
                    </a:p>
                  </a:txBody>
                  <a:tcPr/>
                </a:tc>
              </a:tr>
              <a:tr h="430708">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Kız Çocuklarına Destek Derneği</a:t>
                      </a:r>
                      <a:endParaRPr lang="tr-TR" dirty="0"/>
                    </a:p>
                  </a:txBody>
                  <a:tcPr/>
                </a:tc>
                <a:tc>
                  <a:txBody>
                    <a:bodyPr/>
                    <a:lstStyle/>
                    <a:p>
                      <a:pPr algn="ctr">
                        <a:buNone/>
                      </a:pPr>
                      <a:r>
                        <a:rPr lang="tr-TR" dirty="0"/>
                        <a:t>2</a:t>
                      </a:r>
                      <a:endParaRPr lang="tr-TR" dirty="0"/>
                    </a:p>
                  </a:txBody>
                  <a:tcPr/>
                </a:tc>
              </a:tr>
              <a:tr h="430708">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Mor Dayanışma Derneği</a:t>
                      </a:r>
                      <a:endParaRPr lang="tr-TR" dirty="0"/>
                    </a:p>
                  </a:txBody>
                  <a:tcPr/>
                </a:tc>
                <a:tc>
                  <a:txBody>
                    <a:bodyPr/>
                    <a:lstStyle/>
                    <a:p>
                      <a:pPr algn="ctr">
                        <a:buNone/>
                      </a:pPr>
                      <a:r>
                        <a:rPr lang="tr-TR" dirty="0"/>
                        <a:t>1</a:t>
                      </a:r>
                      <a:endParaRPr lang="tr-TR" dirty="0"/>
                    </a:p>
                  </a:txBody>
                  <a:tcPr/>
                </a:tc>
              </a:tr>
              <a:tr h="35933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Muratpaşa Belediyesi Kadın ve Aile Hizmetleri Müdürlüğü</a:t>
                      </a:r>
                      <a:endParaRPr lang="tr-TR" dirty="0"/>
                    </a:p>
                  </a:txBody>
                  <a:tcPr/>
                </a:tc>
                <a:tc>
                  <a:txBody>
                    <a:bodyPr/>
                    <a:lstStyle/>
                    <a:p>
                      <a:pPr algn="ctr">
                        <a:buNone/>
                      </a:pPr>
                      <a:r>
                        <a:rPr lang="tr-TR" dirty="0"/>
                        <a:t>5</a:t>
                      </a:r>
                      <a:endParaRPr lang="tr-TR" dirty="0"/>
                    </a:p>
                  </a:txBody>
                  <a:tcPr/>
                </a:tc>
              </a:tr>
              <a:tr h="376412">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Öğrenci Veli Derneği Antalya Şubesi </a:t>
                      </a:r>
                      <a:endParaRPr lang="tr-TR" dirty="0"/>
                    </a:p>
                  </a:txBody>
                  <a:tcPr/>
                </a:tc>
                <a:tc>
                  <a:txBody>
                    <a:bodyPr/>
                    <a:lstStyle/>
                    <a:p>
                      <a:pPr algn="ctr">
                        <a:buNone/>
                      </a:pPr>
                      <a:r>
                        <a:rPr lang="tr-TR" dirty="0"/>
                        <a:t>1</a:t>
                      </a:r>
                      <a:endParaRPr lang="tr-TR" dirty="0"/>
                    </a:p>
                  </a:txBody>
                  <a:tcPr/>
                </a:tc>
              </a:tr>
              <a:tr h="351399">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Önce Çocuklar ve Kadınlar Derneği</a:t>
                      </a:r>
                      <a:endParaRPr lang="tr-TR" dirty="0"/>
                    </a:p>
                  </a:txBody>
                  <a:tcPr/>
                </a:tc>
                <a:tc>
                  <a:txBody>
                    <a:bodyPr/>
                    <a:lstStyle/>
                    <a:p>
                      <a:pPr algn="ctr">
                        <a:buNone/>
                      </a:pPr>
                      <a:r>
                        <a:rPr lang="tr-TR" dirty="0"/>
                        <a:t>1</a:t>
                      </a:r>
                      <a:endParaRPr lang="tr-TR" dirty="0"/>
                    </a:p>
                  </a:txBody>
                  <a:tcPr/>
                </a:tc>
              </a:tr>
              <a:tr h="38983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Sağlık Bilimleri Üniversitesi Antalya Eğitim ve Araştırma Hastanesi</a:t>
                      </a:r>
                      <a:endParaRPr lang="tr-TR" dirty="0"/>
                    </a:p>
                  </a:txBody>
                  <a:tcPr/>
                </a:tc>
                <a:tc>
                  <a:txBody>
                    <a:bodyPr/>
                    <a:lstStyle/>
                    <a:p>
                      <a:pPr algn="ctr">
                        <a:buNone/>
                      </a:pPr>
                      <a:r>
                        <a:rPr lang="tr-TR" dirty="0"/>
                        <a:t>1</a:t>
                      </a:r>
                      <a:endParaRPr lang="tr-TR" dirty="0"/>
                    </a:p>
                  </a:txBody>
                  <a:tcPr/>
                </a:tc>
              </a:tr>
              <a:tr h="411796">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Sosyal Gelişim ve Dayanışma Derneği SGDD-ASAM Antalya Temsilciliği</a:t>
                      </a:r>
                      <a:endParaRPr lang="tr-TR" dirty="0"/>
                    </a:p>
                  </a:txBody>
                  <a:tcPr/>
                </a:tc>
                <a:tc>
                  <a:txBody>
                    <a:bodyPr/>
                    <a:lstStyle/>
                    <a:p>
                      <a:pPr algn="ctr">
                        <a:buNone/>
                      </a:pPr>
                      <a:r>
                        <a:rPr lang="tr-TR" dirty="0"/>
                        <a:t>4</a:t>
                      </a:r>
                      <a:endParaRPr lang="tr-TR" dirty="0"/>
                    </a:p>
                  </a:txBody>
                  <a:tcPr/>
                </a:tc>
              </a:tr>
              <a:tr h="379462">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Sosyal Hizmet Uzmanları Derneği Antalya Şubesi </a:t>
                      </a:r>
                      <a:endParaRPr lang="tr-TR" dirty="0"/>
                    </a:p>
                  </a:txBody>
                  <a:tcPr/>
                </a:tc>
                <a:tc>
                  <a:txBody>
                    <a:bodyPr/>
                    <a:lstStyle/>
                    <a:p>
                      <a:pPr algn="ctr">
                        <a:buNone/>
                      </a:pPr>
                      <a:r>
                        <a:rPr lang="tr-TR" dirty="0"/>
                        <a:t>4</a:t>
                      </a:r>
                      <a:endParaRPr lang="tr-TR" dirty="0"/>
                    </a:p>
                  </a:txBody>
                  <a:tcPr/>
                </a:tc>
              </a:tr>
              <a:tr h="53808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b="1" dirty="0"/>
                        <a:t>ARA TOPLAM</a:t>
                      </a:r>
                      <a:endParaRPr lang="tr-TR" b="1" dirty="0"/>
                    </a:p>
                  </a:txBody>
                  <a:tcPr/>
                </a:tc>
                <a:tc>
                  <a:txBody>
                    <a:bodyPr/>
                    <a:lstStyle/>
                    <a:p>
                      <a:pPr algn="ctr">
                        <a:buNone/>
                      </a:pPr>
                      <a:r>
                        <a:rPr lang="tr-TR" b="1" dirty="0"/>
                        <a:t>30</a:t>
                      </a:r>
                      <a:endParaRPr lang="tr-TR" b="1" dirty="0"/>
                    </a:p>
                  </a:txBody>
                  <a:tcPr/>
                </a:tc>
              </a:tr>
            </a:tbl>
          </a:graphicData>
        </a:graphic>
      </p:graphicFrame>
      <p:sp>
        <p:nvSpPr>
          <p:cNvPr id="2" name="Slayt Numarası Yer Tutucusu 1"/>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p:cNvGraphicFramePr>
            <a:graphicFrameLocks noGrp="1"/>
          </p:cNvGraphicFramePr>
          <p:nvPr>
            <p:ph idx="1"/>
          </p:nvPr>
        </p:nvGraphicFramePr>
        <p:xfrm>
          <a:off x="755650" y="113665"/>
          <a:ext cx="10061575" cy="6525895"/>
        </p:xfrm>
        <a:graphic>
          <a:graphicData uri="http://schemas.openxmlformats.org/drawingml/2006/table">
            <a:tbl>
              <a:tblPr firstRow="1" bandRow="1">
                <a:tableStyleId>{21E4AEA4-8DFA-4A89-87EB-49C32662AFE0}</a:tableStyleId>
              </a:tblPr>
              <a:tblGrid>
                <a:gridCol w="6443345"/>
                <a:gridCol w="3618230"/>
              </a:tblGrid>
              <a:tr h="568960">
                <a:tc>
                  <a:txBody>
                    <a:bodyPr/>
                    <a:lstStyle/>
                    <a:p>
                      <a:r>
                        <a:rPr lang="tr-TR" dirty="0"/>
                        <a:t>DESTEKLEYEN KURULUŞLAR </a:t>
                      </a:r>
                      <a:endParaRPr lang="tr-TR" dirty="0"/>
                    </a:p>
                  </a:txBody>
                  <a:tcPr/>
                </a:tc>
                <a:tc>
                  <a:txBody>
                    <a:bodyPr/>
                    <a:lstStyle/>
                    <a:p>
                      <a:pPr algn="ctr"/>
                      <a:r>
                        <a:rPr lang="tr-TR" dirty="0"/>
                        <a:t>TEMSİLCİ SAYISI</a:t>
                      </a:r>
                      <a:endParaRPr lang="tr-TR" dirty="0"/>
                    </a:p>
                  </a:txBody>
                  <a:tcPr/>
                </a:tc>
              </a:tr>
              <a:tr h="44386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Tarımda Kadın Girişim ve İşletme Kooperatifi</a:t>
                      </a:r>
                      <a:endParaRPr lang="tr-TR" dirty="0"/>
                    </a:p>
                  </a:txBody>
                  <a:tcPr/>
                </a:tc>
                <a:tc>
                  <a:txBody>
                    <a:bodyPr/>
                    <a:lstStyle/>
                    <a:p>
                      <a:pPr algn="ctr">
                        <a:buNone/>
                      </a:pPr>
                      <a:r>
                        <a:rPr lang="tr-TR" dirty="0"/>
                        <a:t>1</a:t>
                      </a:r>
                      <a:endParaRPr lang="tr-TR" dirty="0"/>
                    </a:p>
                  </a:txBody>
                  <a:tcPr/>
                </a:tc>
              </a:tr>
              <a:tr h="38544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TEGV Antalya Suna- İnan Kıraç Eğitim Parkı</a:t>
                      </a:r>
                      <a:endParaRPr lang="tr-TR" dirty="0"/>
                    </a:p>
                  </a:txBody>
                  <a:tcPr/>
                </a:tc>
                <a:tc>
                  <a:txBody>
                    <a:bodyPr/>
                    <a:lstStyle/>
                    <a:p>
                      <a:pPr algn="ctr">
                        <a:buNone/>
                      </a:pPr>
                      <a:r>
                        <a:rPr lang="tr-TR" dirty="0"/>
                        <a:t>1</a:t>
                      </a:r>
                      <a:endParaRPr lang="tr-TR" dirty="0"/>
                    </a:p>
                  </a:txBody>
                  <a:tcPr/>
                </a:tc>
              </a:tr>
              <a:tr h="55943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TOBB Antalya Kadın Girişimciler Kurulu </a:t>
                      </a:r>
                      <a:endParaRPr lang="tr-TR" dirty="0"/>
                    </a:p>
                  </a:txBody>
                  <a:tcPr/>
                </a:tc>
                <a:tc>
                  <a:txBody>
                    <a:bodyPr/>
                    <a:lstStyle/>
                    <a:p>
                      <a:pPr algn="ctr"/>
                      <a:r>
                        <a:rPr lang="tr-TR" dirty="0"/>
                        <a:t>5</a:t>
                      </a:r>
                      <a:endParaRPr lang="tr-TR" dirty="0"/>
                    </a:p>
                  </a:txBody>
                  <a:tcPr/>
                </a:tc>
              </a:tr>
              <a:tr h="55943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Toplumsal Cinsiyet Eşitliği Derneği (TOCİN)</a:t>
                      </a:r>
                      <a:endParaRPr lang="tr-TR" dirty="0"/>
                    </a:p>
                  </a:txBody>
                  <a:tcPr/>
                </a:tc>
                <a:tc>
                  <a:txBody>
                    <a:bodyPr/>
                    <a:lstStyle/>
                    <a:p>
                      <a:pPr algn="ctr"/>
                      <a:r>
                        <a:rPr lang="tr-TR" dirty="0"/>
                        <a:t>1</a:t>
                      </a:r>
                      <a:endParaRPr lang="tr-TR" dirty="0"/>
                    </a:p>
                  </a:txBody>
                  <a:tcPr/>
                </a:tc>
              </a:tr>
              <a:tr h="45402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Türk Kadınlar Birliği Antalya Şubesi</a:t>
                      </a:r>
                      <a:endParaRPr lang="tr-TR" dirty="0"/>
                    </a:p>
                  </a:txBody>
                  <a:tcPr/>
                </a:tc>
                <a:tc>
                  <a:txBody>
                    <a:bodyPr/>
                    <a:lstStyle/>
                    <a:p>
                      <a:pPr algn="ctr"/>
                      <a:r>
                        <a:rPr lang="tr-TR" dirty="0"/>
                        <a:t>1</a:t>
                      </a:r>
                      <a:endParaRPr lang="tr-TR" dirty="0"/>
                    </a:p>
                  </a:txBody>
                  <a:tcPr/>
                </a:tc>
              </a:tr>
              <a:tr h="46291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Türk Psikologlar Derneği Antalya Şubesi</a:t>
                      </a:r>
                      <a:endParaRPr lang="tr-TR" dirty="0"/>
                    </a:p>
                  </a:txBody>
                  <a:tcPr/>
                </a:tc>
                <a:tc>
                  <a:txBody>
                    <a:bodyPr/>
                    <a:lstStyle/>
                    <a:p>
                      <a:pPr algn="ctr"/>
                      <a:r>
                        <a:rPr lang="tr-TR" dirty="0"/>
                        <a:t>3</a:t>
                      </a:r>
                      <a:endParaRPr lang="tr-TR" dirty="0"/>
                    </a:p>
                  </a:txBody>
                  <a:tcPr/>
                </a:tc>
              </a:tr>
              <a:tr h="488950">
                <a:tc>
                  <a:txBody>
                    <a:bodyPr/>
                    <a:lstStyle/>
                    <a:p>
                      <a:r>
                        <a:rPr lang="tr-TR" dirty="0"/>
                        <a:t>Türk Üniversiteli Kadınlar Derneği Antalya Şubesi</a:t>
                      </a:r>
                      <a:endParaRPr lang="tr-TR" dirty="0"/>
                    </a:p>
                  </a:txBody>
                  <a:tcPr/>
                </a:tc>
                <a:tc>
                  <a:txBody>
                    <a:bodyPr/>
                    <a:lstStyle/>
                    <a:p>
                      <a:pPr algn="ctr"/>
                      <a:r>
                        <a:rPr lang="tr-TR" dirty="0"/>
                        <a:t>27</a:t>
                      </a:r>
                      <a:endParaRPr lang="tr-TR" dirty="0"/>
                    </a:p>
                  </a:txBody>
                  <a:tcPr/>
                </a:tc>
              </a:tr>
              <a:tr h="4584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Uluslararası Kadınlar Dayanışma Derneği (IWSA)</a:t>
                      </a:r>
                      <a:endParaRPr lang="tr-TR" dirty="0"/>
                    </a:p>
                  </a:txBody>
                  <a:tcPr/>
                </a:tc>
                <a:tc>
                  <a:txBody>
                    <a:bodyPr/>
                    <a:lstStyle/>
                    <a:p>
                      <a:pPr algn="ctr"/>
                      <a:r>
                        <a:rPr lang="tr-TR" dirty="0"/>
                        <a:t>2</a:t>
                      </a:r>
                      <a:endParaRPr lang="tr-TR" dirty="0"/>
                    </a:p>
                  </a:txBody>
                  <a:tcPr/>
                </a:tc>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rPr>
                        <a:t>Yardım Gönüllüleri Eğitim ve Proje Derneği</a:t>
                      </a:r>
                      <a:endParaRPr lang="tr-TR" dirty="0"/>
                    </a:p>
                  </a:txBody>
                  <a:tcPr/>
                </a:tc>
                <a:tc>
                  <a:txBody>
                    <a:bodyPr/>
                    <a:lstStyle/>
                    <a:p>
                      <a:pPr algn="ctr"/>
                      <a:r>
                        <a:rPr lang="tr-TR" dirty="0"/>
                        <a:t>1</a:t>
                      </a:r>
                      <a:endParaRPr lang="tr-TR" dirty="0"/>
                    </a:p>
                  </a:txBody>
                  <a:tcPr/>
                </a:tc>
              </a:tr>
              <a:tr h="375920">
                <a:tc>
                  <a:txBody>
                    <a:bodyPr/>
                    <a:lstStyle/>
                    <a:p>
                      <a:r>
                        <a:rPr lang="tr-TR" dirty="0"/>
                        <a:t>ZİÇEV</a:t>
                      </a:r>
                      <a:endParaRPr lang="tr-TR" dirty="0"/>
                    </a:p>
                  </a:txBody>
                  <a:tcPr/>
                </a:tc>
                <a:tc>
                  <a:txBody>
                    <a:bodyPr/>
                    <a:lstStyle/>
                    <a:p>
                      <a:pPr algn="ctr"/>
                      <a:r>
                        <a:rPr lang="tr-TR" dirty="0"/>
                        <a:t>2</a:t>
                      </a:r>
                      <a:endParaRPr lang="tr-TR" dirty="0"/>
                    </a:p>
                  </a:txBody>
                  <a:tcPr/>
                </a:tc>
              </a:tr>
              <a:tr h="375920">
                <a:tc>
                  <a:txBody>
                    <a:bodyPr/>
                    <a:lstStyle/>
                    <a:p>
                      <a:pPr>
                        <a:buNone/>
                      </a:pPr>
                      <a:r>
                        <a:rPr lang="tr-TR" b="1" dirty="0"/>
                        <a:t>KURULUŞ TEMSİLCİLERİ TOPLAM (40 KURULUŞ)</a:t>
                      </a:r>
                      <a:endParaRPr lang="tr-TR" b="1" dirty="0"/>
                    </a:p>
                  </a:txBody>
                  <a:tcPr/>
                </a:tc>
                <a:tc>
                  <a:txBody>
                    <a:bodyPr/>
                    <a:lstStyle/>
                    <a:p>
                      <a:pPr algn="ctr">
                        <a:buNone/>
                      </a:pPr>
                      <a:r>
                        <a:rPr lang="tr-TR" dirty="0"/>
                        <a:t>99</a:t>
                      </a:r>
                      <a:endParaRPr lang="tr-TR" dirty="0"/>
                    </a:p>
                  </a:txBody>
                  <a:tcPr/>
                </a:tc>
              </a:tr>
              <a:tr h="375920">
                <a:tc>
                  <a:txBody>
                    <a:bodyPr/>
                    <a:lstStyle/>
                    <a:p>
                      <a:pPr>
                        <a:buNone/>
                      </a:pPr>
                      <a:r>
                        <a:rPr lang="tr-TR" b="1" dirty="0"/>
                        <a:t>DİĞER BİREYSEL KATILIMCILAR</a:t>
                      </a:r>
                      <a:endParaRPr lang="tr-TR" b="1" dirty="0"/>
                    </a:p>
                  </a:txBody>
                  <a:tcPr/>
                </a:tc>
                <a:tc>
                  <a:txBody>
                    <a:bodyPr/>
                    <a:lstStyle/>
                    <a:p>
                      <a:pPr algn="ctr">
                        <a:buNone/>
                      </a:pPr>
                      <a:r>
                        <a:rPr lang="tr-TR" dirty="0"/>
                        <a:t>34</a:t>
                      </a:r>
                      <a:endParaRPr lang="tr-TR" dirty="0"/>
                    </a:p>
                  </a:txBody>
                  <a:tcPr/>
                </a:tc>
              </a:tr>
              <a:tr h="559435">
                <a:tc>
                  <a:txBody>
                    <a:bodyPr/>
                    <a:lstStyle/>
                    <a:p>
                      <a:r>
                        <a:rPr lang="tr-TR" sz="2400" b="1" dirty="0"/>
                        <a:t>GENEL TOPLAM </a:t>
                      </a:r>
                      <a:endParaRPr lang="tr-TR" sz="2400" b="1" dirty="0"/>
                    </a:p>
                  </a:txBody>
                  <a:tcPr/>
                </a:tc>
                <a:tc>
                  <a:txBody>
                    <a:bodyPr/>
                    <a:lstStyle/>
                    <a:p>
                      <a:pPr algn="ctr"/>
                      <a:r>
                        <a:rPr lang="tr-TR" sz="2400" b="1" dirty="0"/>
                        <a:t>194</a:t>
                      </a:r>
                      <a:endParaRPr lang="tr-TR" sz="2400" b="1" dirty="0"/>
                    </a:p>
                  </a:txBody>
                  <a:tcPr/>
                </a:tc>
              </a:tr>
            </a:tbl>
          </a:graphicData>
        </a:graphic>
      </p:graphicFrame>
      <p:sp>
        <p:nvSpPr>
          <p:cNvPr id="3" name="Slayt Numarası Yer Tutucusu 2"/>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7579"/>
            <a:ext cx="10972800" cy="665534"/>
          </a:xfrm>
        </p:spPr>
        <p:txBody>
          <a:bodyPr/>
          <a:lstStyle/>
          <a:p>
            <a:pPr algn="ctr"/>
            <a:r>
              <a:rPr lang="tr-TR" altLang="en-US" b="1" dirty="0"/>
              <a:t>SEMPOZYUM PROGRAMI </a:t>
            </a:r>
            <a:endParaRPr lang="tr-TR" altLang="en-US" b="1" dirty="0"/>
          </a:p>
        </p:txBody>
      </p:sp>
      <p:sp>
        <p:nvSpPr>
          <p:cNvPr id="3" name="Content Placeholder 2"/>
          <p:cNvSpPr>
            <a:spLocks noGrp="1"/>
          </p:cNvSpPr>
          <p:nvPr>
            <p:ph idx="1"/>
          </p:nvPr>
        </p:nvSpPr>
        <p:spPr>
          <a:xfrm>
            <a:off x="609600" y="773113"/>
            <a:ext cx="10972800" cy="1450583"/>
          </a:xfrm>
        </p:spPr>
        <p:txBody>
          <a:bodyPr/>
          <a:lstStyle/>
          <a:p>
            <a:pPr marL="0" indent="0" algn="ctr">
              <a:buNone/>
            </a:pPr>
            <a:r>
              <a:rPr lang="tr-TR" altLang="en-US" sz="2800" i="1" dirty="0"/>
              <a:t>AÇILIŞ KONFERANSI:</a:t>
            </a:r>
            <a:r>
              <a:rPr lang="tr-TR" altLang="en-US" sz="2800" dirty="0"/>
              <a:t> </a:t>
            </a:r>
            <a:endParaRPr lang="tr-TR" altLang="en-US" sz="2800" dirty="0"/>
          </a:p>
          <a:p>
            <a:pPr marL="0" indent="0" algn="ctr">
              <a:buNone/>
            </a:pPr>
            <a:r>
              <a:rPr lang="tr-TR" altLang="en-US" sz="2800" dirty="0"/>
              <a:t>“ÇOCUK HAKLARI” Sayın Prof. Dr. Bilgin TİRYAKİOĞLU</a:t>
            </a:r>
            <a:endParaRPr lang="tr-TR" altLang="en-US" sz="2800" dirty="0"/>
          </a:p>
          <a:p>
            <a:pPr marL="0" indent="0" algn="ctr">
              <a:buNone/>
            </a:pPr>
            <a:endParaRPr lang="tr-TR" altLang="en-US" sz="2800" i="1" dirty="0"/>
          </a:p>
          <a:p>
            <a:pPr marL="0" indent="0" algn="ctr">
              <a:buNone/>
            </a:pPr>
            <a:r>
              <a:rPr lang="tr-TR" altLang="en-US" sz="2800" i="1" dirty="0"/>
              <a:t>7 OTURUMDA 37 SÖZLÜ 11 POSTER BİLDİRİ </a:t>
            </a:r>
            <a:endParaRPr lang="tr-TR" altLang="en-US" sz="2800" dirty="0"/>
          </a:p>
          <a:p>
            <a:pPr marL="0" indent="0">
              <a:buNone/>
            </a:pPr>
            <a:endParaRPr lang="tr-TR" altLang="en-US" sz="2400" b="1" dirty="0"/>
          </a:p>
          <a:p>
            <a:pPr marL="0" indent="0">
              <a:buNone/>
            </a:pPr>
            <a:r>
              <a:rPr lang="tr-TR" altLang="en-US" sz="2400" b="1" dirty="0"/>
              <a:t>OTURUM BAŞLIKLARI</a:t>
            </a:r>
            <a:endParaRPr lang="tr-TR" altLang="en-US" sz="2400" b="1" dirty="0"/>
          </a:p>
          <a:p>
            <a:pPr marL="514350" indent="-514350">
              <a:buAutoNum type="arabicPeriod"/>
            </a:pPr>
            <a:r>
              <a:rPr lang="tr-TR" altLang="en-US" sz="2000" dirty="0"/>
              <a:t>Çocuk Yoksulluğu ve Çocuk İşçiliği</a:t>
            </a:r>
            <a:endParaRPr lang="tr-TR" altLang="en-US" sz="2000" dirty="0"/>
          </a:p>
          <a:p>
            <a:pPr marL="514350" indent="-514350">
              <a:buAutoNum type="arabicPeriod"/>
            </a:pPr>
            <a:r>
              <a:rPr lang="tr-TR" altLang="en-US" sz="2000" dirty="0"/>
              <a:t>Çocuk Hakları ve Refahına Çok Yönlü Yaklaşımlar</a:t>
            </a:r>
            <a:endParaRPr lang="tr-TR" altLang="en-US" sz="2000" dirty="0"/>
          </a:p>
          <a:p>
            <a:pPr marL="514350" indent="-514350">
              <a:buAutoNum type="arabicPeriod"/>
            </a:pPr>
            <a:r>
              <a:rPr lang="tr-TR" altLang="en-US" sz="2000" dirty="0"/>
              <a:t>Çocukların Eğitim Sorunları</a:t>
            </a:r>
            <a:endParaRPr lang="tr-TR" altLang="en-US" sz="2000" dirty="0"/>
          </a:p>
          <a:p>
            <a:pPr marL="514350" indent="-514350">
              <a:buAutoNum type="arabicPeriod"/>
            </a:pPr>
            <a:r>
              <a:rPr lang="tr-TR" altLang="en-US" sz="2000" dirty="0"/>
              <a:t>Çocuklarda Bağımlılık Sorunları</a:t>
            </a:r>
            <a:endParaRPr lang="tr-TR" altLang="en-US" sz="2000" dirty="0"/>
          </a:p>
          <a:p>
            <a:pPr marL="514350" indent="-514350">
              <a:buAutoNum type="arabicPeriod"/>
            </a:pPr>
            <a:r>
              <a:rPr lang="tr-TR" altLang="en-US" sz="2000" dirty="0"/>
              <a:t>Çocukların Ruh ve Beden Sağlığı Sorunları</a:t>
            </a:r>
            <a:endParaRPr lang="tr-TR" altLang="en-US" sz="2000" dirty="0"/>
          </a:p>
          <a:p>
            <a:pPr marL="514350" indent="-514350">
              <a:buAutoNum type="arabicPeriod"/>
            </a:pPr>
            <a:r>
              <a:rPr lang="tr-TR" altLang="en-US" sz="2000" dirty="0"/>
              <a:t>Çocuk İhmal ve İstismarı</a:t>
            </a:r>
            <a:endParaRPr lang="tr-TR" altLang="en-US" sz="2000" dirty="0"/>
          </a:p>
          <a:p>
            <a:pPr marL="514350" indent="-514350">
              <a:buAutoNum type="arabicPeriod"/>
            </a:pPr>
            <a:r>
              <a:rPr lang="tr-TR" altLang="en-US" sz="2000" dirty="0"/>
              <a:t>Cinsel İstismar ve Akran Zorbalığı Sorunları</a:t>
            </a:r>
            <a:endParaRPr lang="tr-TR" altLang="en-US" sz="2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{67B4F59A-C911-4AAB-A02A-159EC7C04C30}tf03457452</Template>
  <TotalTime>0</TotalTime>
  <Words>65716</Words>
  <Application>WPS Presentation</Application>
  <PresentationFormat>Geniş ekran</PresentationFormat>
  <Paragraphs>1272</Paragraphs>
  <Slides>61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61</vt:i4>
      </vt:variant>
    </vt:vector>
  </HeadingPairs>
  <TitlesOfParts>
    <vt:vector size="71" baseType="lpstr">
      <vt:lpstr>Arial</vt:lpstr>
      <vt:lpstr>SimSun</vt:lpstr>
      <vt:lpstr>Wingdings</vt:lpstr>
      <vt:lpstr>Calibri</vt:lpstr>
      <vt:lpstr>Times New Roman</vt:lpstr>
      <vt:lpstr>Wingdings</vt:lpstr>
      <vt:lpstr>Microsoft YaHei</vt:lpstr>
      <vt:lpstr>Arial Unicode MS</vt:lpstr>
      <vt:lpstr>Times New Roman</vt:lpstr>
      <vt:lpstr>Green Color</vt:lpstr>
      <vt:lpstr>ÇOCUK HAKLARI VE REFAHI SEMPOZYUMU  SONUÇ BİLDİRGESİ  25-26 NİSAN 2024</vt:lpstr>
      <vt:lpstr>ÇOCUK HAKLARI VE REFAHI PROJESİNİN AMACI </vt:lpstr>
      <vt:lpstr>ÇOCUKLARIMIZI TEHDİT EDEN SORUNLAR</vt:lpstr>
      <vt:lpstr>PROJENİN YOL HARİTASI</vt:lpstr>
      <vt:lpstr>PROJE KATILIMCILARININ KURUMSAL DAĞILIMI</vt:lpstr>
      <vt:lpstr>PowerPoint 演示文稿</vt:lpstr>
      <vt:lpstr>PowerPoint 演示文稿</vt:lpstr>
      <vt:lpstr>PowerPoint 演示文稿</vt:lpstr>
      <vt:lpstr>SEMPOZYUM PROGRAMI </vt:lpstr>
      <vt:lpstr>SEMPOZYUMUN BEKLENEN ÇIKTILARI</vt:lpstr>
      <vt:lpstr>TEŞEKKÜRLERİMİZ</vt:lpstr>
      <vt:lpstr> ÇOCUK HAKLARI VE REFAHI SEMPOZYUMU   SONUÇ BİLDİRGESİ ÖZETLERİ  </vt:lpstr>
      <vt:lpstr>BİRİNCİ OTURUM:  ÇOCUK YOKSULLUĞU VE ÇOCUK İŞÇİLİĞİ</vt:lpstr>
      <vt:lpstr>BİRİNCİ OTURUM SONUÇ BİLDİRGESİ-1</vt:lpstr>
      <vt:lpstr>BİRİNCİ OTURUM SONUÇ BİLDİRGESİ-2</vt:lpstr>
      <vt:lpstr>BİRİNCİ OTURUM SONUÇ BİLDİRGESİ-3</vt:lpstr>
      <vt:lpstr>BİRİNCİ OTURUM SONUÇ BİLDİRGESİ-4</vt:lpstr>
      <vt:lpstr>İKİNCİ OTURUM:  ÇOCUK HAKLARI VE REFAHINA ÇOK YÖNLÜ YAKLAŞIMLAR</vt:lpstr>
      <vt:lpstr>İKİNCİ OTURUM SONUÇ BİLDİRGESİ-1</vt:lpstr>
      <vt:lpstr>İKİNCİ OTURUM SONUÇ BİLDİRGESİ-2</vt:lpstr>
      <vt:lpstr>İKİNCİ OTURUM SONUÇ BİLDİRGESİ-3</vt:lpstr>
      <vt:lpstr>İKİNCİ OTURUM SONUÇ BİLDİRGESİ-4</vt:lpstr>
      <vt:lpstr>İKİNCİ OTURUM SONUÇ BİLDİRGESİ-5</vt:lpstr>
      <vt:lpstr>ÜÇÜNCÜ OTURUM:  ÇOCUKLARIN EĞİTİM SORUNLARI</vt:lpstr>
      <vt:lpstr>ÜÇÜNCÜ OTURUM SONUÇ BİLDİRGESİ-1</vt:lpstr>
      <vt:lpstr>ÜÇÜNCÜ OTURUM SONUÇ BİLDİRGESİ-2</vt:lpstr>
      <vt:lpstr>ÜÇÜNCÜ OTURUM SONUÇ BİLDİRGESİ-3</vt:lpstr>
      <vt:lpstr>ÜÇÜNCÜ OTURUM SONUÇ BİLDİRGESİ-4</vt:lpstr>
      <vt:lpstr>ÜÇÜNCÜ OTURUM SONUÇ BİLDİRGESİ-5</vt:lpstr>
      <vt:lpstr>ÜÇÜNCÜ OTURUM SONUÇ BİLDİRGESİ-6</vt:lpstr>
      <vt:lpstr>DÖRDÜNCÜ OTURUM:  ÇOCUKLARDA BAĞIMLILIK SORUNLARI</vt:lpstr>
      <vt:lpstr>DÖRDÜNCÜ OTURUM SONUÇ BİLDİRGESİ-1</vt:lpstr>
      <vt:lpstr>DÖRDÜNCÜ OTURUM SONUÇ BİLDİRGESİ-2</vt:lpstr>
      <vt:lpstr>DÖRDÜNCÜ OTURUM SONUÇ BİLDİRGESİ-3</vt:lpstr>
      <vt:lpstr>DÖRDÜNCÜ OTURUM SONUÇ BİLDİRGESİ-4</vt:lpstr>
      <vt:lpstr>BEŞİNCİ OTURUM:  ÇOCUKLARIN RUH VE BEDEN SAĞLIĞI SORUNLARI</vt:lpstr>
      <vt:lpstr>BEŞİNCİ OTURUM SONUÇ BİLDİRGESİ-1</vt:lpstr>
      <vt:lpstr>BEŞİNCİ OTURUM SONUÇ BİLDİRGESİ-2</vt:lpstr>
      <vt:lpstr>BEŞİNCİ OTURUM SONUÇ BİLDİRGESİ-3</vt:lpstr>
      <vt:lpstr>BEŞİNCİ OTURUM SONUÇ BİLDİRGESİ-4</vt:lpstr>
      <vt:lpstr>BEŞİNCİ OTURUM SONUÇ BİLDİRGESİ-5</vt:lpstr>
      <vt:lpstr>BEŞİNCİ OTURUM SONUÇ BİLDİRGESİ-6</vt:lpstr>
      <vt:lpstr>ALTINCI OTURUM: ÇOCUK İHMAL VE İSTİSMARI</vt:lpstr>
      <vt:lpstr> ALTINCI OTURUM SONUÇ BİLDİRGESİ-1</vt:lpstr>
      <vt:lpstr>ALTINCI OTURUM SONUÇ BİLDİRGESİ-2</vt:lpstr>
      <vt:lpstr> ALTINCI OTURUM SONUÇ BİLDİRGESİ-3</vt:lpstr>
      <vt:lpstr> ALTINCI OTURUM SONUÇ BİLDİRGESİ-4</vt:lpstr>
      <vt:lpstr>ALTINCI OTURUM SONUÇ BİLDİRGESİ-5</vt:lpstr>
      <vt:lpstr>ALTINCI OTURUM SONUÇ BİLDİRGESİ-6</vt:lpstr>
      <vt:lpstr>ALTINCI OTURUM SONUÇ BİLDİRGESİ-7</vt:lpstr>
      <vt:lpstr>ALTINCI OTURUM SONUÇ BİLDİRGESİ-8</vt:lpstr>
      <vt:lpstr>YEDİNCİ OTURUM:  CİNSEL İSTİSMAR VE AKRAN ZORBALIĞI SORUNLARI</vt:lpstr>
      <vt:lpstr>YEDİNCİ OTURUM SONUÇ BİLDİRGESİ-1</vt:lpstr>
      <vt:lpstr>YEDİNCİ OTURUM SONUÇ BİLDİRGESİ-2</vt:lpstr>
      <vt:lpstr>YEDİNCİ OTURUM SONUÇ BİLDİRGESİ-3</vt:lpstr>
      <vt:lpstr>YEDİNCİ OTURUM SONUÇ BİLDİRGESİ-4</vt:lpstr>
      <vt:lpstr>YEDİNCİ OTURUM SONUÇ BİLDİRGESİ-5</vt:lpstr>
      <vt:lpstr>ÇOCUK HAKLARI VE REFAHI SEMPOZYUMU</vt:lpstr>
      <vt:lpstr>ÇOCUK HAKLARI VE REFAHI SEMPOZYUMU</vt:lpstr>
      <vt:lpstr>ÇOCUK HAKLARI VE REFAHI SEMPOZYUMU</vt:lpstr>
      <vt:lpstr>RAPORU İNCELEDİĞİNİZ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HAKLARI VE REFAHI İÇİN ELELE PROJESİ</dc:title>
  <dc:creator>HP</dc:creator>
  <cp:lastModifiedBy>tukd antalya</cp:lastModifiedBy>
  <cp:revision>102</cp:revision>
  <dcterms:created xsi:type="dcterms:W3CDTF">2024-02-06T12:51:00Z</dcterms:created>
  <dcterms:modified xsi:type="dcterms:W3CDTF">2024-08-26T15:01:18Z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B19ABB89EEBC45B5A73155D765EFB8CC_13</vt:lpwstr>
  </property>
  <property fmtid="{D5CDD505-2E9C-101B-9397-08002B2CF9AE}" pid="3" name="KSOProductBuildVer">
    <vt:lpwstr>1033-12.2.0.17562</vt:lpwstr>
  </property>
</Properties>
</file>