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60"/>
  </p:notesMasterIdLst>
  <p:sldIdLst>
    <p:sldId id="256" r:id="rId3"/>
    <p:sldId id="257" r:id="rId4"/>
    <p:sldId id="283" r:id="rId5"/>
    <p:sldId id="285" r:id="rId6"/>
    <p:sldId id="268" r:id="rId7"/>
    <p:sldId id="269" r:id="rId8"/>
    <p:sldId id="294" r:id="rId9"/>
    <p:sldId id="270" r:id="rId10"/>
    <p:sldId id="288" r:id="rId11"/>
    <p:sldId id="289" r:id="rId12"/>
    <p:sldId id="287" r:id="rId13"/>
    <p:sldId id="305" r:id="rId14"/>
    <p:sldId id="306" r:id="rId15"/>
    <p:sldId id="307" r:id="rId16"/>
    <p:sldId id="308" r:id="rId17"/>
    <p:sldId id="309" r:id="rId18"/>
    <p:sldId id="310" r:id="rId19"/>
    <p:sldId id="311" r:id="rId20"/>
    <p:sldId id="312" r:id="rId21"/>
    <p:sldId id="313" r:id="rId22"/>
    <p:sldId id="327" r:id="rId23"/>
    <p:sldId id="364" r:id="rId24"/>
    <p:sldId id="376" r:id="rId25"/>
    <p:sldId id="365" r:id="rId26"/>
    <p:sldId id="328" r:id="rId27"/>
    <p:sldId id="333" r:id="rId28"/>
    <p:sldId id="334" r:id="rId29"/>
    <p:sldId id="335" r:id="rId30"/>
    <p:sldId id="336" r:id="rId31"/>
    <p:sldId id="302" r:id="rId32"/>
    <p:sldId id="337" r:id="rId33"/>
    <p:sldId id="338" r:id="rId34"/>
    <p:sldId id="339" r:id="rId35"/>
    <p:sldId id="409" r:id="rId36"/>
    <p:sldId id="410" r:id="rId37"/>
    <p:sldId id="352" r:id="rId38"/>
    <p:sldId id="303" r:id="rId39"/>
    <p:sldId id="340" r:id="rId40"/>
    <p:sldId id="341" r:id="rId41"/>
    <p:sldId id="368" r:id="rId42"/>
    <p:sldId id="329" r:id="rId43"/>
    <p:sldId id="366" r:id="rId44"/>
    <p:sldId id="367" r:id="rId45"/>
    <p:sldId id="369" r:id="rId46"/>
    <p:sldId id="370" r:id="rId47"/>
    <p:sldId id="330" r:id="rId48"/>
    <p:sldId id="374" r:id="rId49"/>
    <p:sldId id="375" r:id="rId50"/>
    <p:sldId id="371" r:id="rId51"/>
    <p:sldId id="372" r:id="rId52"/>
    <p:sldId id="373" r:id="rId53"/>
    <p:sldId id="331" r:id="rId54"/>
    <p:sldId id="342" r:id="rId55"/>
    <p:sldId id="343" r:id="rId56"/>
    <p:sldId id="344" r:id="rId57"/>
    <p:sldId id="345" r:id="rId58"/>
    <p:sldId id="332"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806" autoAdjust="0"/>
  </p:normalViewPr>
  <p:slideViewPr>
    <p:cSldViewPr snapToGrid="0">
      <p:cViewPr varScale="1">
        <p:scale>
          <a:sx n="79" d="100"/>
          <a:sy n="79" d="100"/>
        </p:scale>
        <p:origin x="6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3" Type="http://schemas.openxmlformats.org/officeDocument/2006/relationships/tableStyles" Target="tableStyles.xml"/><Relationship Id="rId62" Type="http://schemas.openxmlformats.org/officeDocument/2006/relationships/viewProps" Target="viewProps.xml"/><Relationship Id="rId61" Type="http://schemas.openxmlformats.org/officeDocument/2006/relationships/presProps" Target="presProps.xml"/><Relationship Id="rId60" Type="http://schemas.openxmlformats.org/officeDocument/2006/relationships/notesMaster" Target="notesMasters/notesMaster1.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a:t>Click to edit Master title style</a:t>
            </a:r>
            <a:endParaRPr lang="en-US" altLang="zh-CN" noProof="0"/>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a:t>Click to edit Master subtitle style</a:t>
            </a:r>
            <a:endParaRPr lang="en-US" altLang="zh-CN" noProof="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61BEF0D-F0BB-DE4B-95CE-6DB70DBA9567}" type="datetimeFigureOut">
              <a:rPr lang="en-US" dirty="0"/>
            </a:fld>
            <a:endParaRPr lang="en-US" dirty="0"/>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dirty="0"/>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D57F1E4F-1CFF-5643-939E-217C01CDF565}" type="slidenum">
              <a:rPr lang="en-US" dirty="0"/>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Text Placeholder 2"/>
          <p:cNvSpPr>
            <a:spLocks noGrp="1"/>
          </p:cNvSpPr>
          <p:nvPr>
            <p:ph type="body"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4"/>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B61BEF0D-F0BB-DE4B-95CE-6DB70DBA9567}" type="datetimeFigureOut">
              <a:rPr lang="en-US" dirty="0"/>
            </a:fld>
            <a:endParaRPr lang="en-US" dirty="0"/>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dirty="0"/>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59923" y="2448087"/>
            <a:ext cx="11472153" cy="3423758"/>
          </a:xfrm>
        </p:spPr>
        <p:txBody>
          <a:bodyPr/>
          <a:lstStyle/>
          <a:p>
            <a:pPr algn="ctr"/>
            <a:r>
              <a:rPr lang="tr-TR" sz="4000" b="1" dirty="0"/>
              <a:t>ÇOCUK HAKLARI VE REFAHI SEMPOZYUMU</a:t>
            </a:r>
            <a:br>
              <a:rPr lang="tr-TR" b="1" dirty="0"/>
            </a:br>
            <a:br>
              <a:rPr lang="tr-TR" b="1" dirty="0"/>
            </a:br>
            <a:r>
              <a:rPr lang="tr-TR" sz="2800" b="1" dirty="0"/>
              <a:t>AÇILIŞ OTURUMU </a:t>
            </a:r>
            <a:br>
              <a:rPr lang="tr-TR" b="1" dirty="0"/>
            </a:br>
            <a:r>
              <a:rPr lang="tr-TR" sz="2400" b="1" dirty="0"/>
              <a:t>25-26 NİSAN 2024</a:t>
            </a:r>
            <a:endParaRPr lang="tr-TR" sz="2400" b="1" dirty="0"/>
          </a:p>
        </p:txBody>
      </p:sp>
      <p:sp>
        <p:nvSpPr>
          <p:cNvPr id="3" name="Alt Başlık 2"/>
          <p:cNvSpPr>
            <a:spLocks noGrp="1"/>
          </p:cNvSpPr>
          <p:nvPr>
            <p:ph type="subTitle" idx="1"/>
          </p:nvPr>
        </p:nvSpPr>
        <p:spPr>
          <a:xfrm>
            <a:off x="1036001" y="5789457"/>
            <a:ext cx="10119995" cy="914400"/>
          </a:xfrm>
        </p:spPr>
        <p:txBody>
          <a:bodyPr>
            <a:noAutofit/>
          </a:bodyPr>
          <a:lstStyle/>
          <a:p>
            <a:pPr algn="ctr"/>
            <a:r>
              <a:rPr lang="tr-TR" sz="2000" b="1" dirty="0"/>
              <a:t>AKDENİZ ÜNİVERSİTESİ </a:t>
            </a:r>
            <a:endParaRPr lang="tr-TR" sz="2000" b="1" dirty="0"/>
          </a:p>
          <a:p>
            <a:pPr algn="ctr"/>
            <a:r>
              <a:rPr lang="tr-TR" sz="2000" b="1" dirty="0"/>
              <a:t>ATATÜRK KONFERANS SALONU</a:t>
            </a:r>
            <a:endParaRPr lang="tr-TR" sz="2000" b="1" dirty="0"/>
          </a:p>
        </p:txBody>
      </p:sp>
      <p:pic>
        <p:nvPicPr>
          <p:cNvPr id="5" name="Resim 3"/>
          <p:cNvPicPr>
            <a:picLocks noChangeAspect="1"/>
          </p:cNvPicPr>
          <p:nvPr/>
        </p:nvPicPr>
        <p:blipFill>
          <a:blip r:embed="rId1"/>
          <a:stretch>
            <a:fillRect/>
          </a:stretch>
        </p:blipFill>
        <p:spPr>
          <a:xfrm>
            <a:off x="9649460" y="528955"/>
            <a:ext cx="1533525" cy="1530985"/>
          </a:xfrm>
          <a:prstGeom prst="rect">
            <a:avLst/>
          </a:prstGeom>
        </p:spPr>
      </p:pic>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6705" y="528955"/>
            <a:ext cx="1544320" cy="1544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842645"/>
          </a:xfrm>
        </p:spPr>
        <p:txBody>
          <a:bodyPr/>
          <a:lstStyle/>
          <a:p>
            <a:r>
              <a:rPr lang="tr-TR" altLang="en-US" b="1"/>
              <a:t>SEMPOZYUMUN ÇIKTILARI</a:t>
            </a:r>
            <a:endParaRPr lang="tr-TR" altLang="en-US" b="1"/>
          </a:p>
        </p:txBody>
      </p:sp>
      <p:sp>
        <p:nvSpPr>
          <p:cNvPr id="3" name="Content Placeholder 2"/>
          <p:cNvSpPr>
            <a:spLocks noGrp="1"/>
          </p:cNvSpPr>
          <p:nvPr>
            <p:ph idx="1"/>
          </p:nvPr>
        </p:nvSpPr>
        <p:spPr>
          <a:xfrm>
            <a:off x="836580" y="1368169"/>
            <a:ext cx="10379412" cy="4808220"/>
          </a:xfrm>
        </p:spPr>
        <p:txBody>
          <a:bodyPr/>
          <a:lstStyle/>
          <a:p>
            <a:pPr marL="0" indent="0" algn="just">
              <a:buNone/>
            </a:pPr>
            <a:r>
              <a:rPr lang="tr-TR" altLang="en-US" dirty="0"/>
              <a:t>1- Sempozyum Sonuç Bildirgesi</a:t>
            </a:r>
            <a:endParaRPr lang="tr-TR" altLang="en-US" dirty="0"/>
          </a:p>
          <a:p>
            <a:pPr marL="0" indent="0" algn="just">
              <a:buNone/>
            </a:pPr>
            <a:r>
              <a:rPr lang="tr-TR" altLang="en-US" dirty="0"/>
              <a:t>2- Kamuoyunda çocuklara yönelik tehditlerle ilgili daha güçlü bir farkındalık</a:t>
            </a:r>
            <a:endParaRPr lang="tr-TR" altLang="en-US" dirty="0"/>
          </a:p>
          <a:p>
            <a:pPr marL="0" indent="0" algn="just">
              <a:buNone/>
            </a:pPr>
            <a:r>
              <a:rPr lang="tr-TR" altLang="en-US" dirty="0"/>
              <a:t>3- Akademisyenlerle sivil toplumun bilgi ve deneyim paylaşımına dayanan yeni proje fikirleri </a:t>
            </a:r>
            <a:endParaRPr lang="tr-TR" altLang="en-US" dirty="0"/>
          </a:p>
          <a:p>
            <a:pPr marL="0" indent="0" algn="just">
              <a:buNone/>
            </a:pPr>
            <a:r>
              <a:rPr lang="tr-TR" altLang="en-US" dirty="0"/>
              <a:t>4- Okul Çağı Çocukları için Gıda Okuryazarlığı Projesi</a:t>
            </a:r>
            <a:endParaRPr lang="tr-TR" altLang="en-US" dirty="0"/>
          </a:p>
          <a:p>
            <a:pPr marL="0" indent="0" algn="just">
              <a:buNone/>
            </a:pPr>
            <a:r>
              <a:rPr lang="tr-TR" altLang="en-US" dirty="0"/>
              <a:t>5- Akdeniz Üniversitesi Çocuk Çalışmaları Araştırma ve Uygulama Merkezi kurulması yönünde güçlü bir niyet </a:t>
            </a:r>
            <a:endParaRPr lang="tr-TR" altLang="en-US" dirty="0"/>
          </a:p>
          <a:p>
            <a:pPr marL="0" indent="0">
              <a:buNone/>
            </a:pPr>
            <a:endParaRPr lang="tr-T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altLang="en-US" b="1" dirty="0"/>
              <a:t>TEŞEKKÜRLERİMİZ</a:t>
            </a:r>
            <a:endParaRPr lang="tr-TR" altLang="en-US" b="1" dirty="0"/>
          </a:p>
        </p:txBody>
      </p:sp>
      <p:sp>
        <p:nvSpPr>
          <p:cNvPr id="3" name="Content Placeholder 2"/>
          <p:cNvSpPr>
            <a:spLocks noGrp="1"/>
          </p:cNvSpPr>
          <p:nvPr>
            <p:ph idx="1"/>
          </p:nvPr>
        </p:nvSpPr>
        <p:spPr>
          <a:xfrm>
            <a:off x="609600" y="1039495"/>
            <a:ext cx="10972800" cy="5088255"/>
          </a:xfrm>
        </p:spPr>
        <p:txBody>
          <a:bodyPr/>
          <a:lstStyle/>
          <a:p>
            <a:pPr marL="0" indent="0" algn="ctr">
              <a:buNone/>
            </a:pPr>
            <a:r>
              <a:rPr lang="tr-TR" altLang="en-US" dirty="0"/>
              <a:t>Rektörümüze </a:t>
            </a:r>
            <a:endParaRPr lang="tr-TR" altLang="en-US" dirty="0"/>
          </a:p>
          <a:p>
            <a:pPr marL="0" indent="0" algn="ctr">
              <a:buNone/>
            </a:pPr>
            <a:r>
              <a:rPr lang="tr-TR" altLang="en-US" dirty="0"/>
              <a:t>Proje Grubumuza</a:t>
            </a:r>
            <a:endParaRPr lang="tr-TR" altLang="en-US" dirty="0"/>
          </a:p>
          <a:p>
            <a:pPr marL="0" indent="0" algn="ctr">
              <a:buNone/>
            </a:pPr>
            <a:r>
              <a:rPr lang="tr-TR" altLang="en-US" dirty="0"/>
              <a:t>Sempozyum Bilim Kurulumuza</a:t>
            </a:r>
            <a:endParaRPr lang="tr-TR" altLang="en-US" dirty="0"/>
          </a:p>
          <a:p>
            <a:pPr marL="0" indent="0" algn="ctr">
              <a:buNone/>
            </a:pPr>
            <a:r>
              <a:rPr lang="tr-TR" altLang="en-US" dirty="0"/>
              <a:t>Sempozyum Düzenleme Kurulumuza</a:t>
            </a:r>
            <a:endParaRPr lang="tr-TR" altLang="en-US" dirty="0"/>
          </a:p>
          <a:p>
            <a:pPr marL="0" indent="0" algn="ctr">
              <a:buNone/>
            </a:pPr>
            <a:r>
              <a:rPr lang="tr-TR" altLang="en-US" dirty="0"/>
              <a:t>Sempozyuma bildiri sunan araştırmacılarımıza</a:t>
            </a:r>
            <a:endParaRPr lang="tr-TR" altLang="en-US" dirty="0"/>
          </a:p>
          <a:p>
            <a:pPr marL="0" indent="0" algn="ctr">
              <a:buNone/>
            </a:pPr>
            <a:r>
              <a:rPr lang="tr-TR" altLang="en-US" dirty="0"/>
              <a:t>Rektörlük Birimlerimize</a:t>
            </a:r>
            <a:endParaRPr lang="tr-TR" altLang="en-US" dirty="0"/>
          </a:p>
          <a:p>
            <a:pPr marL="0" indent="0" algn="ctr">
              <a:buNone/>
            </a:pPr>
            <a:r>
              <a:rPr lang="tr-TR" altLang="en-US" dirty="0"/>
              <a:t>Antalya’nın Kadın Kooperatiflerine</a:t>
            </a:r>
            <a:endParaRPr lang="tr-TR" altLang="en-US" dirty="0"/>
          </a:p>
          <a:p>
            <a:pPr marL="0" indent="0" algn="ctr">
              <a:buNone/>
            </a:pPr>
            <a:r>
              <a:rPr lang="tr-TR" altLang="en-US" dirty="0"/>
              <a:t>Yaşam Boyu Öğrenme Öğrenci Topluluğuna</a:t>
            </a:r>
            <a:endParaRPr lang="tr-TR" altLang="en-US" dirty="0"/>
          </a:p>
          <a:p>
            <a:pPr marL="0" indent="0" algn="ctr">
              <a:buNone/>
            </a:pPr>
            <a:r>
              <a:rPr lang="tr-TR" altLang="en-US" dirty="0"/>
              <a:t>Çevre ve İklim Değişikliği Topluluğuna</a:t>
            </a:r>
            <a:endParaRPr lang="tr-TR" altLang="en-US" dirty="0"/>
          </a:p>
          <a:p>
            <a:pPr marL="0" indent="0" algn="ctr">
              <a:buNone/>
            </a:pPr>
            <a:r>
              <a:rPr lang="tr-TR" altLang="en-US" dirty="0"/>
              <a:t>Basınımızın değerli temsilcilerine </a:t>
            </a:r>
            <a:endParaRPr lang="tr-TR" altLang="en-US" dirty="0"/>
          </a:p>
          <a:p>
            <a:endParaRPr lang="tr-TR" altLang="en-US" dirty="0"/>
          </a:p>
          <a:p>
            <a:endParaRPr lang="tr-T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83745" y="3057207"/>
            <a:ext cx="11170285" cy="3509010"/>
          </a:xfrm>
        </p:spPr>
        <p:txBody>
          <a:bodyPr/>
          <a:lstStyle/>
          <a:p>
            <a:pPr algn="ctr"/>
            <a:r>
              <a:rPr lang="tr-TR" sz="3600" b="1" dirty="0">
                <a:sym typeface="+mn-ea"/>
              </a:rPr>
              <a:t>ÇOCUK HAKLARI VE REFAHI SEMPOZYUMU</a:t>
            </a:r>
            <a:br>
              <a:rPr lang="tr-TR" sz="3600" b="1" dirty="0">
                <a:sym typeface="+mn-ea"/>
              </a:rPr>
            </a:br>
            <a:r>
              <a:rPr lang="tr-TR" sz="3200" b="1" dirty="0">
                <a:sym typeface="+mn-ea"/>
              </a:rPr>
              <a:t>AÇILIŞ KONFERANSI</a:t>
            </a:r>
            <a:br>
              <a:rPr lang="tr-TR" sz="3600" b="1" dirty="0">
                <a:sym typeface="+mn-ea"/>
              </a:rPr>
            </a:br>
            <a:r>
              <a:rPr lang="tr-TR" sz="2400" b="1" dirty="0">
                <a:sym typeface="+mn-ea"/>
              </a:rPr>
              <a:t>25 NİSAN 2024</a:t>
            </a:r>
            <a:br>
              <a:rPr lang="tr-TR" sz="2400" b="1" dirty="0">
                <a:sym typeface="+mn-ea"/>
              </a:rPr>
            </a:br>
            <a:br>
              <a:rPr lang="tr-TR" sz="2400" b="1" dirty="0">
                <a:sym typeface="+mn-ea"/>
              </a:rPr>
            </a:br>
            <a:r>
              <a:rPr lang="tr-TR" sz="3600" b="1" dirty="0">
                <a:sym typeface="+mn-ea"/>
              </a:rPr>
              <a:t>“</a:t>
            </a:r>
            <a:r>
              <a:rPr lang="tr-TR" sz="3600" b="1" i="1" dirty="0">
                <a:sym typeface="+mn-ea"/>
              </a:rPr>
              <a:t>ÇOCUK HAKLARI”</a:t>
            </a:r>
            <a:br>
              <a:rPr lang="tr-TR" sz="3600" b="1" i="1" dirty="0">
                <a:sym typeface="+mn-ea"/>
              </a:rPr>
            </a:br>
            <a:br>
              <a:rPr lang="tr-TR" sz="3600" b="1" i="1" dirty="0">
                <a:sym typeface="+mn-ea"/>
              </a:rPr>
            </a:br>
            <a:r>
              <a:rPr lang="tr-TR" altLang="en-US" sz="4000" b="1" dirty="0">
                <a:sym typeface="+mn-ea"/>
              </a:rPr>
              <a:t>Prof. Dr. Bilgin TİRYAKİOĞLU</a:t>
            </a:r>
            <a:br>
              <a:rPr lang="tr-TR" altLang="en-US" sz="4000" b="1" dirty="0">
                <a:sym typeface="+mn-ea"/>
              </a:rPr>
            </a:br>
            <a:r>
              <a:rPr lang="tr-TR" altLang="en-US" sz="2800" dirty="0"/>
              <a:t>Bilkent Üniversitesi Hukuk Fakültesi</a:t>
            </a:r>
            <a:br>
              <a:rPr lang="tr-TR" altLang="en-US" sz="1400" dirty="0"/>
            </a:br>
            <a:endParaRPr lang="en-US" sz="4000" b="1" dirty="0"/>
          </a:p>
        </p:txBody>
      </p:sp>
      <p:pic>
        <p:nvPicPr>
          <p:cNvPr id="7" name="Picture 6"/>
          <p:cNvPicPr/>
          <p:nvPr/>
        </p:nvPicPr>
        <p:blipFill>
          <a:blip r:embed="rId1"/>
          <a:srcRect l="8861" t="10304" r="9278" b="9861"/>
          <a:stretch>
            <a:fillRect/>
          </a:stretch>
        </p:blipFill>
        <p:spPr>
          <a:xfrm>
            <a:off x="783745" y="287338"/>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10348541" y="291783"/>
            <a:ext cx="1399540" cy="122110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6694" y="3263265"/>
            <a:ext cx="11170285" cy="3209925"/>
          </a:xfrm>
        </p:spPr>
        <p:txBody>
          <a:bodyPr/>
          <a:lstStyle/>
          <a:p>
            <a:pPr algn="ctr"/>
            <a:r>
              <a:rPr lang="tr-TR" sz="3600" b="1" dirty="0">
                <a:sym typeface="+mn-ea"/>
              </a:rPr>
              <a:t>ÇOCUK HAKLARI VE REFAHI SEMPOZYUMU</a:t>
            </a:r>
            <a:br>
              <a:rPr lang="tr-TR" sz="3600" b="1" dirty="0">
                <a:sym typeface="+mn-ea"/>
              </a:rPr>
            </a:br>
            <a:r>
              <a:rPr lang="tr-TR" sz="3200" b="1" dirty="0">
                <a:sym typeface="+mn-ea"/>
              </a:rPr>
              <a:t>BİRİNCİ OTURUM</a:t>
            </a:r>
            <a:br>
              <a:rPr lang="tr-TR" sz="3600" b="1" dirty="0">
                <a:sym typeface="+mn-ea"/>
              </a:rPr>
            </a:br>
            <a:r>
              <a:rPr lang="tr-TR" sz="2400" b="1" dirty="0">
                <a:sym typeface="+mn-ea"/>
              </a:rPr>
              <a:t>25 NİSAN 2024</a:t>
            </a:r>
            <a:br>
              <a:rPr lang="tr-TR" sz="2400" b="1" dirty="0">
                <a:sym typeface="+mn-ea"/>
              </a:rPr>
            </a:br>
            <a:br>
              <a:rPr lang="tr-TR" sz="2400" b="1" dirty="0">
                <a:sym typeface="+mn-ea"/>
              </a:rPr>
            </a:br>
            <a:r>
              <a:rPr lang="tr-TR" sz="3600" b="1" dirty="0">
                <a:sym typeface="+mn-ea"/>
              </a:rPr>
              <a:t>“</a:t>
            </a:r>
            <a:r>
              <a:rPr lang="tr-TR" sz="3600" b="1" i="1" dirty="0">
                <a:sym typeface="+mn-ea"/>
              </a:rPr>
              <a:t>ÇOCUK YOKSULLUĞU VE ÇOCUK İŞÇİLİĞİ”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Gökhan AKYÜZ</a:t>
            </a:r>
            <a:br>
              <a:rPr lang="tr-TR" altLang="en-US" sz="2800" b="1" dirty="0">
                <a:sym typeface="+mn-ea"/>
              </a:rPr>
            </a:br>
            <a:r>
              <a:rPr lang="tr-TR" altLang="en-US" sz="2800" dirty="0"/>
              <a:t>İktisadi ve İdari Bilimler Fakültesi Dekanı</a:t>
            </a:r>
            <a:br>
              <a:rPr lang="tr-TR" altLang="en-US" sz="1050" b="1" dirty="0"/>
            </a:br>
            <a:endParaRPr lang="en-US" sz="2800" b="1" dirty="0"/>
          </a:p>
        </p:txBody>
      </p:sp>
      <p:pic>
        <p:nvPicPr>
          <p:cNvPr id="7" name="Picture 6"/>
          <p:cNvPicPr/>
          <p:nvPr/>
        </p:nvPicPr>
        <p:blipFill>
          <a:blip r:embed="rId1"/>
          <a:srcRect l="8861" t="10304" r="9278" b="9861"/>
          <a:stretch>
            <a:fillRect/>
          </a:stretch>
        </p:blipFill>
        <p:spPr>
          <a:xfrm>
            <a:off x="583917" y="384175"/>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10208543" y="383540"/>
            <a:ext cx="1399540" cy="122618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7705" y="2618578"/>
            <a:ext cx="10816590" cy="4029710"/>
          </a:xfrm>
        </p:spPr>
        <p:txBody>
          <a:bodyPr/>
          <a:lstStyle/>
          <a:p>
            <a:pPr algn="ctr"/>
            <a:r>
              <a:rPr lang="tr-TR" sz="3600" b="1" dirty="0">
                <a:sym typeface="+mn-ea"/>
              </a:rPr>
              <a:t>ÇOCUK HAKLARI VE REFAHI SEMPOZYUMU</a:t>
            </a:r>
            <a:br>
              <a:rPr lang="tr-TR" sz="3600" b="1" dirty="0">
                <a:sym typeface="+mn-ea"/>
              </a:rPr>
            </a:br>
            <a:r>
              <a:rPr lang="tr-TR" sz="3200" b="1" dirty="0">
                <a:sym typeface="+mn-ea"/>
              </a:rPr>
              <a:t>İKİNCİ OTURUM</a:t>
            </a:r>
            <a:br>
              <a:rPr lang="tr-TR" sz="3600" b="1" dirty="0">
                <a:sym typeface="+mn-ea"/>
              </a:rPr>
            </a:br>
            <a:r>
              <a:rPr lang="tr-TR" sz="2400" b="1" dirty="0">
                <a:sym typeface="+mn-ea"/>
              </a:rPr>
              <a:t>25 NİSAN 2024</a:t>
            </a:r>
            <a:br>
              <a:rPr lang="tr-TR" sz="3600" b="1" dirty="0">
                <a:sym typeface="+mn-ea"/>
              </a:rPr>
            </a:br>
            <a:br>
              <a:rPr lang="tr-TR" sz="3600" b="1" dirty="0">
                <a:sym typeface="+mn-ea"/>
              </a:rPr>
            </a:br>
            <a:r>
              <a:rPr lang="tr-TR" sz="3600" b="1" dirty="0">
                <a:sym typeface="+mn-ea"/>
              </a:rPr>
              <a:t>“</a:t>
            </a:r>
            <a:r>
              <a:rPr lang="tr-TR" sz="3600" b="1" i="1" dirty="0">
                <a:sym typeface="+mn-ea"/>
              </a:rPr>
              <a:t>ÇOCUK HAKLARI VE REFAHINA ÇOK YÖNLÜ YAKLAŞIMLAR”</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Nurşen ADAK</a:t>
            </a:r>
            <a:br>
              <a:rPr lang="tr-TR" altLang="en-US" sz="2800" b="1" dirty="0">
                <a:sym typeface="+mn-ea"/>
              </a:rPr>
            </a:br>
            <a:r>
              <a:rPr lang="tr-TR" altLang="en-US" sz="2800" dirty="0">
                <a:sym typeface="+mn-ea"/>
              </a:rPr>
              <a:t>Edebiyat Fakültesi Dekanı</a:t>
            </a:r>
            <a:endParaRPr lang="tr-TR" altLang="en-US" sz="2800" dirty="0">
              <a:sym typeface="+mn-ea"/>
            </a:endParaRPr>
          </a:p>
        </p:txBody>
      </p:sp>
      <p:pic>
        <p:nvPicPr>
          <p:cNvPr id="7" name="Picture 6"/>
          <p:cNvPicPr/>
          <p:nvPr/>
        </p:nvPicPr>
        <p:blipFill>
          <a:blip r:embed="rId1"/>
          <a:srcRect l="8861" t="10304" r="9278" b="9861"/>
          <a:stretch>
            <a:fillRect/>
          </a:stretch>
        </p:blipFill>
        <p:spPr>
          <a:xfrm>
            <a:off x="687705" y="209712"/>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975080" y="156372"/>
            <a:ext cx="1399540" cy="13322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2455" y="2789826"/>
            <a:ext cx="11007090" cy="3585845"/>
          </a:xfrm>
        </p:spPr>
        <p:txBody>
          <a:bodyPr/>
          <a:lstStyle/>
          <a:p>
            <a:pPr algn="ctr"/>
            <a:r>
              <a:rPr lang="tr-TR" sz="3600" b="1" dirty="0">
                <a:sym typeface="+mn-ea"/>
              </a:rPr>
              <a:t>ÇOCUK HAKLARI VE REFAHI SEMPOZYUMU</a:t>
            </a:r>
            <a:br>
              <a:rPr lang="tr-TR" sz="3600" b="1" dirty="0">
                <a:sym typeface="+mn-ea"/>
              </a:rPr>
            </a:br>
            <a:r>
              <a:rPr lang="tr-TR" sz="3200" b="1" dirty="0">
                <a:sym typeface="+mn-ea"/>
              </a:rPr>
              <a:t>ÜÇÜNCÜ OTURUM</a:t>
            </a:r>
            <a:br>
              <a:rPr lang="tr-TR" sz="3200" b="1" dirty="0">
                <a:sym typeface="+mn-ea"/>
              </a:rPr>
            </a:br>
            <a:r>
              <a:rPr lang="tr-TR" sz="2400" b="1" dirty="0">
                <a:sym typeface="+mn-ea"/>
              </a:rPr>
              <a:t>25 NİSAN 2024</a:t>
            </a:r>
            <a:br>
              <a:rPr lang="tr-TR" sz="2400" b="1" dirty="0">
                <a:sym typeface="+mn-ea"/>
              </a:rPr>
            </a:br>
            <a:br>
              <a:rPr lang="tr-TR" sz="2400" b="1" dirty="0">
                <a:sym typeface="+mn-ea"/>
              </a:rPr>
            </a:br>
            <a:r>
              <a:rPr lang="tr-TR" sz="3600" b="1" dirty="0">
                <a:sym typeface="+mn-ea"/>
              </a:rPr>
              <a:t>“</a:t>
            </a:r>
            <a:r>
              <a:rPr lang="tr-TR" sz="3600" b="1" i="1" dirty="0">
                <a:sym typeface="+mn-ea"/>
              </a:rPr>
              <a:t>ÇOCUKLARIN EĞİTİM SORUNLARI”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Hilmi DEMİRKAYA</a:t>
            </a:r>
            <a:br>
              <a:rPr lang="tr-TR" altLang="en-US" sz="2800" b="1" dirty="0">
                <a:sym typeface="+mn-ea"/>
              </a:rPr>
            </a:br>
            <a:r>
              <a:rPr lang="tr-TR" altLang="en-US" sz="2800" dirty="0">
                <a:sym typeface="+mn-ea"/>
              </a:rPr>
              <a:t>Eğitim Fakültesi Dekanı</a:t>
            </a:r>
            <a:endParaRPr lang="tr-TR" altLang="en-US" sz="2800" dirty="0">
              <a:sym typeface="+mn-ea"/>
            </a:endParaRPr>
          </a:p>
        </p:txBody>
      </p:sp>
      <p:pic>
        <p:nvPicPr>
          <p:cNvPr id="7" name="Picture 6"/>
          <p:cNvPicPr/>
          <p:nvPr/>
        </p:nvPicPr>
        <p:blipFill>
          <a:blip r:embed="rId1"/>
          <a:srcRect l="8861" t="10304" r="9278" b="9861"/>
          <a:stretch>
            <a:fillRect/>
          </a:stretch>
        </p:blipFill>
        <p:spPr>
          <a:xfrm>
            <a:off x="963295" y="384810"/>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829165" y="325755"/>
            <a:ext cx="1399540" cy="128460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2122" y="2745119"/>
            <a:ext cx="10948670" cy="3683000"/>
          </a:xfrm>
        </p:spPr>
        <p:txBody>
          <a:bodyPr/>
          <a:lstStyle/>
          <a:p>
            <a:pPr algn="ctr"/>
            <a:r>
              <a:rPr lang="tr-TR" sz="3600" b="1" dirty="0">
                <a:sym typeface="+mn-ea"/>
              </a:rPr>
              <a:t>ÇOCUK HAKLARI VE REFAHI SEMPOZYUMU</a:t>
            </a:r>
            <a:br>
              <a:rPr lang="tr-TR" sz="3600" b="1" dirty="0">
                <a:sym typeface="+mn-ea"/>
              </a:rPr>
            </a:br>
            <a:r>
              <a:rPr lang="tr-TR" sz="3200" b="1" dirty="0">
                <a:sym typeface="+mn-ea"/>
              </a:rPr>
              <a:t>DÖRDÜNCÜ OTURUM</a:t>
            </a:r>
            <a:br>
              <a:rPr lang="tr-TR" sz="3200" b="1" dirty="0">
                <a:sym typeface="+mn-ea"/>
              </a:rPr>
            </a:br>
            <a:r>
              <a:rPr lang="tr-TR" sz="2400" b="1" dirty="0">
                <a:sym typeface="+mn-ea"/>
              </a:rPr>
              <a:t>26 NİSAN 2024</a:t>
            </a:r>
            <a:br>
              <a:rPr lang="tr-TR" sz="2400" b="1" dirty="0">
                <a:sym typeface="+mn-ea"/>
              </a:rPr>
            </a:br>
            <a:br>
              <a:rPr lang="tr-TR" sz="2400" b="1" dirty="0">
                <a:sym typeface="+mn-ea"/>
              </a:rPr>
            </a:br>
            <a:r>
              <a:rPr lang="tr-TR" sz="3600" b="1" dirty="0">
                <a:sym typeface="+mn-ea"/>
              </a:rPr>
              <a:t>“</a:t>
            </a:r>
            <a:r>
              <a:rPr lang="tr-TR" sz="3600" b="1" i="1" dirty="0">
                <a:sym typeface="+mn-ea"/>
              </a:rPr>
              <a:t>ÇOCUKLARDA BAĞIMLILIK SORUNLARI”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Erol GÜRPINAR</a:t>
            </a:r>
            <a:br>
              <a:rPr lang="tr-TR" altLang="en-US" sz="2800" b="1" dirty="0">
                <a:sym typeface="+mn-ea"/>
              </a:rPr>
            </a:br>
            <a:r>
              <a:rPr lang="tr-TR" altLang="en-US" sz="2800" dirty="0"/>
              <a:t>Tıp Fakültesi Dekanı</a:t>
            </a:r>
            <a:endParaRPr lang="tr-TR" altLang="en-US" sz="2800" dirty="0"/>
          </a:p>
        </p:txBody>
      </p:sp>
      <p:pic>
        <p:nvPicPr>
          <p:cNvPr id="7" name="Picture 6"/>
          <p:cNvPicPr/>
          <p:nvPr/>
        </p:nvPicPr>
        <p:blipFill>
          <a:blip r:embed="rId1"/>
          <a:srcRect l="8861" t="10304" r="9278" b="9861"/>
          <a:stretch>
            <a:fillRect/>
          </a:stretch>
        </p:blipFill>
        <p:spPr>
          <a:xfrm>
            <a:off x="822122" y="462996"/>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829165" y="321905"/>
            <a:ext cx="1399540" cy="122618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0857" y="3263724"/>
            <a:ext cx="11170285" cy="3417570"/>
          </a:xfrm>
        </p:spPr>
        <p:txBody>
          <a:bodyPr/>
          <a:lstStyle/>
          <a:p>
            <a:pPr algn="ctr"/>
            <a:br>
              <a:rPr lang="tr-TR" sz="3200" b="1" dirty="0">
                <a:sym typeface="+mn-ea"/>
              </a:rPr>
            </a:br>
            <a:br>
              <a:rPr lang="tr-TR" sz="3200" b="1" dirty="0">
                <a:sym typeface="+mn-ea"/>
              </a:rPr>
            </a:br>
            <a:br>
              <a:rPr lang="tr-TR" sz="3200" b="1" dirty="0">
                <a:sym typeface="+mn-ea"/>
              </a:rPr>
            </a:br>
            <a:r>
              <a:rPr lang="tr-TR" sz="3600" b="1" dirty="0">
                <a:sym typeface="+mn-ea"/>
              </a:rPr>
              <a:t>ÇOCUK HAKLARI VE REFAHI SEMPOZYUMU</a:t>
            </a:r>
            <a:br>
              <a:rPr lang="tr-TR" sz="3600" b="1" dirty="0">
                <a:sym typeface="+mn-ea"/>
              </a:rPr>
            </a:br>
            <a:r>
              <a:rPr lang="tr-TR" sz="3200" b="1" dirty="0">
                <a:sym typeface="+mn-ea"/>
              </a:rPr>
              <a:t>BEŞİNCİ OTURUM</a:t>
            </a:r>
            <a:br>
              <a:rPr lang="tr-TR" sz="3200" b="1" dirty="0">
                <a:sym typeface="+mn-ea"/>
              </a:rPr>
            </a:br>
            <a:r>
              <a:rPr lang="tr-TR" sz="2400" b="1" dirty="0">
                <a:sym typeface="+mn-ea"/>
              </a:rPr>
              <a:t>26 NİSAN 2024</a:t>
            </a:r>
            <a:br>
              <a:rPr lang="tr-TR" sz="2400" b="1" dirty="0">
                <a:sym typeface="+mn-ea"/>
              </a:rPr>
            </a:br>
            <a:br>
              <a:rPr lang="tr-TR" sz="2400" b="1" dirty="0">
                <a:sym typeface="+mn-ea"/>
              </a:rPr>
            </a:br>
            <a:r>
              <a:rPr lang="tr-TR" sz="3600" b="1" dirty="0">
                <a:sym typeface="+mn-ea"/>
              </a:rPr>
              <a:t>“</a:t>
            </a:r>
            <a:r>
              <a:rPr lang="tr-TR" sz="3600" b="1" i="1" dirty="0">
                <a:sym typeface="+mn-ea"/>
              </a:rPr>
              <a:t>ÇOCUKLARIN RUH VE BEDEN SAĞLIĞI   SORUNLARI”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Uzman Dr. Evren EKİNGEN</a:t>
            </a:r>
            <a:br>
              <a:rPr lang="tr-TR" altLang="en-US" sz="2800" b="1" dirty="0">
                <a:sym typeface="+mn-ea"/>
              </a:rPr>
            </a:br>
            <a:r>
              <a:rPr lang="tr-TR" altLang="en-US" sz="2800" dirty="0">
                <a:sym typeface="+mn-ea"/>
              </a:rPr>
              <a:t>Antalya İl Sağlık Müdürü</a:t>
            </a:r>
            <a:endParaRPr lang="tr-TR" altLang="en-US" sz="2800" dirty="0">
              <a:sym typeface="+mn-ea"/>
            </a:endParaRPr>
          </a:p>
        </p:txBody>
      </p:sp>
      <p:pic>
        <p:nvPicPr>
          <p:cNvPr id="7" name="Picture 6"/>
          <p:cNvPicPr/>
          <p:nvPr/>
        </p:nvPicPr>
        <p:blipFill>
          <a:blip r:embed="rId1"/>
          <a:srcRect l="8861" t="10304" r="9278" b="9861"/>
          <a:stretch>
            <a:fillRect/>
          </a:stretch>
        </p:blipFill>
        <p:spPr>
          <a:xfrm>
            <a:off x="963295" y="384810"/>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682372" y="330855"/>
            <a:ext cx="1399540" cy="122618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2802" y="2531110"/>
            <a:ext cx="10526395" cy="3883660"/>
          </a:xfrm>
        </p:spPr>
        <p:txBody>
          <a:bodyPr/>
          <a:lstStyle/>
          <a:p>
            <a:pPr algn="ctr"/>
            <a:br>
              <a:rPr lang="tr-TR" sz="3200" b="1" dirty="0">
                <a:sym typeface="+mn-ea"/>
              </a:rPr>
            </a:br>
            <a:br>
              <a:rPr lang="tr-TR" sz="3200" b="1" dirty="0">
                <a:sym typeface="+mn-ea"/>
              </a:rPr>
            </a:br>
            <a:r>
              <a:rPr lang="tr-TR" sz="3600" b="1" dirty="0">
                <a:sym typeface="+mn-ea"/>
              </a:rPr>
              <a:t>ÇOCUK HAKLARI VE REFAHI SEMPOZYUMU</a:t>
            </a:r>
            <a:br>
              <a:rPr lang="tr-TR" sz="3600" b="1" dirty="0">
                <a:sym typeface="+mn-ea"/>
              </a:rPr>
            </a:br>
            <a:r>
              <a:rPr lang="tr-TR" sz="3200" b="1" dirty="0">
                <a:sym typeface="+mn-ea"/>
              </a:rPr>
              <a:t>ALTINCI OTURUM</a:t>
            </a:r>
            <a:br>
              <a:rPr lang="tr-TR" sz="3200" b="1" dirty="0">
                <a:sym typeface="+mn-ea"/>
              </a:rPr>
            </a:br>
            <a:r>
              <a:rPr lang="tr-TR" sz="2400" b="1" dirty="0">
                <a:sym typeface="+mn-ea"/>
              </a:rPr>
              <a:t>26 NİSAN 2024</a:t>
            </a:r>
            <a:br>
              <a:rPr lang="tr-TR" sz="2400" b="1" dirty="0">
                <a:sym typeface="+mn-ea"/>
              </a:rPr>
            </a:br>
            <a:br>
              <a:rPr lang="tr-TR" sz="2400" b="1" dirty="0">
                <a:sym typeface="+mn-ea"/>
              </a:rPr>
            </a:br>
            <a:r>
              <a:rPr lang="tr-TR" sz="3600" b="1" dirty="0">
                <a:sym typeface="+mn-ea"/>
              </a:rPr>
              <a:t>“</a:t>
            </a:r>
            <a:r>
              <a:rPr lang="tr-TR" sz="3600" b="1" i="1" dirty="0">
                <a:sym typeface="+mn-ea"/>
              </a:rPr>
              <a:t>ÇOCUK İHMAL VE İSTİSMARI”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Selma ÖNCEL</a:t>
            </a:r>
            <a:br>
              <a:rPr lang="tr-TR" altLang="en-US" sz="2800" b="1" dirty="0">
                <a:sym typeface="+mn-ea"/>
              </a:rPr>
            </a:br>
            <a:r>
              <a:rPr lang="tr-TR" altLang="en-US" sz="2800" dirty="0">
                <a:sym typeface="+mn-ea"/>
              </a:rPr>
              <a:t>Kumluca Sağlık Bilimleri Fakültesi Dekanı</a:t>
            </a:r>
            <a:endParaRPr lang="tr-TR" altLang="en-US" sz="2800" dirty="0">
              <a:sym typeface="+mn-ea"/>
            </a:endParaRPr>
          </a:p>
        </p:txBody>
      </p:sp>
      <p:pic>
        <p:nvPicPr>
          <p:cNvPr id="7" name="Picture 6"/>
          <p:cNvPicPr/>
          <p:nvPr/>
        </p:nvPicPr>
        <p:blipFill>
          <a:blip r:embed="rId1"/>
          <a:srcRect l="8861" t="10304" r="9278" b="9861"/>
          <a:stretch>
            <a:fillRect/>
          </a:stretch>
        </p:blipFill>
        <p:spPr>
          <a:xfrm>
            <a:off x="606034" y="443230"/>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10186426" y="384810"/>
            <a:ext cx="1399540" cy="128397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63295" y="2648585"/>
            <a:ext cx="10605135" cy="3883660"/>
          </a:xfrm>
        </p:spPr>
        <p:txBody>
          <a:bodyPr/>
          <a:lstStyle/>
          <a:p>
            <a:pPr algn="ctr"/>
            <a:br>
              <a:rPr lang="tr-TR" sz="3200" b="1" dirty="0">
                <a:sym typeface="+mn-ea"/>
              </a:rPr>
            </a:br>
            <a:br>
              <a:rPr lang="tr-TR" sz="3200" b="1" dirty="0">
                <a:sym typeface="+mn-ea"/>
              </a:rPr>
            </a:br>
            <a:r>
              <a:rPr lang="tr-TR" sz="3600" b="1" dirty="0">
                <a:sym typeface="+mn-ea"/>
              </a:rPr>
              <a:t>ÇOCUK HAKLARI VE REFAHI SEMPOZYUMU</a:t>
            </a:r>
            <a:br>
              <a:rPr lang="tr-TR" sz="3600" b="1" dirty="0">
                <a:sym typeface="+mn-ea"/>
              </a:rPr>
            </a:br>
            <a:r>
              <a:rPr lang="tr-TR" sz="2800" b="1" dirty="0">
                <a:sym typeface="+mn-ea"/>
              </a:rPr>
              <a:t>YEDİNCİ OTURUM</a:t>
            </a:r>
            <a:br>
              <a:rPr lang="tr-TR" sz="3200" b="1" dirty="0">
                <a:sym typeface="+mn-ea"/>
              </a:rPr>
            </a:br>
            <a:r>
              <a:rPr lang="tr-TR" sz="2400" b="1" dirty="0">
                <a:sym typeface="+mn-ea"/>
              </a:rPr>
              <a:t>26 NİSAN 2024</a:t>
            </a:r>
            <a:br>
              <a:rPr lang="tr-TR" sz="2400" b="1" dirty="0">
                <a:sym typeface="+mn-ea"/>
              </a:rPr>
            </a:br>
            <a:br>
              <a:rPr lang="tr-TR" sz="2400" b="1" dirty="0">
                <a:sym typeface="+mn-ea"/>
              </a:rPr>
            </a:br>
            <a:r>
              <a:rPr lang="tr-TR" sz="3600" b="1" dirty="0">
                <a:sym typeface="+mn-ea"/>
              </a:rPr>
              <a:t>“</a:t>
            </a:r>
            <a:r>
              <a:rPr lang="tr-TR" sz="3600" b="1" i="1" dirty="0">
                <a:sym typeface="+mn-ea"/>
              </a:rPr>
              <a:t>CİNSEL İSTİSMAR VE AKRAN ZORBALIĞI SORUNLARI”</a:t>
            </a:r>
            <a:br>
              <a:rPr lang="tr-TR" sz="3600" b="1" i="1" dirty="0">
                <a:sym typeface="+mn-ea"/>
              </a:rPr>
            </a:br>
            <a:br>
              <a:rPr lang="tr-TR" sz="3600" b="1" i="1" dirty="0">
                <a:sym typeface="+mn-ea"/>
              </a:rPr>
            </a:br>
            <a:r>
              <a:rPr lang="tr-TR" sz="2800" b="1" i="1" u="sng" dirty="0">
                <a:sym typeface="+mn-ea"/>
              </a:rPr>
              <a:t>OTURUM BAŞKANI</a:t>
            </a:r>
            <a:br>
              <a:rPr lang="tr-TR" sz="2800" b="1" i="1" dirty="0">
                <a:sym typeface="+mn-ea"/>
              </a:rPr>
            </a:br>
            <a:r>
              <a:rPr lang="tr-TR" altLang="en-US" sz="2800" b="1" dirty="0">
                <a:sym typeface="+mn-ea"/>
              </a:rPr>
              <a:t>Prof. Dr. Zeynep ÖZER</a:t>
            </a:r>
            <a:br>
              <a:rPr lang="tr-TR" altLang="en-US" sz="2800" b="1" dirty="0">
                <a:sym typeface="+mn-ea"/>
              </a:rPr>
            </a:br>
            <a:r>
              <a:rPr lang="tr-TR" altLang="en-US" sz="2800" dirty="0">
                <a:sym typeface="+mn-ea"/>
              </a:rPr>
              <a:t>Hemşirelik Fakültesi Dekanı</a:t>
            </a:r>
            <a:endParaRPr lang="tr-TR" altLang="en-US" sz="2800" dirty="0">
              <a:sym typeface="+mn-ea"/>
            </a:endParaRPr>
          </a:p>
        </p:txBody>
      </p:sp>
      <p:pic>
        <p:nvPicPr>
          <p:cNvPr id="7" name="Picture 6"/>
          <p:cNvPicPr/>
          <p:nvPr/>
        </p:nvPicPr>
        <p:blipFill>
          <a:blip r:embed="rId1"/>
          <a:srcRect l="8861" t="10304" r="9278" b="9861"/>
          <a:stretch>
            <a:fillRect/>
          </a:stretch>
        </p:blipFill>
        <p:spPr>
          <a:xfrm>
            <a:off x="808530" y="355282"/>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983930" y="355282"/>
            <a:ext cx="1399540" cy="12846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599" y="190500"/>
            <a:ext cx="11365149" cy="1440815"/>
          </a:xfrm>
        </p:spPr>
        <p:txBody>
          <a:bodyPr/>
          <a:lstStyle/>
          <a:p>
            <a:pPr algn="r"/>
            <a:r>
              <a:rPr lang="tr-TR" b="1" dirty="0"/>
              <a:t>ÇOCUK HAKLARI VE REFAHI PROJESİNİN AMACI </a:t>
            </a:r>
            <a:endParaRPr lang="tr-TR" b="1" dirty="0"/>
          </a:p>
        </p:txBody>
      </p:sp>
      <p:sp>
        <p:nvSpPr>
          <p:cNvPr id="3" name="İçerik Yer Tutucusu 2"/>
          <p:cNvSpPr>
            <a:spLocks noGrp="1"/>
          </p:cNvSpPr>
          <p:nvPr>
            <p:ph idx="1"/>
          </p:nvPr>
        </p:nvSpPr>
        <p:spPr>
          <a:xfrm>
            <a:off x="1030287" y="2144180"/>
            <a:ext cx="10131425" cy="3838332"/>
          </a:xfrm>
        </p:spPr>
        <p:txBody>
          <a:bodyPr/>
          <a:lstStyle/>
          <a:p>
            <a:pPr marL="0" indent="0" algn="just">
              <a:buNone/>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Cumhuriyetimizin 101. yılında ülkemizde ve kentimizde çocuk haklarını ve refahını tehdit eden konuları; </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Akademisyenlerin ve sivil toplum örgütlerinin bilimsel raporlar ve saha çalışmaları yoluyla ele almalarını, </a:t>
            </a:r>
            <a:endParaRPr lang="tr-TR" sz="2800" dirty="0">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Bu süreçte üretilen bilgilerin yayılmasını sağlayarak genel toplumsal farkındalığın artmasını, </a:t>
            </a:r>
            <a:endParaRPr lang="tr-TR" sz="2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dirty="0">
                <a:effectLst/>
                <a:latin typeface="Calibri" panose="020F0502020204030204" pitchFamily="34" charset="0"/>
                <a:ea typeface="Times New Roman" panose="02020603050405020304" pitchFamily="18" charset="0"/>
                <a:cs typeface="Times New Roman" panose="02020603050405020304" pitchFamily="18" charset="0"/>
              </a:rPr>
              <a:t>Bu konularda iyileştirme talep eden proje paydaşı  kurum ve kuruluşların çözümler  için birlikte hareket etmelerini sağlamaktır. </a:t>
            </a:r>
            <a:endParaRPr lang="tr-TR" sz="2800" dirty="0">
              <a:effectLst/>
              <a:latin typeface="Calibri" panose="020F0502020204030204" pitchFamily="34"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2043" y="2320141"/>
            <a:ext cx="11038205" cy="3883660"/>
          </a:xfrm>
        </p:spPr>
        <p:txBody>
          <a:bodyPr/>
          <a:lstStyle/>
          <a:p>
            <a:pPr algn="ctr"/>
            <a:br>
              <a:rPr lang="tr-TR" sz="3200" b="1" dirty="0">
                <a:sym typeface="+mn-ea"/>
              </a:rPr>
            </a:br>
            <a:br>
              <a:rPr lang="tr-TR" sz="3200" b="1" dirty="0">
                <a:sym typeface="+mn-ea"/>
              </a:rPr>
            </a:br>
            <a:r>
              <a:rPr lang="tr-TR" sz="3600" b="1" dirty="0">
                <a:sym typeface="+mn-ea"/>
              </a:rPr>
              <a:t>ÇOCUK HAKLARI VE REFAHI SEMPOZYUMU</a:t>
            </a:r>
            <a:br>
              <a:rPr lang="tr-TR" sz="3200" b="1" dirty="0">
                <a:sym typeface="+mn-ea"/>
              </a:rPr>
            </a:br>
            <a:r>
              <a:rPr lang="tr-TR" sz="2800" b="1" dirty="0">
                <a:sym typeface="+mn-ea"/>
              </a:rPr>
              <a:t>KAPANIŞ OTURUM</a:t>
            </a:r>
            <a:br>
              <a:rPr lang="tr-TR" sz="3200" b="1" dirty="0">
                <a:sym typeface="+mn-ea"/>
              </a:rPr>
            </a:br>
            <a:r>
              <a:rPr lang="tr-TR" sz="2400" b="1" dirty="0">
                <a:sym typeface="+mn-ea"/>
              </a:rPr>
              <a:t>26 NİSAN 2024</a:t>
            </a:r>
            <a:br>
              <a:rPr lang="tr-TR" sz="2400" b="1" dirty="0">
                <a:sym typeface="+mn-ea"/>
              </a:rPr>
            </a:br>
            <a:br>
              <a:rPr lang="tr-TR" sz="2400" b="1" dirty="0">
                <a:sym typeface="+mn-ea"/>
              </a:rPr>
            </a:br>
            <a:r>
              <a:rPr lang="tr-TR" sz="3600" b="1" dirty="0">
                <a:sym typeface="+mn-ea"/>
              </a:rPr>
              <a:t>SEMPOZYUM SONUÇ BİLDİRGESİ</a:t>
            </a:r>
            <a:br>
              <a:rPr lang="tr-TR" sz="3600" b="1" dirty="0">
                <a:sym typeface="+mn-ea"/>
              </a:rPr>
            </a:br>
            <a:br>
              <a:rPr lang="tr-TR" sz="3600" b="1" dirty="0">
                <a:sym typeface="+mn-ea"/>
              </a:rPr>
            </a:br>
            <a:r>
              <a:rPr lang="tr-TR" sz="2800" b="1" i="1" u="sng" dirty="0">
                <a:sym typeface="+mn-ea"/>
              </a:rPr>
              <a:t>OTURUM BAŞKANI</a:t>
            </a:r>
            <a:br>
              <a:rPr lang="tr-TR" sz="2800" b="1" i="1" dirty="0">
                <a:sym typeface="+mn-ea"/>
              </a:rPr>
            </a:br>
            <a:r>
              <a:rPr lang="tr-TR" altLang="en-US" sz="2800" b="1" dirty="0">
                <a:sym typeface="+mn-ea"/>
              </a:rPr>
              <a:t>Prof. Dr. Fulya SARVAN</a:t>
            </a:r>
            <a:br>
              <a:rPr lang="tr-TR" altLang="en-US" sz="2800" b="1" dirty="0">
                <a:sym typeface="+mn-ea"/>
              </a:rPr>
            </a:br>
            <a:r>
              <a:rPr lang="tr-TR" altLang="en-US" sz="2400" dirty="0">
                <a:sym typeface="+mn-ea"/>
              </a:rPr>
              <a:t>TÜKD Antalya Şube Başkanı</a:t>
            </a:r>
            <a:endParaRPr lang="tr-TR" altLang="en-US" sz="2400" dirty="0">
              <a:sym typeface="+mn-ea"/>
            </a:endParaRPr>
          </a:p>
        </p:txBody>
      </p:sp>
      <p:pic>
        <p:nvPicPr>
          <p:cNvPr id="7" name="Picture 6"/>
          <p:cNvPicPr/>
          <p:nvPr/>
        </p:nvPicPr>
        <p:blipFill>
          <a:blip r:embed="rId1"/>
          <a:srcRect l="8861" t="10304" r="9278" b="9861"/>
          <a:stretch>
            <a:fillRect/>
          </a:stretch>
        </p:blipFill>
        <p:spPr>
          <a:xfrm>
            <a:off x="963295" y="418722"/>
            <a:ext cx="1284605" cy="1225550"/>
          </a:xfrm>
          <a:prstGeom prst="ellipse">
            <a:avLst/>
          </a:prstGeom>
          <a:noFill/>
          <a:ln w="9525">
            <a:noFill/>
          </a:ln>
        </p:spPr>
      </p:pic>
      <p:pic>
        <p:nvPicPr>
          <p:cNvPr id="6" name="Resim 3"/>
          <p:cNvPicPr>
            <a:picLocks noChangeAspect="1"/>
          </p:cNvPicPr>
          <p:nvPr/>
        </p:nvPicPr>
        <p:blipFill>
          <a:blip r:embed="rId2"/>
          <a:stretch>
            <a:fillRect/>
          </a:stretch>
        </p:blipFill>
        <p:spPr>
          <a:xfrm>
            <a:off x="9829165" y="384175"/>
            <a:ext cx="1399540" cy="122618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tr-TR" altLang="en-US" b="1"/>
              <a:t>BİRİNCİ OTURUM SONUÇ BİLDİRGESİ-1</a:t>
            </a:r>
            <a:endParaRPr lang="tr-TR" altLang="en-US" b="1"/>
          </a:p>
        </p:txBody>
      </p:sp>
      <p:sp>
        <p:nvSpPr>
          <p:cNvPr id="8" name="Content Placeholder 7"/>
          <p:cNvSpPr>
            <a:spLocks noGrp="1"/>
          </p:cNvSpPr>
          <p:nvPr>
            <p:ph idx="1"/>
          </p:nvPr>
        </p:nvSpPr>
        <p:spPr>
          <a:xfrm>
            <a:off x="609600" y="772795"/>
            <a:ext cx="10972800" cy="5354955"/>
          </a:xfrm>
        </p:spPr>
        <p:txBody>
          <a:bodyPr/>
          <a:lstStyle/>
          <a:p>
            <a:pPr marL="0" indent="0" algn="just">
              <a:buNone/>
            </a:pPr>
            <a:r>
              <a:rPr lang="tr-TR" altLang="en-US" sz="2400" b="1"/>
              <a:t>ÇOCUK YOKSULLUĞU</a:t>
            </a:r>
            <a:r>
              <a:rPr lang="en-US"/>
              <a:t></a:t>
            </a:r>
            <a:endParaRPr lang="en-US"/>
          </a:p>
          <a:p>
            <a:pPr algn="just">
              <a:buFont typeface="Wingdings" panose="05000000000000000000" charset="0"/>
              <a:buChar char="v"/>
            </a:pPr>
            <a:r>
              <a:rPr lang="en-US" sz="2000"/>
              <a:t>Parasal göstergeler ile yapılan ölçüm yöntemi ve Türkiye İstatistik Kurumunun (TÜİK) 2023 yılı yoksulluk verilerine göre Türkiye’deki yoksul çocuk oranı %31,3’tür. Söz konusu bulgu Türkiye’de her 3 çocuktan 1’inin yoksulluk içinde yaşadığını ifade etmektedir.</a:t>
            </a:r>
            <a:endParaRPr lang="en-US" sz="2000"/>
          </a:p>
          <a:p>
            <a:pPr algn="just">
              <a:buFont typeface="Wingdings" panose="05000000000000000000" charset="0"/>
              <a:buChar char="v"/>
            </a:pPr>
            <a:r>
              <a:rPr lang="en-US" sz="2000"/>
              <a:t>Çocuk yoksulluğunu ortadan kaldırmaya yönelik </a:t>
            </a:r>
            <a:r>
              <a:rPr lang="tr-TR" altLang="en-US" sz="2000"/>
              <a:t>etkili</a:t>
            </a:r>
            <a:r>
              <a:rPr lang="en-US" sz="2000"/>
              <a:t> politikalar</a:t>
            </a:r>
            <a:r>
              <a:rPr lang="tr-TR" altLang="en-US" sz="2000"/>
              <a:t> olarak,</a:t>
            </a:r>
            <a:r>
              <a:rPr lang="en-US" sz="2000"/>
              <a:t> erken çocukluk ve ebeveynlerin eğitim düzeyinin artırılması, hanehalkı gelirinin iyileştirilmesi, konut içi yoksunlukların giderilmesi, yaşanılan konutun mülkiyet durumunun ve hanehalkı büyüklüğünün göz önünde bulundurulması, kadın (anne) istihdam oranının artırılması ve çocuklara yönelik sosyal transferlerin (ücretsiz okul yemeği gibi) öncelikli hale getirilmesi önerilebilir.</a:t>
            </a:r>
            <a:endParaRPr lang="en-US" sz="2000"/>
          </a:p>
          <a:p>
            <a:pPr algn="just">
              <a:buFont typeface="Wingdings" panose="05000000000000000000" charset="0"/>
              <a:buChar char="v"/>
            </a:pPr>
            <a:r>
              <a:rPr lang="en-US" sz="2000"/>
              <a:t>Sosyal göstergelerin de dahil edildiği bir yöntem olan çok boyutlu yoksulluk ölçüm yöntemi göz önünde bulundurulduğunda, TÜİK’in 2017 yılı verileri hanedeki çocuk sayısının artması durumunda hanenin yoksulluk şiddetinin arttığına işaret etmektedir. Bunun yanında Türkiye’nin batısından doğusuna doğru gittikçe çocuk sayısındaki artışla birlikte çok boyutlu yoksulluk da olumsuz yönde seyir izlemektedir.</a:t>
            </a:r>
            <a:endParaRPr lang="en-US" sz="2000"/>
          </a:p>
          <a:p>
            <a:pPr algn="just">
              <a:buFont typeface="Wingdings" panose="05000000000000000000" charset="0"/>
              <a:buChar char="v"/>
            </a:pPr>
            <a:r>
              <a:rPr lang="en-US" sz="2000"/>
              <a:t>Dolayısıyla Türkiye’de mevcut koşullarda gençlerin eğitim almalarına ve daha fazla istihdam edilmelerine yönelik </a:t>
            </a:r>
            <a:r>
              <a:rPr lang="tr-TR" altLang="en-US" sz="2000"/>
              <a:t>kapsamlı </a:t>
            </a:r>
            <a:r>
              <a:rPr lang="en-US" sz="2000"/>
              <a:t>iyileştirmeler yapılmadan</a:t>
            </a:r>
            <a:r>
              <a:rPr lang="tr-TR" altLang="en-US" sz="2000"/>
              <a:t>,</a:t>
            </a:r>
            <a:r>
              <a:rPr lang="en-US" sz="2000"/>
              <a:t> hanedeki çocuk sayısının artışının, önümüzdeki dönemlerde hane refahına olumsuz yansıması beklenmektedir.</a:t>
            </a:r>
            <a:endParaRPr lang="en-US" sz="2000"/>
          </a:p>
          <a:p>
            <a:pPr algn="just"/>
            <a:r>
              <a:rPr lang="en-US" sz="2000"/>
              <a:t></a:t>
            </a:r>
            <a:endParaRPr 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tr-TR" altLang="en-US" b="1"/>
              <a:t>BİRİNCİ OTURUM SONUÇ BİLDİRGESİ-2</a:t>
            </a:r>
            <a:endParaRPr lang="tr-TR" altLang="en-US" b="1"/>
          </a:p>
        </p:txBody>
      </p:sp>
      <p:sp>
        <p:nvSpPr>
          <p:cNvPr id="8" name="Content Placeholder 7"/>
          <p:cNvSpPr>
            <a:spLocks noGrp="1"/>
          </p:cNvSpPr>
          <p:nvPr>
            <p:ph idx="1"/>
          </p:nvPr>
        </p:nvSpPr>
        <p:spPr>
          <a:xfrm>
            <a:off x="474980" y="848995"/>
            <a:ext cx="11107420" cy="5278755"/>
          </a:xfrm>
        </p:spPr>
        <p:txBody>
          <a:bodyPr/>
          <a:lstStyle/>
          <a:p>
            <a:pPr marL="0" indent="0" algn="just">
              <a:buNone/>
            </a:pPr>
            <a:r>
              <a:rPr lang="tr-TR" altLang="en-US" sz="2800" b="1">
                <a:sym typeface="+mn-ea"/>
              </a:rPr>
              <a:t>ÇOCUK İŞÇİLİĞİ</a:t>
            </a:r>
            <a:endParaRPr lang="en-US" sz="2800" b="1">
              <a:sym typeface="+mn-ea"/>
            </a:endParaRPr>
          </a:p>
          <a:p>
            <a:pPr algn="just">
              <a:buFont typeface="Wingdings" panose="05000000000000000000" charset="0"/>
              <a:buChar char="v"/>
            </a:pPr>
            <a:r>
              <a:rPr lang="en-US" sz="2000">
                <a:sym typeface="+mn-ea"/>
              </a:rPr>
              <a:t>Türkiye’de TÜİK Çocuk İşgücü Anketi (2019) sonuçlarına göre 32.000’i 5-11 yaş arası olmak üzere 700.000’den fazla çocuk ekonomik faaliyette bulunmaktadır. Bu çocukların %34,3’ü (247 bin) eğitimine devam etmemektedir. </a:t>
            </a:r>
            <a:endParaRPr lang="en-US" sz="2000">
              <a:sym typeface="+mn-ea"/>
            </a:endParaRPr>
          </a:p>
          <a:p>
            <a:pPr algn="just">
              <a:buFont typeface="Wingdings" panose="05000000000000000000" charset="0"/>
              <a:buChar char="v"/>
            </a:pPr>
            <a:r>
              <a:rPr lang="en-US" sz="2000">
                <a:sym typeface="+mn-ea"/>
              </a:rPr>
              <a:t>Bu sonuçlar COVID pandemisi öncesine aittir ve pandemi ve sonrasında yaşanan deprem nedeniyle, UNİCEF Türkiye’de çocuk işçiliğinin arttığı yönünde endişelerini dile getirmiştir. Son 10 yılda 671 çocuk işçi iş kazası nedeniyle kaybedilmiştir. Ölümlü kazalar en çok tarım ve orman iş kolunda gerçekleşmiştir. </a:t>
            </a:r>
            <a:endParaRPr lang="en-US" sz="2000"/>
          </a:p>
          <a:p>
            <a:pPr algn="just">
              <a:buFont typeface="Wingdings" panose="05000000000000000000" charset="0"/>
              <a:buChar char="v"/>
            </a:pPr>
            <a:r>
              <a:rPr lang="en-US" sz="2000">
                <a:sym typeface="+mn-ea"/>
              </a:rPr>
              <a:t>Yoksulluk, eğitim eksikliği, aile baskısı, göç, bölgedeki savaşlar, doğal afetler ve işgücü piyasasında özellikle KOBİ’lerdeki talep artışı gibi faktörler çocukları işgücüne katılmayı yönlendirmektedir. Çocuk işçiliği sosyal, ekonomik, kültürel ve sağlık boyutlarıyla ele alındığında ciddi ve karmaşık bir sorunla karşılaşılmaktadır. </a:t>
            </a:r>
            <a:endParaRPr lang="en-US" sz="2000">
              <a:sym typeface="+mn-ea"/>
            </a:endParaRPr>
          </a:p>
          <a:p>
            <a:pPr algn="just">
              <a:buFont typeface="Wingdings" panose="05000000000000000000" charset="0"/>
              <a:buChar char="v"/>
            </a:pPr>
            <a:r>
              <a:rPr lang="en-US" sz="2000">
                <a:sym typeface="+mn-ea"/>
              </a:rPr>
              <a:t>Türkiye’nin çocuk işçiliğini bitirme yönündeki yasal mevzuatında bir sorun yoktur. Ancak mevcut yasaların etkin bir şekilde uygulanmasında ve denetlenmesinde sorunlar vardır. Ayrıca “mesleki eğitim merkezleri” staj eğitimi adı altında 15-18 yaş arasındaki çocukların tehlikeli işletmelerde çalışmalarına olanak tanıması çocuk işçiliğinin sonlandırılması yönünde en büyük engel oluşturmaktadır. </a:t>
            </a:r>
            <a:endParaRPr lang="en-US" sz="2000"/>
          </a:p>
          <a:p>
            <a:pPr marL="0" indent="0" algn="just">
              <a:buFont typeface="Wingdings" panose="05000000000000000000" charset="0"/>
              <a:buNone/>
            </a:pPr>
            <a:r>
              <a:rPr lang="en-US" sz="2000">
                <a:sym typeface="+mn-ea"/>
              </a:rPr>
              <a:t></a:t>
            </a:r>
            <a:endParaRPr lang="en-US"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b="1">
                <a:sym typeface="+mn-ea"/>
              </a:rPr>
              <a:t>BİRİNCİ OTURUM SONUÇ BİLDİRGESİ-3</a:t>
            </a:r>
            <a:endParaRPr lang="en-US"/>
          </a:p>
        </p:txBody>
      </p:sp>
      <p:sp>
        <p:nvSpPr>
          <p:cNvPr id="3" name="Content Placeholder 2"/>
          <p:cNvSpPr>
            <a:spLocks noGrp="1"/>
          </p:cNvSpPr>
          <p:nvPr>
            <p:ph idx="1"/>
          </p:nvPr>
        </p:nvSpPr>
        <p:spPr>
          <a:xfrm>
            <a:off x="273050" y="856615"/>
            <a:ext cx="11723370" cy="5271135"/>
          </a:xfrm>
        </p:spPr>
        <p:txBody>
          <a:bodyPr/>
          <a:p>
            <a:pPr marL="0" indent="0">
              <a:buNone/>
            </a:pPr>
            <a:r>
              <a:rPr lang="tr-TR" altLang="en-US" sz="2000" b="1"/>
              <a:t>MEVSİMLİK TARIM İŞÇİSİ ÇOCUKLARIN SORUNLARI</a:t>
            </a:r>
            <a:endParaRPr lang="en-US" sz="2000" b="1"/>
          </a:p>
          <a:p>
            <a:pPr>
              <a:buFont typeface="Wingdings" panose="05000000000000000000" charset="0"/>
              <a:buChar char="v"/>
            </a:pPr>
            <a:r>
              <a:rPr lang="en-US" sz="1800"/>
              <a:t>Mevsimlik tarım işçisi çocuklar ve aileleri yaşadıkları yerden uzakta aylarca oldukça zor şartlarda hayatlarını devam ettirmeye çalışmaktadırlar. Özellikle çocukların yetersiz ve dengesiz beslenmesi, barınma koşullarının hijyenik olmaması, eğitimden mahrum kalma, sosyal ve kültürel aktivitelere ulaşamama gibi birçok sorunları bulunmaktadır.</a:t>
            </a:r>
            <a:endParaRPr lang="en-US" sz="1800"/>
          </a:p>
          <a:p>
            <a:pPr>
              <a:buFont typeface="Wingdings" panose="05000000000000000000" charset="0"/>
              <a:buChar char="v"/>
            </a:pPr>
            <a:r>
              <a:rPr lang="en-US" sz="1800"/>
              <a:t>Mevsimlik tarım işçiliğini ortadan kaldırmak mümkün değildir. O halde yapılması gereken uygun yaşam ve çalışma koşullarının oluşturulmasıdır. Bunun için</a:t>
            </a:r>
            <a:r>
              <a:rPr lang="tr-TR" altLang="en-US" sz="1800"/>
              <a:t>:</a:t>
            </a:r>
            <a:endParaRPr lang="en-US" sz="1800"/>
          </a:p>
          <a:p>
            <a:pPr>
              <a:buFont typeface="Wingdings" panose="05000000000000000000" charset="0"/>
              <a:buChar char="v"/>
            </a:pPr>
            <a:r>
              <a:rPr lang="en-US" sz="1800"/>
              <a:t>Kamu kurumlarına, yerel yönetimlere ve sivil toplum kuruluşlarına görevler düşmektedir. Mevsimlik tarım işçisi ailelerin yerleşecekleri alanlarda elektrik, su, tuvalet, banyo gibi zorunlu gereksinimleri karşılayacak altyapı koşulları sağlanmalıdır.</a:t>
            </a:r>
            <a:endParaRPr lang="en-US" sz="1800"/>
          </a:p>
          <a:p>
            <a:pPr>
              <a:buFont typeface="Wingdings" panose="05000000000000000000" charset="0"/>
              <a:buChar char="v"/>
            </a:pPr>
            <a:r>
              <a:rPr lang="en-US" sz="1800"/>
              <a:t>Mevsimlik tarım işçisi olarak çalışan çocukların en önemli sorunları eğitimdir. Bunun için okul müdürleri tarafından zorunlu eğitimin tam uygulanması takip edilmelidir.</a:t>
            </a:r>
            <a:r>
              <a:rPr lang="tr-TR" altLang="en-US" sz="1800"/>
              <a:t> </a:t>
            </a:r>
            <a:r>
              <a:rPr lang="en-US" sz="1800"/>
              <a:t>Çocukların gittikleri yerlerde Yatılı İlköğretim Bölge Okullarına misafir öğrenci olarak alınmaları veya taşımalı eğitim gibi mevsimlik tarım işlerinin yapıldığı yerlerde kurs, okul gibi imkânlardan en uygun olanı seçilerek çocukların okula devamları sağlanmalıdır.</a:t>
            </a:r>
            <a:endParaRPr lang="en-US" sz="1800"/>
          </a:p>
          <a:p>
            <a:pPr>
              <a:buFont typeface="Wingdings" panose="05000000000000000000" charset="0"/>
              <a:buChar char="v"/>
            </a:pPr>
            <a:r>
              <a:rPr lang="en-US" sz="1800"/>
              <a:t>Çocukların sağlık ve rehabilitasyonuna yönelik önlemler alınmalı</a:t>
            </a:r>
            <a:r>
              <a:rPr lang="tr-TR" altLang="en-US" sz="1800"/>
              <a:t>; k</a:t>
            </a:r>
            <a:r>
              <a:rPr lang="en-US" sz="1800"/>
              <a:t>oruyucu sağlık hizmetleri önlemleri alınmalı, ücretsiz gezici halk sağlığı merkezi, barınma ve yaşam alanlarının insanca yaşayacak düzeye getirilmeli, banyo tuvalet vb. yerlerin hijyen koşullarına uygun hale getirilmeli ve çalışanlar iş güvenliği önlemleri alma konusunda bilinçlendirilmelidir.</a:t>
            </a:r>
            <a:endParaRPr lang="en-US" sz="1800"/>
          </a:p>
          <a:p>
            <a:pPr>
              <a:buFont typeface="Wingdings" panose="05000000000000000000" charset="0"/>
              <a:buChar char="v"/>
            </a:pPr>
            <a:r>
              <a:rPr lang="en-US" sz="1800"/>
              <a:t>Mevsimlik tarım işçisi ailelerin hayat standardı çocuk emeğine ihtiyaç duymayacağı bir ücret ve insanca yaşam düzeyine çıkarılmalı</a:t>
            </a:r>
            <a:r>
              <a:rPr lang="tr-TR" altLang="en-US" sz="1800"/>
              <a:t>; t</a:t>
            </a:r>
            <a:r>
              <a:rPr lang="en-US" sz="1800"/>
              <a:t>arımda çocuk işgücü kullanımı ve sömürüsünün nedenleri ortadan kaldırılmalıdır.</a:t>
            </a:r>
            <a:endParaRPr lang="en-US" sz="1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tr-TR" altLang="en-US" b="1"/>
              <a:t>BİRİNCİ OTURUM SONUÇ BİLDİRGESİ-4</a:t>
            </a:r>
            <a:endParaRPr lang="tr-TR" altLang="en-US" b="1"/>
          </a:p>
        </p:txBody>
      </p:sp>
      <p:sp>
        <p:nvSpPr>
          <p:cNvPr id="8" name="Content Placeholder 7"/>
          <p:cNvSpPr>
            <a:spLocks noGrp="1"/>
          </p:cNvSpPr>
          <p:nvPr>
            <p:ph idx="1"/>
          </p:nvPr>
        </p:nvSpPr>
        <p:spPr>
          <a:xfrm>
            <a:off x="609600" y="983615"/>
            <a:ext cx="10972800" cy="5144135"/>
          </a:xfrm>
        </p:spPr>
        <p:txBody>
          <a:bodyPr/>
          <a:lstStyle/>
          <a:p>
            <a:pPr marL="0" indent="0" algn="just">
              <a:buNone/>
            </a:pPr>
            <a:r>
              <a:rPr lang="tr-TR" altLang="en-US" sz="2400" b="1">
                <a:sym typeface="+mn-ea"/>
              </a:rPr>
              <a:t>TARIM İŞÇİSİ ÇOCUKLARIN EĞİTİME YÖNELİK ALGILARI</a:t>
            </a:r>
            <a:endParaRPr lang="en-US" sz="2400" b="1">
              <a:sym typeface="+mn-ea"/>
            </a:endParaRPr>
          </a:p>
          <a:p>
            <a:pPr algn="just">
              <a:buFont typeface="Wingdings" panose="05000000000000000000" charset="0"/>
              <a:buChar char="v"/>
            </a:pPr>
            <a:r>
              <a:rPr lang="en-US" sz="2000">
                <a:sym typeface="+mn-ea"/>
              </a:rPr>
              <a:t>Yapılan bilimsel araştırmalar sonucunda ailelerin zor ekonomik koşullarda mücadele ettikleri için çocuklarının okumasını desteklediği</a:t>
            </a:r>
            <a:r>
              <a:rPr lang="tr-TR" altLang="en-US" sz="2000">
                <a:sym typeface="+mn-ea"/>
              </a:rPr>
              <a:t>,</a:t>
            </a:r>
            <a:r>
              <a:rPr lang="en-US" sz="2000">
                <a:sym typeface="+mn-ea"/>
              </a:rPr>
              <a:t> ancak çocukların herhangi bir rol modelinin bulunmadığı için </a:t>
            </a:r>
            <a:r>
              <a:rPr lang="tr-TR" altLang="en-US" sz="2000">
                <a:sym typeface="+mn-ea"/>
              </a:rPr>
              <a:t>eğitimin</a:t>
            </a:r>
            <a:r>
              <a:rPr lang="en-US" sz="2000">
                <a:sym typeface="+mn-ea"/>
              </a:rPr>
              <a:t> çocuklar</a:t>
            </a:r>
            <a:r>
              <a:rPr lang="tr-TR" altLang="en-US" sz="2000">
                <a:sym typeface="+mn-ea"/>
              </a:rPr>
              <a:t> için</a:t>
            </a:r>
            <a:r>
              <a:rPr lang="en-US" sz="2000">
                <a:sym typeface="+mn-ea"/>
              </a:rPr>
              <a:t> bir anlam ifade etmediği tespit edilm</a:t>
            </a:r>
            <a:r>
              <a:rPr lang="tr-TR" altLang="en-US" sz="2000">
                <a:sym typeface="+mn-ea"/>
              </a:rPr>
              <a:t>iştir. </a:t>
            </a:r>
            <a:r>
              <a:rPr lang="en-US" sz="2000">
                <a:sym typeface="+mn-ea"/>
              </a:rPr>
              <a:t> </a:t>
            </a:r>
            <a:endParaRPr lang="en-US" sz="2000"/>
          </a:p>
          <a:p>
            <a:pPr algn="just">
              <a:buFont typeface="Wingdings" panose="05000000000000000000" charset="0"/>
              <a:buChar char="v"/>
            </a:pPr>
            <a:r>
              <a:rPr lang="en-US" sz="2000">
                <a:sym typeface="+mn-ea"/>
              </a:rPr>
              <a:t>Bu çocukların pek çocuğunun ana dilinin Türkçe olmadığı ve Türkçe ikinci dil olarak öğretildiği için anlama becerilerinin yeterli düzeyde olmadığı; anlama yetersizliği de konuşma, kendini ifade etme alanlarına olumsuz şekilde yansıdığı için okula devamın sağlanması için daha fazla girişimde bulunulması gerekliliği vurgulanabilir. </a:t>
            </a:r>
            <a:endParaRPr lang="en-US" sz="2000">
              <a:sym typeface="+mn-ea"/>
            </a:endParaRPr>
          </a:p>
          <a:p>
            <a:pPr algn="just">
              <a:buFont typeface="Wingdings" panose="05000000000000000000" charset="0"/>
              <a:buChar char="v"/>
            </a:pPr>
            <a:r>
              <a:rPr lang="en-US" sz="2000">
                <a:sym typeface="+mn-ea"/>
              </a:rPr>
              <a:t>Bu paralelde çocuklara yönelik Türkçe okuma, dinleme, yazma ve kendini ifade edebilme beceri alanlarında bol çalışma örnekleri sunulması önerilebilir. Ayrıca hem çocuklara hem de ailelere yönelik psikoeğitim grupları oluşturulması önerilmektedir.</a:t>
            </a:r>
            <a:endParaRPr lang="en-US" sz="2000"/>
          </a:p>
          <a:p>
            <a:pPr algn="just">
              <a:buFont typeface="Wingdings" panose="05000000000000000000" charset="0"/>
              <a:buChar char="v"/>
            </a:pPr>
            <a:r>
              <a:rPr lang="en-US" sz="2000">
                <a:sym typeface="+mn-ea"/>
              </a:rPr>
              <a:t>Bununla birlikte dünya çapında önemli bir sorun olan çocuk işçiliği çocukların gelişimi ve sağlığını büyük ölçüde olumsuz etkilemektedir. Çocuklardaki bu etkilerin incelenmesi, gerekli önlemlerin alınması ve eylem planlarına yer verilmesi önemlidir. </a:t>
            </a:r>
            <a:endParaRPr lang="en-US" sz="2000">
              <a:sym typeface="+mn-ea"/>
            </a:endParaRPr>
          </a:p>
          <a:p>
            <a:pPr algn="just">
              <a:buFont typeface="Wingdings" panose="05000000000000000000" charset="0"/>
              <a:buChar char="v"/>
            </a:pPr>
            <a:r>
              <a:rPr lang="en-US" sz="2000">
                <a:sym typeface="+mn-ea"/>
              </a:rPr>
              <a:t>Çocuk işçiliği ile ilgili farkındalık oluşması, çocuk işçiliği ile ilgili çalışmaya ihtiyaç duyulan alanları belirlemek ve özellikle çocuk sağlığı bağlamında ele alınması gerekmektedir.</a:t>
            </a:r>
            <a:endParaRPr lang="en-US" sz="2000"/>
          </a:p>
          <a:p>
            <a:pPr marL="0" indent="0" algn="just">
              <a:buFont typeface="Wingdings" panose="05000000000000000000" charset="0"/>
              <a:buNone/>
            </a:pPr>
            <a:r>
              <a:rPr lang="en-US" sz="2000">
                <a:sym typeface="+mn-ea"/>
              </a:rPr>
              <a:t></a:t>
            </a: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t>İKİNCİ OTURUM SONUÇ BİLDİRGESİ-1</a:t>
            </a:r>
            <a:endParaRPr lang="tr-TR" altLang="en-US" b="1"/>
          </a:p>
        </p:txBody>
      </p:sp>
      <p:sp>
        <p:nvSpPr>
          <p:cNvPr id="3" name="Content Placeholder 2"/>
          <p:cNvSpPr>
            <a:spLocks noGrp="1"/>
          </p:cNvSpPr>
          <p:nvPr>
            <p:ph idx="1"/>
          </p:nvPr>
        </p:nvSpPr>
        <p:spPr/>
        <p:txBody>
          <a:bodyPr/>
          <a:lstStyle/>
          <a:p>
            <a:pPr marL="0" indent="0">
              <a:buNone/>
            </a:pPr>
            <a:r>
              <a:rPr lang="en-US" sz="2400" b="1"/>
              <a:t>İNSAN HAKLARI HUKUKUNDA ÇOCUĞUN YÜKSEK YARARI</a:t>
            </a:r>
            <a:endParaRPr lang="en-US" sz="2400" b="1"/>
          </a:p>
          <a:p>
            <a:pPr algn="just">
              <a:buFont typeface="Wingdings" panose="05000000000000000000" charset="0"/>
              <a:buChar char="v"/>
            </a:pPr>
            <a:r>
              <a:rPr lang="en-US" sz="2000"/>
              <a:t>Çocukların dahil olduğu her toplumsal meselede karar alıcı otoriteler (yasama, yürütme, yargı), hem Anayasa’nın 41. maddesi hem de Türkiye’nin taraf olduğu BM Çocuk Haklarına Dair Sözleşme’nin 3. maddesi uyarınca “çocuğun yüksek yararını” gözetmekle yükümlüdür. </a:t>
            </a:r>
            <a:endParaRPr lang="en-US" sz="2000"/>
          </a:p>
          <a:p>
            <a:pPr algn="just">
              <a:buFont typeface="Wingdings" panose="05000000000000000000" charset="0"/>
              <a:buChar char="v"/>
            </a:pPr>
            <a:r>
              <a:rPr lang="en-US" sz="2000"/>
              <a:t>Anayasal ve ilkesel düzeyde yer alan böylesine bir ifadenin ise çocuğun menfaati ile çatışan diğer menfaatler söz konusu olduğunda nasıl somutlaşacağı önemli bir problem olarak belirmektedir.  </a:t>
            </a:r>
            <a:endParaRPr lang="en-US" sz="2000"/>
          </a:p>
          <a:p>
            <a:pPr algn="just">
              <a:buFont typeface="Wingdings" panose="05000000000000000000" charset="0"/>
              <a:buChar char="v"/>
            </a:pPr>
            <a:r>
              <a:rPr lang="en-US" sz="2000"/>
              <a:t>Kavramın, yasal bir ilke olma yönü, bir yasal düzenlemenin birden fazla yoruma açık olması halinde, çocuğun yüksek yararına en etkili şekilde hizmet eden yorumun seçilmesi gerekliliğini ifade etmektedir. </a:t>
            </a:r>
            <a:endParaRPr lang="en-US" sz="2000"/>
          </a:p>
          <a:p>
            <a:pPr algn="just">
              <a:buFont typeface="Wingdings" panose="05000000000000000000" charset="0"/>
              <a:buChar char="v"/>
            </a:pPr>
            <a:r>
              <a:rPr lang="en-US" sz="2000"/>
              <a:t>Kavramın bir usul kuralı olma yönü ise, bir çocuğu ya da çocukları etkileyecek bir karar alındığında (bu yargısal, yasal ya da idari olabilir), karar alma sürecinin, kararların ilgili çocuk ya da çocuklar üzerinde olası olumlu ve olumsuz etkilerinin değerlendirilmesini ifade etmektedir. </a:t>
            </a:r>
            <a:endParaRPr 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t>İKİNCİ OTURUM SONUÇ BİLDİRGESİ-2</a:t>
            </a:r>
            <a:endParaRPr lang="tr-TR" altLang="en-US" b="1"/>
          </a:p>
        </p:txBody>
      </p:sp>
      <p:sp>
        <p:nvSpPr>
          <p:cNvPr id="3" name="Content Placeholder 2"/>
          <p:cNvSpPr>
            <a:spLocks noGrp="1"/>
          </p:cNvSpPr>
          <p:nvPr>
            <p:ph idx="1"/>
          </p:nvPr>
        </p:nvSpPr>
        <p:spPr/>
        <p:txBody>
          <a:bodyPr/>
          <a:lstStyle/>
          <a:p>
            <a:pPr marL="0" indent="0">
              <a:buNone/>
            </a:pPr>
            <a:r>
              <a:rPr lang="en-US" sz="2000" b="1"/>
              <a:t>POPÜLİST SİYASET VE SÖYLEMİN ÇOCUK HAKLARI VE REFAHINA ETKİLERİ</a:t>
            </a:r>
            <a:endParaRPr lang="en-US" sz="2000" b="1"/>
          </a:p>
          <a:p>
            <a:pPr algn="just">
              <a:buFont typeface="Wingdings" panose="05000000000000000000" charset="0"/>
              <a:buChar char="v"/>
            </a:pPr>
            <a:r>
              <a:rPr lang="en-US" sz="2000"/>
              <a:t>Avrupa’da ve Türkiye’de özellikle sağ popülist siyasi söylem uluslararası yasa ile koruma altına alınmış olan çocuk haklarını ve refahını tehdit ederek özellikle eğitim ve sağlık alanında olumsuz sonuçlar doğurmaktadır. </a:t>
            </a:r>
            <a:endParaRPr lang="en-US" sz="2000"/>
          </a:p>
          <a:p>
            <a:pPr algn="just">
              <a:buFont typeface="Wingdings" panose="05000000000000000000" charset="0"/>
              <a:buChar char="v"/>
            </a:pPr>
            <a:r>
              <a:rPr lang="en-US" sz="2000"/>
              <a:t>Türkiye’de “yeni eğitim politikasının” çocuklara yönelik küçümseyici bir tutum yerine yetkinliklerini ve özerk bireyler olarak gelişimlerini arttırıcı nitelikte yeniden tasarlanması gerekmektedir. Hak olan eğitim/öğrenimin küresel eğitim piyasasının işleyişine terk edilmesi özellikle yoksul çocukların dikey hareketliliğinin önünde bir engel oluşturacak, toplumsal tabakalaşmayı arttıracak ve var olan eşitsizlikleri çoğaltacaktır. </a:t>
            </a:r>
            <a:endParaRPr lang="en-US" sz="2000"/>
          </a:p>
          <a:p>
            <a:pPr algn="just">
              <a:buFont typeface="Wingdings" panose="05000000000000000000" charset="0"/>
              <a:buChar char="v"/>
            </a:pPr>
            <a:r>
              <a:rPr lang="en-US" sz="2000"/>
              <a:t>Siyasi partilerin ve yeni toplumsal hareketlerin komplocu ve popülist söylemler ile kamuoyunu etki altına almasının ve siyasi hedefler gözetmelerinin önüne geçmek için sağlık kurumları ile halk arasındaki iletişimin açık, aydınlatıcı ve anlaşılır bir veri aktarımı sağlamasına önem verilmelidir. Türkiye’de koruyucu sağlık hizmetlerinin daha verimli kılınması için devletin insan ve çocuk haklarını esas alan kamucu sağlık politikalarına geri dönüşü planlaması ve gerçekleştirmesi gerekmektedir. </a:t>
            </a:r>
            <a:endParaRPr lang="en-US" sz="2000"/>
          </a:p>
          <a:p>
            <a:pPr algn="just">
              <a:buFont typeface="Wingdings" panose="05000000000000000000" charset="0"/>
              <a:buChar char="v"/>
            </a:pPr>
            <a:r>
              <a:rPr lang="en-US" sz="2000"/>
              <a:t>Siyasilerin ve sivil toplumun çocukları ilgilendiren meselelerin sağ popülist siyasetin gündemine göre araçsallaştırılmasına karşı uyanık olması gerekmektedir.</a:t>
            </a:r>
            <a:endParaRPr lang="en-US" sz="2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t>İKİNCİ OTURUM SONUÇ BİLDİRGESİ-3</a:t>
            </a:r>
            <a:endParaRPr lang="tr-TR" altLang="en-US" b="1"/>
          </a:p>
        </p:txBody>
      </p:sp>
      <p:sp>
        <p:nvSpPr>
          <p:cNvPr id="3" name="Content Placeholder 2"/>
          <p:cNvSpPr>
            <a:spLocks noGrp="1"/>
          </p:cNvSpPr>
          <p:nvPr>
            <p:ph idx="1"/>
          </p:nvPr>
        </p:nvSpPr>
        <p:spPr>
          <a:xfrm>
            <a:off x="609600" y="933450"/>
            <a:ext cx="10972800" cy="5194300"/>
          </a:xfrm>
        </p:spPr>
        <p:txBody>
          <a:bodyPr/>
          <a:lstStyle/>
          <a:p>
            <a:pPr marL="0" indent="0">
              <a:buNone/>
            </a:pPr>
            <a:r>
              <a:rPr lang="en-US" sz="2000" b="1"/>
              <a:t>İKLİM KRİZİ VE ÇOCUK: GELECEK KUŞAKLARIN HAKLAR</a:t>
            </a:r>
            <a:r>
              <a:rPr lang="tr-TR" altLang="en-US" sz="2000" b="1"/>
              <a:t>I</a:t>
            </a:r>
            <a:r>
              <a:rPr lang="en-US" sz="2000" b="1"/>
              <a:t> NASIL KORUNACAK?</a:t>
            </a:r>
            <a:endParaRPr lang="en-US" sz="2000" b="1"/>
          </a:p>
          <a:p>
            <a:pPr algn="just">
              <a:buFont typeface="Wingdings" panose="05000000000000000000" charset="0"/>
              <a:buChar char="v"/>
            </a:pPr>
            <a:r>
              <a:rPr lang="en-US" sz="2000"/>
              <a:t>İklim krizinin hızlanan etkileri çocukların kırılganlığını artırmaktadır. Özellikle dezavantajlı çocuklar, başta aşırı hava olayları olmak üzere iklim değişikliğinin fiziksel etkilerine ve ekonomik, sosyal, siyasal krizlerle kesişen adaletsizliklere daha çok maruz kalmaktadır. </a:t>
            </a:r>
            <a:endParaRPr lang="en-US" sz="2000"/>
          </a:p>
          <a:p>
            <a:pPr algn="just">
              <a:buFont typeface="Wingdings" panose="05000000000000000000" charset="0"/>
              <a:buChar char="v"/>
            </a:pPr>
            <a:r>
              <a:rPr lang="en-US" sz="2000"/>
              <a:t>İklim krizi ile mücadeledeki yavaşlık ve isteksizlik, şimdiki çocuklar kadar gelecek kuşakların yaşam ve haklarını da riske atmaktadır. Bu bağlamda karar alıcıların yarınları için harekete geçen çocukları ve gençleri dinlemesi önem taşımaktadır. </a:t>
            </a:r>
            <a:endParaRPr lang="en-US" sz="2000"/>
          </a:p>
          <a:p>
            <a:pPr algn="just">
              <a:buFont typeface="Wingdings" panose="05000000000000000000" charset="0"/>
              <a:buChar char="v"/>
            </a:pPr>
            <a:r>
              <a:rPr lang="en-US" sz="2000"/>
              <a:t>Hem şimdiki hem de gelecek kuşakların onurlu bir yaşam sürebilmesi için iklim krizine karşı yerelden küresele uzanan farklı düzeylerde koordinasyon ve işbirliği içinde etkili azaltım ve uyum politikalarının geliştirilmesi; bu politikaların adalet ve eşitlik temelinde uygulanması gerekmektedir. </a:t>
            </a:r>
            <a:endParaRPr lang="en-US" sz="2000"/>
          </a:p>
          <a:p>
            <a:pPr algn="just">
              <a:buFont typeface="Wingdings" panose="05000000000000000000" charset="0"/>
              <a:buChar char="v"/>
            </a:pPr>
            <a:r>
              <a:rPr lang="en-US" sz="2000"/>
              <a:t>Gelecek kuşaklara karşı sorumluluk, söylemin ve etik bir ilke olmanın ötesinde bağlayıcı bir rejime dönüştürülmeli ve gezegen üzerindeki yaşamın sürdürülebilirliği için yıkıma neden olan faaliyetleri sınırlandıracak yasal düzenlemeler ve kapsamlı bir dönüşüm geliştirilmelidir. </a:t>
            </a:r>
            <a:endParaRPr lang="en-US" sz="2000"/>
          </a:p>
          <a:p>
            <a:pPr algn="just">
              <a:buFont typeface="Wingdings" panose="05000000000000000000" charset="0"/>
              <a:buChar char="v"/>
            </a:pPr>
            <a:r>
              <a:rPr lang="en-US" sz="2000"/>
              <a:t>Gelecek kuşaklara yaşanabilir bir gezegen bırakmak için şimdiki çocukları korumak ve bilinçlendirmek, karar alıcılara sorumluluklarını hatırlatmak birinci öncelik olmalıdır.</a:t>
            </a:r>
            <a:endParaRPr lang="en-U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t>İKİNCİ OTURUM SONUÇ BİLDİRGESİ-4</a:t>
            </a:r>
            <a:endParaRPr lang="tr-TR" altLang="en-US" b="1"/>
          </a:p>
        </p:txBody>
      </p:sp>
      <p:sp>
        <p:nvSpPr>
          <p:cNvPr id="3" name="Content Placeholder 2"/>
          <p:cNvSpPr>
            <a:spLocks noGrp="1"/>
          </p:cNvSpPr>
          <p:nvPr>
            <p:ph idx="1"/>
          </p:nvPr>
        </p:nvSpPr>
        <p:spPr>
          <a:xfrm>
            <a:off x="609600" y="1020445"/>
            <a:ext cx="10866755" cy="5107305"/>
          </a:xfrm>
        </p:spPr>
        <p:txBody>
          <a:bodyPr/>
          <a:lstStyle/>
          <a:p>
            <a:pPr marL="0" indent="0">
              <a:buNone/>
            </a:pPr>
            <a:r>
              <a:rPr lang="en-US" sz="2000" b="1"/>
              <a:t>KAMUSAL ALANLARIN ÇOCUK REFAHI VE YOKSULLUĞUNDA BİR FIRSAT OLARAK DEĞERLENDİRİLMESİ: PARKLAR VE PAZAR ALANLARI</a:t>
            </a:r>
            <a:endParaRPr lang="en-US" sz="2000" b="1"/>
          </a:p>
          <a:p>
            <a:pPr algn="just">
              <a:buFont typeface="Wingdings" panose="05000000000000000000" charset="0"/>
              <a:buChar char="v"/>
            </a:pPr>
            <a:r>
              <a:rPr lang="en-US" sz="2000"/>
              <a:t>Çocuğun iyi olma hali, çocuğun kendisini gerçekleştirebileceği ve yapabilirliklerini arttırabileceği koşulların sağlanması ile ilgilidir. </a:t>
            </a:r>
            <a:endParaRPr lang="en-US" sz="2000"/>
          </a:p>
          <a:p>
            <a:pPr algn="just">
              <a:buFont typeface="Wingdings" panose="05000000000000000000" charset="0"/>
              <a:buChar char="v"/>
            </a:pPr>
            <a:r>
              <a:rPr lang="en-US" sz="2000"/>
              <a:t>Aile refahını artıracak genel ekonomik önlemlerin dışında, çocukların eğitim, sağlık ve gelişim haklarına yönelik olarak özel ihtiyaç ve önlemlerin alınmasının kamusal bir sorumluluk olarak ön plana çıkması gerekmektedir. </a:t>
            </a:r>
            <a:endParaRPr lang="en-US" sz="2000"/>
          </a:p>
          <a:p>
            <a:pPr algn="just">
              <a:buFont typeface="Wingdings" panose="05000000000000000000" charset="0"/>
              <a:buChar char="v"/>
            </a:pPr>
            <a:r>
              <a:rPr lang="en-US" sz="2000"/>
              <a:t>Bu nedenle çocuk yoksulluğuna karşı özel önlem ve programların gerekliliği sosyal politikalarda yansıma bulmaktadır, ancak mekânsal anlamda geliştirilen politikalar çocuk yoksulluğu bağlamında zayıf kalmaktadır. </a:t>
            </a:r>
            <a:endParaRPr lang="en-US" sz="2000"/>
          </a:p>
          <a:p>
            <a:pPr algn="just">
              <a:buFont typeface="Wingdings" panose="05000000000000000000" charset="0"/>
              <a:buChar char="v"/>
            </a:pPr>
            <a:r>
              <a:rPr lang="en-US" sz="2000"/>
              <a:t>Bu bağlamda sosyo-mekânsal bütünleşmenin sağlanması için kamusal politikaların yanında çocuğun ihtiyaç duyduğu mekanlarda, kamusal alanlarda bütünleştirici politikaların uygulanmasına ve bütünleyici mekânsal düzenlemelere </a:t>
            </a:r>
            <a:r>
              <a:rPr lang="tr-TR" altLang="en-US" sz="2000"/>
              <a:t>(parklar ve pazar alanları örnekleriyle) </a:t>
            </a:r>
            <a:r>
              <a:rPr lang="en-US" sz="2000"/>
              <a:t>ihtiyaç vardır.</a:t>
            </a:r>
            <a:endParaRPr lang="en-US" sz="2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t>İKİNCİ OTURUM SONUÇ BİLDİRGESİ-5</a:t>
            </a:r>
            <a:endParaRPr lang="tr-TR" altLang="en-US" b="1"/>
          </a:p>
        </p:txBody>
      </p:sp>
      <p:sp>
        <p:nvSpPr>
          <p:cNvPr id="3" name="Content Placeholder 2"/>
          <p:cNvSpPr>
            <a:spLocks noGrp="1"/>
          </p:cNvSpPr>
          <p:nvPr>
            <p:ph idx="1"/>
          </p:nvPr>
        </p:nvSpPr>
        <p:spPr>
          <a:xfrm>
            <a:off x="609600" y="1068705"/>
            <a:ext cx="10972800" cy="5059045"/>
          </a:xfrm>
        </p:spPr>
        <p:txBody>
          <a:bodyPr/>
          <a:lstStyle/>
          <a:p>
            <a:pPr marL="0" indent="0">
              <a:buNone/>
            </a:pPr>
            <a:r>
              <a:rPr lang="en-US" sz="2000" b="1"/>
              <a:t>ÇOCUK REFAHI İÇİN OKUL SOSYAL HİZMETİ UYGULAMASININ GEREKLİLİĞİ</a:t>
            </a:r>
            <a:endParaRPr lang="en-US" sz="2000" b="1"/>
          </a:p>
          <a:p>
            <a:pPr algn="just">
              <a:buFont typeface="Wingdings" panose="05000000000000000000" charset="0"/>
              <a:buChar char="v"/>
            </a:pPr>
            <a:r>
              <a:rPr lang="en-US" sz="2000"/>
              <a:t>Okul sosyal hizmeti; öğrencilerin içinde bulundukları gelişim dönemini,</a:t>
            </a:r>
            <a:r>
              <a:rPr lang="tr-TR" altLang="en-US" sz="2000"/>
              <a:t> </a:t>
            </a:r>
            <a:r>
              <a:rPr lang="en-US" sz="2000"/>
              <a:t>aile koşullarını esas alarak  çocuk ve gençlerin yaşadıkları çeşitli sorunların çözümü, ihtiyaç duydukları hizmetlerden yararlanmaları ve böylece eğitim etkinliklerini başarılı bir şekilde sürdürebilecekleri bir duruma gelmelerini sağlama gibi birçok hizmeti yürütmek üzere okullarda yer alan sosyal hizmetin mesleki uygulama alanlarından biridir. </a:t>
            </a:r>
            <a:endParaRPr lang="en-US" sz="2000"/>
          </a:p>
          <a:p>
            <a:pPr algn="just">
              <a:buFont typeface="Wingdings" panose="05000000000000000000" charset="0"/>
              <a:buChar char="v"/>
            </a:pPr>
            <a:r>
              <a:rPr lang="en-US" sz="2000"/>
              <a:t>Ükemizdeki ilkögretim ve orta öğretim okullarında sosyal hizmet uzmanı istihdamı  olmaması ve okul sosyal hizmeti uygulamalarının yapılmaması büyük bir eksikliktir. </a:t>
            </a:r>
            <a:r>
              <a:rPr lang="tr-TR" altLang="en-US" sz="2000"/>
              <a:t>K</a:t>
            </a:r>
            <a:r>
              <a:rPr lang="en-US" sz="2000"/>
              <a:t>apasitesinin üzerinde öğrenci sayısına sahip kalabalık okullardaki  rehberlik servisinin veya sosyoekonomik sorunlar yaşayan ailelerin bu sorunları tek başına çözmesini beklemek pek gerçekçi görünmemektedir.</a:t>
            </a:r>
            <a:endParaRPr lang="en-US" sz="2000"/>
          </a:p>
          <a:p>
            <a:pPr algn="just">
              <a:buFont typeface="Wingdings" panose="05000000000000000000" charset="0"/>
              <a:buChar char="v"/>
            </a:pPr>
            <a:r>
              <a:rPr lang="en-US" sz="2000"/>
              <a:t>Sosyal hizmet disiplini ile müdahale edilmeyen küçük sorunlar büyüyerek çocuğun, uzun vadede ailenin ve toplumun biyopsikososyal yönden iyilik haline olumsuz etkilerde bulunmaktadır.</a:t>
            </a:r>
            <a:endParaRPr lang="en-US" sz="2000"/>
          </a:p>
          <a:p>
            <a:pPr algn="just">
              <a:buFont typeface="Wingdings" panose="05000000000000000000" charset="0"/>
              <a:buChar char="v"/>
            </a:pPr>
            <a:r>
              <a:rPr lang="en-US" sz="2000"/>
              <a:t>Türkiye'de okulda sosyal hizmet uzmanı istihdamı ve okul sosyal hizmeti uygulamaları önemli ve gereklidir.</a:t>
            </a:r>
            <a:endParaRPr lang="en-US" sz="2000"/>
          </a:p>
          <a:p>
            <a:pPr marL="0" indent="0">
              <a:buNone/>
            </a:pPr>
            <a:endParaRPr lang="en-US" sz="2000" b="1"/>
          </a:p>
          <a:p>
            <a:pPr marL="0" indent="0">
              <a:buNone/>
            </a:pPr>
            <a:endParaRPr lang="en-US" sz="20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496"/>
            <a:ext cx="10972800" cy="814070"/>
          </a:xfrm>
        </p:spPr>
        <p:txBody>
          <a:bodyPr/>
          <a:lstStyle/>
          <a:p>
            <a:pPr algn="ctr"/>
            <a:r>
              <a:rPr lang="tr-TR" altLang="en-US" b="1" dirty="0"/>
              <a:t>ÇOCUKLARIMIZI TEHDİT EDEN SORUNLAR</a:t>
            </a:r>
            <a:endParaRPr lang="tr-TR" altLang="en-US" b="1" dirty="0"/>
          </a:p>
        </p:txBody>
      </p:sp>
      <p:sp>
        <p:nvSpPr>
          <p:cNvPr id="3" name="Content Placeholder 2"/>
          <p:cNvSpPr>
            <a:spLocks noGrp="1"/>
          </p:cNvSpPr>
          <p:nvPr>
            <p:ph idx="1"/>
          </p:nvPr>
        </p:nvSpPr>
        <p:spPr>
          <a:xfrm>
            <a:off x="609600" y="897566"/>
            <a:ext cx="10972800" cy="5123180"/>
          </a:xfrm>
        </p:spPr>
        <p:txBody>
          <a:bodyPr/>
          <a:lstStyle/>
          <a:p>
            <a:pPr marL="0" indent="0" algn="just">
              <a:buNone/>
            </a:pPr>
            <a:r>
              <a:rPr lang="tr-TR" sz="2200" b="1" dirty="0">
                <a:latin typeface="+mj-lt"/>
                <a:cs typeface="Arial" panose="020B0604020202020204" pitchFamily="34" charset="0"/>
              </a:rPr>
              <a:t>1- Çocuk yoksulluğu ve çocuk işçiliği</a:t>
            </a:r>
            <a:endParaRPr lang="tr-TR" sz="2200" b="1" dirty="0">
              <a:latin typeface="+mj-lt"/>
              <a:cs typeface="Arial" panose="020B0604020202020204" pitchFamily="34" charset="0"/>
            </a:endParaRPr>
          </a:p>
          <a:p>
            <a:pPr marL="0" indent="0" algn="just">
              <a:buNone/>
            </a:pPr>
            <a:r>
              <a:rPr lang="tr-TR" sz="2200" dirty="0">
                <a:latin typeface="+mj-lt"/>
                <a:cs typeface="Arial" panose="020B0604020202020204" pitchFamily="34" charset="0"/>
              </a:rPr>
              <a:t>(Okulu terk eden, okula aç gelen çocuklar, ç</a:t>
            </a:r>
            <a:r>
              <a:rPr lang="tr-TR" sz="2200" dirty="0">
                <a:effectLst/>
                <a:latin typeface="+mj-lt"/>
                <a:ea typeface="Times New Roman" panose="02020603050405020304" pitchFamily="18" charset="0"/>
                <a:cs typeface="Arial" panose="020B0604020202020204" pitchFamily="34" charset="0"/>
                <a:sym typeface="+mn-ea"/>
              </a:rPr>
              <a:t>ocuk işçiliği, iş kazaları, iş başında çocuk ölümleri, suça sürüklenen çocuklar)</a:t>
            </a:r>
            <a:endParaRPr lang="tr-TR" sz="2200" dirty="0">
              <a:effectLst/>
              <a:latin typeface="+mj-lt"/>
              <a:cs typeface="Arial" panose="020B0604020202020204" pitchFamily="34" charset="0"/>
            </a:endParaRPr>
          </a:p>
          <a:p>
            <a:pPr marL="0" indent="0" algn="just">
              <a:buNone/>
            </a:pPr>
            <a:r>
              <a:rPr lang="tr-TR" sz="2200" b="1" dirty="0">
                <a:latin typeface="+mj-lt"/>
                <a:cs typeface="Arial" panose="020B0604020202020204" pitchFamily="34" charset="0"/>
              </a:rPr>
              <a:t>2- Çocukların eğitim sorunları</a:t>
            </a:r>
            <a:endParaRPr lang="tr-TR" sz="2200" b="1" dirty="0">
              <a:latin typeface="+mj-lt"/>
              <a:cs typeface="Arial" panose="020B0604020202020204" pitchFamily="34" charset="0"/>
            </a:endParaRPr>
          </a:p>
          <a:p>
            <a:pPr marL="0" indent="0" algn="just">
              <a:buNone/>
            </a:pPr>
            <a:r>
              <a:rPr lang="tr-TR" sz="2200" dirty="0">
                <a:effectLst/>
                <a:latin typeface="+mj-lt"/>
                <a:ea typeface="Times New Roman" panose="02020603050405020304" pitchFamily="18" charset="0"/>
                <a:cs typeface="Arial" panose="020B0604020202020204" pitchFamily="34" charset="0"/>
                <a:sym typeface="+mn-ea"/>
              </a:rPr>
              <a:t>(Okul öncesi eğitim sorunları, ilk ve orta öğretimde nitelik sorunları, öğretimde özelleşme eğilimi, örgün eğitimden yararlanamayan çocuklar, özel </a:t>
            </a:r>
            <a:r>
              <a:rPr lang="tr-TR" sz="2200" dirty="0" err="1">
                <a:effectLst/>
                <a:latin typeface="+mj-lt"/>
                <a:ea typeface="Times New Roman" panose="02020603050405020304" pitchFamily="18" charset="0"/>
                <a:cs typeface="Arial" panose="020B0604020202020204" pitchFamily="34" charset="0"/>
                <a:sym typeface="+mn-ea"/>
              </a:rPr>
              <a:t>gereksinimli</a:t>
            </a:r>
            <a:r>
              <a:rPr lang="tr-TR" sz="2200" dirty="0">
                <a:effectLst/>
                <a:latin typeface="+mj-lt"/>
                <a:ea typeface="Times New Roman" panose="02020603050405020304" pitchFamily="18" charset="0"/>
                <a:cs typeface="Arial" panose="020B0604020202020204" pitchFamily="34" charset="0"/>
                <a:sym typeface="+mn-ea"/>
              </a:rPr>
              <a:t> bireylerin eğitimi, mülteci çocukların eğitimi)</a:t>
            </a:r>
            <a:endParaRPr lang="tr-TR" sz="2200" dirty="0">
              <a:latin typeface="+mj-lt"/>
              <a:cs typeface="Arial" panose="020B0604020202020204" pitchFamily="34" charset="0"/>
            </a:endParaRPr>
          </a:p>
          <a:p>
            <a:pPr marL="0" indent="0" algn="just">
              <a:buNone/>
            </a:pPr>
            <a:r>
              <a:rPr lang="tr-TR" sz="2200" b="1" dirty="0">
                <a:latin typeface="+mj-lt"/>
                <a:cs typeface="Arial" panose="020B0604020202020204" pitchFamily="34" charset="0"/>
              </a:rPr>
              <a:t>3- Çocuklara yönelik ihmal, istismar ve şiddet</a:t>
            </a:r>
            <a:endParaRPr lang="tr-TR" sz="2200" b="1" dirty="0">
              <a:latin typeface="+mj-lt"/>
              <a:cs typeface="Arial" panose="020B0604020202020204" pitchFamily="34" charset="0"/>
            </a:endParaRPr>
          </a:p>
          <a:p>
            <a:pPr marL="0" lvl="0" indent="0" algn="just">
              <a:buFont typeface="Wingdings" panose="05000000000000000000" pitchFamily="2" charset="2"/>
              <a:buNone/>
            </a:pPr>
            <a:r>
              <a:rPr lang="tr-TR" sz="2200" dirty="0">
                <a:effectLst/>
                <a:latin typeface="+mj-lt"/>
                <a:ea typeface="Times New Roman" panose="02020603050405020304" pitchFamily="18" charset="0"/>
                <a:cs typeface="Arial" panose="020B0604020202020204" pitchFamily="34" charset="0"/>
                <a:sym typeface="+mn-ea"/>
              </a:rPr>
              <a:t>(Aile içi ihmal ve istismar , kamusal alanda, okullarda, kurumlarda fiziksel ve cinsel istismar, sosyal medya istismarı, erken ve zorla evlendirilme, aile içi şiddet, okulda şiddet, akran zorbalığı, pansiyonlu okullarda kurumsal şiddet, çocuk yuvalarında şiddet)</a:t>
            </a:r>
            <a:endParaRPr lang="tr-TR" sz="2200" dirty="0">
              <a:effectLst/>
              <a:latin typeface="+mj-lt"/>
              <a:cs typeface="Arial" panose="020B0604020202020204" pitchFamily="34" charset="0"/>
            </a:endParaRPr>
          </a:p>
          <a:p>
            <a:pPr marL="0" indent="0" algn="just">
              <a:buNone/>
            </a:pPr>
            <a:r>
              <a:rPr lang="tr-TR" sz="2200" b="1" dirty="0">
                <a:latin typeface="+mj-lt"/>
                <a:cs typeface="Arial" panose="020B0604020202020204" pitchFamily="34" charset="0"/>
              </a:rPr>
              <a:t>4- Çocukların ruh ve beden sağlığı sorunları </a:t>
            </a:r>
            <a:endParaRPr lang="tr-TR" sz="2200" b="1" dirty="0">
              <a:latin typeface="+mj-lt"/>
              <a:cs typeface="Arial" panose="020B0604020202020204" pitchFamily="34" charset="0"/>
            </a:endParaRPr>
          </a:p>
          <a:p>
            <a:pPr marL="0" lvl="0" indent="0" algn="just">
              <a:buFont typeface="Wingdings" panose="05000000000000000000" pitchFamily="2" charset="2"/>
              <a:buNone/>
            </a:pPr>
            <a:r>
              <a:rPr lang="tr-TR" sz="2200" dirty="0">
                <a:effectLst/>
                <a:latin typeface="+mj-lt"/>
                <a:ea typeface="Times New Roman" panose="02020603050405020304" pitchFamily="18" charset="0"/>
                <a:sym typeface="+mn-ea"/>
              </a:rPr>
              <a:t>(Yetersiz beslenme, gelişim bozuklukları, obezite, madde bağımlılığı, aşı karşıtlığı, sağlık hizmetlerinin özelleştirilmesi, s</a:t>
            </a:r>
            <a:r>
              <a:rPr lang="tr-TR" sz="2200" dirty="0">
                <a:effectLst/>
                <a:latin typeface="+mj-lt"/>
                <a:cs typeface="Times New Roman" panose="02020603050405020304" pitchFamily="18" charset="0"/>
                <a:sym typeface="+mn-ea"/>
              </a:rPr>
              <a:t>orunlu dijital oyun ve sosyal medya kullanımı, çocuklarda yanlış sağlık/gıda okuryazarlığı) </a:t>
            </a:r>
            <a:endParaRPr lang="tr-TR" sz="2200" dirty="0">
              <a:latin typeface="+mj-lt"/>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BİLDİRGESİ-1</a:t>
            </a:r>
            <a:endParaRPr lang="en-US" b="1"/>
          </a:p>
        </p:txBody>
      </p:sp>
      <p:sp>
        <p:nvSpPr>
          <p:cNvPr id="3" name="Content Placeholder 2"/>
          <p:cNvSpPr>
            <a:spLocks noGrp="1"/>
          </p:cNvSpPr>
          <p:nvPr>
            <p:ph idx="1"/>
          </p:nvPr>
        </p:nvSpPr>
        <p:spPr>
          <a:xfrm>
            <a:off x="609600" y="885190"/>
            <a:ext cx="10972800" cy="5242560"/>
          </a:xfrm>
        </p:spPr>
        <p:txBody>
          <a:bodyPr/>
          <a:p>
            <a:pPr marL="0" indent="0">
              <a:buNone/>
            </a:pPr>
            <a:r>
              <a:rPr lang="en-US" sz="2400" b="1"/>
              <a:t>ÇOCUKLARIN EĞİTİM SORUNLARI</a:t>
            </a:r>
            <a:endParaRPr lang="en-US" sz="2400" b="1"/>
          </a:p>
          <a:p>
            <a:pPr algn="just">
              <a:buFont typeface="Wingdings" panose="05000000000000000000" charset="0"/>
              <a:buChar char="v"/>
            </a:pPr>
            <a:r>
              <a:rPr lang="en-US" sz="2400"/>
              <a:t>Öğretmen yetiştirmede  çağın ihtiyaçlarıyla uyumlu olacak şekilde ulusal ve aynı zamanda uluslararası eğitim ihtiyaçlarına uygun öğretmen yetiştirme programları geliştirilmeli.</a:t>
            </a:r>
            <a:endParaRPr lang="en-US" sz="2400"/>
          </a:p>
          <a:p>
            <a:pPr algn="just">
              <a:buFont typeface="Wingdings" panose="05000000000000000000" charset="0"/>
              <a:buChar char="v"/>
            </a:pPr>
            <a:r>
              <a:rPr lang="en-US" sz="2400"/>
              <a:t>Araştırmalar, okul öncesi eğitimde uygulanan çok kültürlü eğitim anlayışının mülteci çocukların yaşamında ve topluma uyumunda pozitif etkiler yaratabileceğini göstermektedir. Öğretmen yetiştirme programlarına çokkültürlü (ülkede etnik, dil, kültür çeşitliliği ve inanç çeşitliliğini dikkate alan) değerlere duyarlı eğitim pedagojisi entegre edilmelidir. </a:t>
            </a:r>
            <a:endParaRPr lang="en-US" sz="2400"/>
          </a:p>
          <a:p>
            <a:pPr algn="just">
              <a:buFont typeface="Wingdings" panose="05000000000000000000" charset="0"/>
              <a:buChar char="v"/>
            </a:pPr>
            <a:r>
              <a:rPr lang="en-US" sz="2400"/>
              <a:t>Mülteci/Göçmen çocukların, sosyal dışlanma, ayrımcılık yaşamadan, kendi kültüründen kopmadan, sosyo-kültürel uyumunu, akademik ve mesleki başarılarını öne çıkaran okul tabanlı projeler geliştirilmeli. </a:t>
            </a:r>
            <a:endParaRPr lang="en-US" sz="2400"/>
          </a:p>
          <a:p>
            <a:pPr algn="just">
              <a:buFont typeface="Wingdings" panose="05000000000000000000" charset="0"/>
              <a:buChar char="v"/>
            </a:pPr>
            <a:r>
              <a:rPr lang="en-US" sz="2400"/>
              <a:t>Türkiye Cumhuriyeti sınırları içinde yaşayan her çocuğa, anayasal hak olan “eğitimde fırsat eşitliği” hakkını koruyucu sürdürülebilir eğitim politikaları geliştirilmelidir.</a:t>
            </a:r>
            <a:endParaRPr lang="en-US" sz="24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BİLDİRGESİ-2</a:t>
            </a:r>
            <a:endParaRPr lang="en-US" b="1"/>
          </a:p>
        </p:txBody>
      </p:sp>
      <p:sp>
        <p:nvSpPr>
          <p:cNvPr id="3" name="Content Placeholder 2"/>
          <p:cNvSpPr>
            <a:spLocks noGrp="1"/>
          </p:cNvSpPr>
          <p:nvPr>
            <p:ph idx="1"/>
          </p:nvPr>
        </p:nvSpPr>
        <p:spPr/>
        <p:txBody>
          <a:bodyPr/>
          <a:p>
            <a:pPr marL="0" indent="0">
              <a:buNone/>
            </a:pPr>
            <a:r>
              <a:rPr lang="en-US" sz="2400" b="1"/>
              <a:t>İNTERNETE ERİŞİM HAKKI VE EĞİTİMDE DİJİTAL FIRSAT EŞİTLİĞİNİN SAĞLANMASI</a:t>
            </a:r>
            <a:endParaRPr lang="en-US" sz="2400" b="1"/>
          </a:p>
          <a:p>
            <a:pPr>
              <a:buFont typeface="Wingdings" panose="05000000000000000000" charset="0"/>
              <a:buChar char="v"/>
            </a:pPr>
            <a:r>
              <a:rPr lang="en-US" sz="2400"/>
              <a:t>Çocukların internete erişim haklarını güvence altına almak için devletler, eğitim kurumları, sivil toplum kuruluşları, teknoloji şirketleri, aileler ve bireyler, internetin etik ve vicdani kullanımını teşvik edici işbirliği yapmalı.</a:t>
            </a:r>
            <a:endParaRPr lang="en-US" sz="2400"/>
          </a:p>
          <a:p>
            <a:pPr>
              <a:buFont typeface="Wingdings" panose="05000000000000000000" charset="0"/>
              <a:buChar char="v"/>
            </a:pPr>
            <a:r>
              <a:rPr lang="en-US" sz="2400"/>
              <a:t>Dijitalleşme ve internet erişimi, çocukların eğitim ve yaşam kalitesini artırmak için vazgeçilmez bir araç olarak kullanımalı. </a:t>
            </a:r>
            <a:endParaRPr lang="en-US" sz="2400"/>
          </a:p>
          <a:p>
            <a:pPr>
              <a:buFont typeface="Wingdings" panose="05000000000000000000" charset="0"/>
              <a:buChar char="v"/>
            </a:pPr>
            <a:r>
              <a:rPr lang="en-US" sz="2400"/>
              <a:t>İnternetin sorumlulukla ve bilinçle kullanılması, çocukların haklarının korunması ve toplumsal refahın artırılması için kritik önemdedir. Çocukların çevrimiçi ortamda güvende olmalarını sağlayacak çözümleri hayata geçirecek hukuki, teknik ve eğitim alanlarında çaba gösterilmelidir. </a:t>
            </a:r>
            <a:endParaRPr lang="en-US"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BİLDİRGESİ-3</a:t>
            </a:r>
            <a:endParaRPr lang="en-US" b="1"/>
          </a:p>
        </p:txBody>
      </p:sp>
      <p:sp>
        <p:nvSpPr>
          <p:cNvPr id="3" name="Content Placeholder 2"/>
          <p:cNvSpPr>
            <a:spLocks noGrp="1"/>
          </p:cNvSpPr>
          <p:nvPr>
            <p:ph idx="1"/>
          </p:nvPr>
        </p:nvSpPr>
        <p:spPr>
          <a:xfrm>
            <a:off x="609600" y="1136650"/>
            <a:ext cx="10972800" cy="5107305"/>
          </a:xfrm>
        </p:spPr>
        <p:txBody>
          <a:bodyPr/>
          <a:p>
            <a:pPr marL="0" indent="0">
              <a:buNone/>
            </a:pPr>
            <a:r>
              <a:rPr lang="en-US" sz="2400" b="1"/>
              <a:t>Çocuk Hakları Açısından Öğretim Programı ve Ders Kita</a:t>
            </a:r>
            <a:r>
              <a:rPr lang="tr-TR" altLang="en-US" sz="2400" b="1"/>
              <a:t>plarının Yetersizliği</a:t>
            </a:r>
            <a:endParaRPr lang="en-US" sz="2400" b="1"/>
          </a:p>
          <a:p>
            <a:pPr>
              <a:buFont typeface="Wingdings" panose="05000000000000000000" charset="0"/>
              <a:buChar char="v"/>
            </a:pPr>
            <a:r>
              <a:rPr lang="en-US" sz="2000"/>
              <a:t>Sosyal bilgiler dersi öğretim programında çocuk haklarına yönelik 4. 5. sınıf düzeyinde iki kazanım yer almaktadır. Sosyal bilgiler ders kitaplarında çocuk hakları incelendiğinde ise 4. 5. sınıf düzeyinde yaşama hakkı, gelişme hakkına yönelik vurgular yinelenirken korunma ve katılma hakkına yönelik bilgilerin sınırlı düzeyde olduğu görülmektedir. </a:t>
            </a:r>
            <a:endParaRPr lang="en-US" sz="2000"/>
          </a:p>
          <a:p>
            <a:pPr>
              <a:buFont typeface="Wingdings" panose="05000000000000000000" charset="0"/>
              <a:buChar char="v"/>
            </a:pPr>
            <a:r>
              <a:rPr lang="en-US" sz="2000"/>
              <a:t>Çocuk haklarına yönelik en kapsamlı yasal düzenlemeler arasında yer alan Çocuk Hakları Sözleşmesine göre, taraf devletler sözleşme maddelerinin çocuklara öğretimi ve yaygınlaştırılmasını taahhüt etmektedir. Bu bağlamda Sosyal bilgiler dersi öğretim programı 4.5.6.7. sınıf kazanımlarında ve ders kitaplarında çocuk haklarına daha fazla yer verilmesi ve yaşama hakkı, gelişme hakkı, korunma ve katılma hakkına yönelik dağılımına dikkat edilmesi önerilmektedir. </a:t>
            </a:r>
            <a:endParaRPr lang="en-US" sz="2000"/>
          </a:p>
          <a:p>
            <a:pPr>
              <a:buFont typeface="Wingdings" panose="05000000000000000000" charset="0"/>
              <a:buChar char="v"/>
            </a:pPr>
            <a:r>
              <a:rPr lang="en-US" sz="2000"/>
              <a:t>Diğer yandan ders kitaplarında çocuk haklarına yönelik ihlal yaşandığında açık ya da örtük şekilde yol gösterici görsel ya da bilgilerinde yer alması önerilmektedir. Haklarını, sorumluluklarını bilen bilinçli çocukların; ulusal ve küresel etkin vatandaş olarak yaşamlarını sürdürecekleri düşünülmektedir.</a:t>
            </a:r>
            <a:endParaRPr lang="en-US" sz="2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BİLDİRGESİ-4</a:t>
            </a:r>
            <a:endParaRPr lang="tr-TR" altLang="en-US" b="1">
              <a:sym typeface="+mn-ea"/>
            </a:endParaRPr>
          </a:p>
        </p:txBody>
      </p:sp>
      <p:sp>
        <p:nvSpPr>
          <p:cNvPr id="3" name="Content Placeholder 2"/>
          <p:cNvSpPr>
            <a:spLocks noGrp="1"/>
          </p:cNvSpPr>
          <p:nvPr>
            <p:ph idx="1"/>
          </p:nvPr>
        </p:nvSpPr>
        <p:spPr>
          <a:xfrm>
            <a:off x="609600" y="962660"/>
            <a:ext cx="10972800" cy="5165090"/>
          </a:xfrm>
        </p:spPr>
        <p:txBody>
          <a:bodyPr/>
          <a:p>
            <a:pPr marL="0" indent="0">
              <a:buNone/>
            </a:pPr>
            <a:r>
              <a:rPr lang="en-US" sz="2400" b="1"/>
              <a:t>BEYİN VE İNSAN DÜŞÜNCESİ HAKKINDA ÖĞRENDİKLERİMİZİ EĞİTİM İLE ÖĞRETİMİ İYİLEŞTİRMEDE NASIL KULLANABİLİRİZ</a:t>
            </a:r>
            <a:endParaRPr lang="en-US" sz="2400" b="1"/>
          </a:p>
          <a:p>
            <a:pPr>
              <a:buFont typeface="Wingdings" panose="05000000000000000000" charset="0"/>
              <a:buChar char="v"/>
            </a:pPr>
            <a:r>
              <a:rPr lang="en-US" sz="2000"/>
              <a:t>Sinirbilim olarak Türkçeleşen nörobiyoloji bağlamında beyin üzerine elde edilen bulgulardan yararlanarak eğitim ile öğretim biçimimizin ne yönde yenilenmesi gerektiği hususu tartışmaya açıl</a:t>
            </a:r>
            <a:r>
              <a:rPr lang="tr-TR" altLang="en-US" sz="2000"/>
              <a:t>malıdır.</a:t>
            </a:r>
            <a:endParaRPr lang="tr-TR" altLang="en-US" sz="2000"/>
          </a:p>
          <a:p>
            <a:pPr>
              <a:buFont typeface="Wingdings" panose="05000000000000000000" charset="0"/>
              <a:buChar char="v"/>
            </a:pPr>
            <a:r>
              <a:rPr lang="en-US" sz="2000"/>
              <a:t>Beynin düşünme eylemindeki rolü ve önemi açıktır. Ancak beyin hâlâ tam olarak çözülmüş bir organ değildir. Zihnin de beyin aktiviteleriyle ilişkisi vardır. Ama zihin beyin değildir. Özellikle “idrak etme” çok boyutludur. </a:t>
            </a:r>
            <a:endParaRPr lang="en-US" sz="2000"/>
          </a:p>
          <a:p>
            <a:pPr>
              <a:buFont typeface="Wingdings" panose="05000000000000000000" charset="0"/>
              <a:buChar char="v"/>
            </a:pPr>
            <a:r>
              <a:rPr lang="en-US" sz="2000"/>
              <a:t>“Düşünme, zihin, beyin, idrak ve insan” ilişkisi beyin üzerine elde edilen yeni bilgiler ışığında teşrih edilmeli ve Türk eğitim ile öğretim yapıları bu bağlamda düzenlenmelidir. </a:t>
            </a:r>
            <a:endParaRPr lang="en-US" sz="2000"/>
          </a:p>
          <a:p>
            <a:pPr>
              <a:buFont typeface="Wingdings" panose="05000000000000000000" charset="0"/>
              <a:buChar char="v"/>
            </a:pPr>
            <a:r>
              <a:rPr lang="en-US" sz="2000"/>
              <a:t>Bugün zihin okuyan bir yapay zeka teknolojisi ile karşı karşıyayız. Beynin işleyişine “rağmen” bir eğitim ile öğretim sürecinde ısrar etme sadece zaman kaybı yaşatacaktır. Beyni anlamak, zihni anlamak ve zihnin aldatmacalarını bilerek düşünceye yön vermek gerekmektedir. Çünkü bilgi aktarma ve verili bilgiyi kullanan bir öğretim yöntemi ile yeni dünya düzeninde var olma ihtimali çok düşük görünmektedir</a:t>
            </a:r>
            <a:r>
              <a:rPr lang="tr-TR" altLang="en-US" sz="2000"/>
              <a:t>.</a:t>
            </a:r>
            <a:endParaRPr lang="tr-TR" altLang="en-US"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BİLDİRGESİ-5</a:t>
            </a:r>
            <a:endParaRPr lang="tr-TR" altLang="en-US" b="1">
              <a:sym typeface="+mn-ea"/>
            </a:endParaRPr>
          </a:p>
        </p:txBody>
      </p:sp>
      <p:sp>
        <p:nvSpPr>
          <p:cNvPr id="3" name="Content Placeholder 2"/>
          <p:cNvSpPr>
            <a:spLocks noGrp="1"/>
          </p:cNvSpPr>
          <p:nvPr>
            <p:ph idx="1"/>
          </p:nvPr>
        </p:nvSpPr>
        <p:spPr>
          <a:xfrm>
            <a:off x="609600" y="962660"/>
            <a:ext cx="10972800" cy="5165090"/>
          </a:xfrm>
        </p:spPr>
        <p:txBody>
          <a:bodyPr/>
          <a:p>
            <a:pPr marL="0" indent="0">
              <a:buNone/>
            </a:pPr>
            <a:r>
              <a:rPr lang="tr-TR" altLang="en-US" sz="2400" b="1"/>
              <a:t>EĞİTİM SİSTEMİNDE İLKOKULLARDAKİ MÜZİK EĞİTİMİ BOŞLUĞU DOLDURULMALIDIR</a:t>
            </a:r>
            <a:endParaRPr lang="tr-TR" altLang="en-US" sz="2400" b="1"/>
          </a:p>
          <a:p>
            <a:pPr>
              <a:buFont typeface="Wingdings" panose="05000000000000000000" charset="0"/>
              <a:buChar char="v"/>
            </a:pPr>
            <a:r>
              <a:rPr lang="tr-TR" altLang="en-US" sz="2400"/>
              <a:t>İnsan beynine olumlu etkileri belirlenen müziğin önemli bir eğitim aracı olarak küçük yaşlarda kullanılmasına yönelik farkındalık çalışmaları yapılmalıdır.  </a:t>
            </a:r>
            <a:endParaRPr lang="tr-TR" altLang="en-US" sz="2400"/>
          </a:p>
          <a:p>
            <a:pPr>
              <a:buFont typeface="Wingdings" panose="05000000000000000000" charset="0"/>
              <a:buChar char="v"/>
            </a:pPr>
            <a:r>
              <a:rPr lang="tr-TR" altLang="en-US" sz="2400"/>
              <a:t>Antalya Filarmoni Derneği ve Antalya İl Milli Eğitim Müdürlüğü’nün ortak Sanat İlkokulda Başlar (SİLOB) projesi gibi iyi örnekler okul öncesinden itibaren yaygınlaştırılmalı bütün öğrencileri kapsayan yetenek taraması sonucu korolar kurulmalı; böylece öğrencilerin kendi yeteneklerinin farkına varmaları sağlanarak, gelişmelerinin önü açılmalıdır.</a:t>
            </a:r>
            <a:endParaRPr lang="tr-TR" altLang="en-US" sz="2400"/>
          </a:p>
          <a:p>
            <a:pPr>
              <a:buFont typeface="Wingdings" panose="05000000000000000000" charset="0"/>
              <a:buChar char="v"/>
            </a:pPr>
            <a:r>
              <a:rPr lang="tr-TR" altLang="en-US" sz="2400"/>
              <a:t>İkinci aşamada ilkokullarda müzik derslerine müzik öğretmenleri tarafından verilmesi sağlanmalıdır.</a:t>
            </a:r>
            <a:endParaRPr lang="tr-TR" altLang="en-US" sz="2400"/>
          </a:p>
          <a:p>
            <a:pPr>
              <a:buFont typeface="Wingdings" panose="05000000000000000000" charset="0"/>
              <a:buChar char="v"/>
            </a:pPr>
            <a:r>
              <a:rPr lang="tr-TR" altLang="en-US" sz="2400"/>
              <a:t>İlkokullara en az bir müzik öğretmeni atanmalıdır. </a:t>
            </a:r>
            <a:endParaRPr lang="tr-TR" altLang="en-US" sz="2400"/>
          </a:p>
          <a:p>
            <a:pPr>
              <a:buFont typeface="Wingdings" panose="05000000000000000000" charset="0"/>
              <a:buChar char="v"/>
            </a:pPr>
            <a:r>
              <a:rPr lang="tr-TR" altLang="en-US" sz="2400"/>
              <a:t>Çocuk Müzik Okulları açılıp yaygınlaştırılabilir.</a:t>
            </a:r>
            <a:endParaRPr lang="tr-TR" alt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ÜÇÜNCÜ OTURUM SONUÇ BİLDİRGESİ-6</a:t>
            </a:r>
            <a:endParaRPr lang="tr-TR" altLang="en-US" b="1">
              <a:sym typeface="+mn-ea"/>
            </a:endParaRPr>
          </a:p>
        </p:txBody>
      </p:sp>
      <p:sp>
        <p:nvSpPr>
          <p:cNvPr id="3" name="Content Placeholder 2"/>
          <p:cNvSpPr>
            <a:spLocks noGrp="1"/>
          </p:cNvSpPr>
          <p:nvPr>
            <p:ph idx="1"/>
          </p:nvPr>
        </p:nvSpPr>
        <p:spPr>
          <a:xfrm>
            <a:off x="609600" y="962660"/>
            <a:ext cx="10972800" cy="5165090"/>
          </a:xfrm>
        </p:spPr>
        <p:txBody>
          <a:bodyPr/>
          <a:p>
            <a:pPr marL="0" indent="0">
              <a:buNone/>
            </a:pPr>
            <a:r>
              <a:rPr lang="tr-TR" altLang="en-US" sz="2400" b="1"/>
              <a:t>ÖĞRENMENİN NÖROFİZYOLOJİK TEMELİ</a:t>
            </a:r>
            <a:endParaRPr lang="tr-TR" altLang="en-US" sz="2400" b="1"/>
          </a:p>
          <a:p>
            <a:pPr marL="0" indent="0">
              <a:buNone/>
            </a:pPr>
            <a:r>
              <a:rPr lang="tr-TR" altLang="en-US" sz="2400"/>
              <a:t>Beyin tabanlı öğrenme veya nörofizyolojik öğrenme kuramında, öğrenme süreçlerinin temelinde beyin fonksiyonlarının yattığı vurgulanmaktadır. Bu kuram dikkate alınarak gibi öğrenmede beyni esas alan önemli stratejiler geliştirilebilir. </a:t>
            </a:r>
            <a:endParaRPr lang="tr-TR" altLang="en-US" sz="2400"/>
          </a:p>
          <a:p>
            <a:pPr marL="0" indent="0">
              <a:buNone/>
            </a:pPr>
            <a:r>
              <a:rPr lang="tr-TR" altLang="en-US" sz="2400"/>
              <a:t>Öğrenme güçlükleri ve bozuklukları daha iyi anlaşılıp kavranabilir, optimize edilmiş öğrenme teknikleri geliştirilebilir ve farklı öğrenme tarzlarına ve zihinsel becerilere uygun eğitim materyalleri geliştirilebilir.</a:t>
            </a:r>
            <a:endParaRPr lang="tr-TR" altLang="en-US"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DÖRDÜNCÜ OTURUM SONUÇ BİLDİRGESİ-1</a:t>
            </a:r>
            <a:endParaRPr lang="en-US" b="1"/>
          </a:p>
        </p:txBody>
      </p:sp>
      <p:sp>
        <p:nvSpPr>
          <p:cNvPr id="3" name="Content Placeholder 2"/>
          <p:cNvSpPr>
            <a:spLocks noGrp="1"/>
          </p:cNvSpPr>
          <p:nvPr>
            <p:ph idx="1"/>
          </p:nvPr>
        </p:nvSpPr>
        <p:spPr>
          <a:xfrm>
            <a:off x="609600" y="991870"/>
            <a:ext cx="10972800" cy="5135880"/>
          </a:xfrm>
        </p:spPr>
        <p:txBody>
          <a:bodyPr/>
          <a:p>
            <a:r>
              <a:rPr lang="en-US" sz="2400" b="1"/>
              <a:t>Madde Bağımlılığı ile Mücadelede Ailenin Rolü</a:t>
            </a:r>
            <a:endParaRPr lang="en-US" sz="2400" b="1"/>
          </a:p>
          <a:p>
            <a:pPr>
              <a:buFont typeface="Wingdings" panose="05000000000000000000" charset="0"/>
              <a:buChar char="v"/>
            </a:pPr>
            <a:r>
              <a:rPr lang="en-US" sz="2000"/>
              <a:t>Madde kullanımı ve bağımlılığını tespit etmede, önlemede ve tedavi sürecinde birincil koruyucu unsur ailedir. Aile içerisinde de annenin rolü belirleyicidir. </a:t>
            </a:r>
            <a:endParaRPr lang="en-US" sz="2000"/>
          </a:p>
          <a:p>
            <a:pPr algn="just">
              <a:buFont typeface="Wingdings" panose="05000000000000000000" charset="0"/>
              <a:buChar char="v"/>
            </a:pPr>
            <a:r>
              <a:rPr lang="en-US" sz="2000"/>
              <a:t>Kadının sosyo – ekonomik koşulları, psiko-sosyal iyi olma hali, bilgiye erişim şansı madde bağımlılığı ile mücadele başta olmak üzere çocuk refahı açısından kritik öneme sahiptir. Bu bağlamda, öncelikle annelerin kendi rol ve etkileri hakkında bilgilendirilmesi ve farkındalıklarının arttırılması gerekmektedir. </a:t>
            </a:r>
            <a:endParaRPr lang="en-US" sz="2000"/>
          </a:p>
          <a:p>
            <a:pPr algn="just">
              <a:buFont typeface="Wingdings" panose="05000000000000000000" charset="0"/>
              <a:buChar char="v"/>
            </a:pPr>
            <a:r>
              <a:rPr lang="en-US" sz="2000"/>
              <a:t>Madde bağımlılığını önlemede aile denetiminin ve ailenin işlevinin önemine ilişkin toplumsal farkındalığı arttırmak, aile içi bağları kuvvetlendirmek önemli ve öncelikli bir toplumsal ihtiyaçtır. </a:t>
            </a:r>
            <a:endParaRPr lang="en-US" sz="2000"/>
          </a:p>
          <a:p>
            <a:pPr algn="just">
              <a:buFont typeface="Wingdings" panose="05000000000000000000" charset="0"/>
              <a:buChar char="v"/>
            </a:pPr>
            <a:r>
              <a:rPr lang="en-US" sz="2000"/>
              <a:t>Kamu kurumları, sivil toplum örgütleri ve halkın işbirliğini sağlayarak toplumda madde kullanımını sıradanlaştırmaya yönelik algı oluşturma çabalarına karşı madde karşıtı duruşu güçlendirmek ve madde kullanımının olumsuz sonuçlarının farkında olan bilinçli bir kitle oluşturmak madde bağımlılığı ile mücadelede maliyeti düşük etkisi büyük bir yöntemdir. </a:t>
            </a:r>
            <a:endParaRPr lang="en-US" sz="2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DÖRDÜNCÜ OTURUM SONUÇ BİLDİRGESİ-2</a:t>
            </a:r>
            <a:endParaRPr lang="en-US" b="1"/>
          </a:p>
        </p:txBody>
      </p:sp>
      <p:sp>
        <p:nvSpPr>
          <p:cNvPr id="3" name="Content Placeholder 2"/>
          <p:cNvSpPr>
            <a:spLocks noGrp="1"/>
          </p:cNvSpPr>
          <p:nvPr>
            <p:ph idx="1"/>
          </p:nvPr>
        </p:nvSpPr>
        <p:spPr>
          <a:xfrm>
            <a:off x="370840" y="1002665"/>
            <a:ext cx="11211560" cy="5125085"/>
          </a:xfrm>
        </p:spPr>
        <p:txBody>
          <a:bodyPr/>
          <a:lstStyle/>
          <a:p>
            <a:pPr algn="just"/>
            <a:r>
              <a:rPr lang="en-US" sz="2400" b="1"/>
              <a:t>Madde Kullanım Bozukluğu Olan Çocuk-Ergenlerin Madde Kullanımını Önleme ve Tedaviye İlişkin Önerileri</a:t>
            </a:r>
            <a:endParaRPr lang="en-US" sz="2400" b="1"/>
          </a:p>
          <a:p>
            <a:pPr algn="just"/>
            <a:r>
              <a:rPr lang="en-US" sz="2000"/>
              <a:t>Madde kullanımı dünyada giderek artmakta ve tüm toplumları küresel düzeyde etkilemeye devam etmektedir. Çocuk-ergenler madde kullanımına başlama açısından riskli bir grup olup maddenin olumsuz etkilerine karşı daha savunmasızdırlar. Madde kullanım sorunu olan çocuk-ergenler biyopsikososyal, yasal ve ekonomik açıdan birçok sorunla karşı karşıya kalmaktadır. </a:t>
            </a:r>
            <a:endParaRPr lang="en-US" sz="2000"/>
          </a:p>
          <a:p>
            <a:pPr algn="just"/>
            <a:r>
              <a:rPr lang="en-US" sz="2000"/>
              <a:t>Madde kullanım bozukluğunun önlenmesi, tedavisi ve rehabilitasyon süreçlerinin tamamında çocuk-ergenlere, ailelere, sağlık çalışanlarına, hükümete ve toplumda yaşayan tüm bireylere önemli görevler düşmektedir. </a:t>
            </a:r>
            <a:endParaRPr lang="en-US" sz="2000"/>
          </a:p>
          <a:p>
            <a:pPr algn="just"/>
            <a:r>
              <a:rPr lang="en-US" sz="2000"/>
              <a:t>Madde kullanımını önlemeye ve tedavi sürecine yönelik müdahaleler planlanırken, bu deneyimi yaşayan çocuk-ergenlerin önerilerinin dikkate alınması müdahalelere önemli bir bakış açısı sağlayabilir</a:t>
            </a:r>
            <a:r>
              <a:rPr lang="tr-TR" altLang="en-US" sz="2000"/>
              <a:t>, on</a:t>
            </a:r>
            <a:r>
              <a:rPr lang="en-US" sz="2000"/>
              <a:t>ların tedaviye devam etme ve katılım olasılıklarını arttırabilir. </a:t>
            </a:r>
            <a:endParaRPr lang="en-US" sz="2000"/>
          </a:p>
          <a:p>
            <a:pPr algn="just"/>
            <a:r>
              <a:rPr lang="tr-TR" altLang="en-US" sz="2000"/>
              <a:t>M</a:t>
            </a:r>
            <a:r>
              <a:rPr lang="en-US" sz="2000"/>
              <a:t>adde kullanım bozukluğu olan ve tedavi gören çocuk-ergenlerin toplumla iç içe, damgalanmadan yaşamasına yönelik faaliyetler yürütülmeli, toplumu ve aileleri bilinçlendirme ve farkındalık çalışmaları arttırılmalıdır. </a:t>
            </a:r>
            <a:endParaRPr lang="en-US" sz="2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DÖRDÜNCÜ OTURUM SONUÇ BİLDİRGESİ-3</a:t>
            </a:r>
            <a:endParaRPr lang="tr-TR" altLang="en-US" b="1">
              <a:sym typeface="+mn-ea"/>
            </a:endParaRPr>
          </a:p>
        </p:txBody>
      </p:sp>
      <p:sp>
        <p:nvSpPr>
          <p:cNvPr id="3" name="Content Placeholder 2"/>
          <p:cNvSpPr>
            <a:spLocks noGrp="1"/>
          </p:cNvSpPr>
          <p:nvPr>
            <p:ph idx="1"/>
          </p:nvPr>
        </p:nvSpPr>
        <p:spPr>
          <a:xfrm>
            <a:off x="609600" y="1049020"/>
            <a:ext cx="10972800" cy="5078730"/>
          </a:xfrm>
        </p:spPr>
        <p:txBody>
          <a:bodyPr/>
          <a:lstStyle/>
          <a:p>
            <a:r>
              <a:rPr lang="en-US" sz="2400" b="1"/>
              <a:t>Bağımlılık Riski Altındaki Ergenlerin Dijital Oyun </a:t>
            </a:r>
            <a:r>
              <a:rPr lang="tr-TR" altLang="en-US" sz="2400" b="1"/>
              <a:t>Alışkanlıkları</a:t>
            </a:r>
            <a:endParaRPr lang="en-US" sz="2400" b="1"/>
          </a:p>
          <a:p>
            <a:r>
              <a:rPr lang="en-US" sz="2400"/>
              <a:t>Son yıllarda çocukların dijital oyun oynayarak geçirdikleri sürenin önemli ölçüde arttığı ve bağımlılık düzeylerinin endişe verici boyutlara ulaştığı görülmektedir. </a:t>
            </a:r>
            <a:endParaRPr lang="en-US" sz="2400"/>
          </a:p>
          <a:p>
            <a:pPr algn="just"/>
            <a:r>
              <a:rPr lang="en-US" sz="2400"/>
              <a:t>Çocuklarda dijital oyun bağımlılığının önlenmesi önemli bir hedeftir ve dijital oyun bağımlılığına neden olan durumların ve risklerin belirlenmesi önleyici tedbirlerin alınması açısından çok önemlidir. </a:t>
            </a:r>
            <a:endParaRPr lang="en-US" sz="2400"/>
          </a:p>
          <a:p>
            <a:pPr algn="just"/>
            <a:r>
              <a:rPr lang="en-US" sz="2400"/>
              <a:t>Bu alandaki çalışmalar çocukların, öğretmenlerin, hemşirelerin ve ebeveynlerin konuya ilişkin farkındalığını artırabilir. </a:t>
            </a:r>
            <a:endParaRPr lang="en-US" sz="2400"/>
          </a:p>
          <a:p>
            <a:pPr algn="just"/>
            <a:r>
              <a:rPr lang="en-US" sz="2400"/>
              <a:t>Dijital oyun bağımlılığının önlenmesine odaklanan çalışmaların planlanması ve dijital teknolojilerin gerekli ve faydalı kullanımına ilişkin okul müfredatına derslerin eklenmesi önerilebilir.</a:t>
            </a:r>
            <a:endParaRPr lang="en-US" sz="24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DÖRDÜNCÜ OTURUM SONUÇ BİLDİRGESİ-4</a:t>
            </a:r>
            <a:endParaRPr lang="en-US" b="1"/>
          </a:p>
        </p:txBody>
      </p:sp>
      <p:sp>
        <p:nvSpPr>
          <p:cNvPr id="3" name="Content Placeholder 2"/>
          <p:cNvSpPr>
            <a:spLocks noGrp="1"/>
          </p:cNvSpPr>
          <p:nvPr>
            <p:ph idx="1"/>
          </p:nvPr>
        </p:nvSpPr>
        <p:spPr>
          <a:xfrm>
            <a:off x="609600" y="923925"/>
            <a:ext cx="10972800" cy="5203825"/>
          </a:xfrm>
        </p:spPr>
        <p:txBody>
          <a:bodyPr/>
          <a:lstStyle/>
          <a:p>
            <a:pPr marL="0" indent="0">
              <a:buNone/>
            </a:pPr>
            <a:r>
              <a:rPr lang="en-US" sz="2400" b="1"/>
              <a:t>Annelerin Dijital Oyun Bağımlılığına İlişkin Farkındalıklarıyla İlişkili Faktörler</a:t>
            </a:r>
            <a:endParaRPr lang="en-US" sz="2400" b="1"/>
          </a:p>
          <a:p>
            <a:pPr algn="just">
              <a:buFont typeface="Wingdings" panose="05000000000000000000" charset="0"/>
              <a:buChar char="v"/>
            </a:pPr>
            <a:r>
              <a:rPr lang="en-US" sz="2200"/>
              <a:t>Dijital oyun oynama davranışının son yıllarda özellikle çocuklar arasında yaygınlaştığı bilinmektedir. </a:t>
            </a:r>
            <a:endParaRPr lang="en-US" sz="2200"/>
          </a:p>
          <a:p>
            <a:pPr algn="just">
              <a:buFont typeface="Wingdings" panose="05000000000000000000" charset="0"/>
              <a:buChar char="v"/>
            </a:pPr>
            <a:r>
              <a:rPr lang="en-US" sz="2200"/>
              <a:t>Dijital oyunların sınırsız kullanımı dijital oyun bağımlılığı riskini artırmaktadır. Çocuklar için en önemli rol modeller ebeveynleridir. Ebeveynlerin dijital oyun bağımlılık düzeyleri ile çocuklarının dijital oyun bağımlılığı düzeyleri ilişkilidir. </a:t>
            </a:r>
            <a:endParaRPr lang="en-US" sz="2200"/>
          </a:p>
          <a:p>
            <a:pPr algn="just">
              <a:buFont typeface="Wingdings" panose="05000000000000000000" charset="0"/>
              <a:buChar char="v"/>
            </a:pPr>
            <a:r>
              <a:rPr lang="en-US" sz="2200"/>
              <a:t>Bir konu hakkında bireyin yüksek farkındalığının olması o konuyla ilgili problemleri önlemeye yönelik davranış ve tutumu başlatmada anahtar rol üstlenmektedir. Annelerin dijital oyun bağımlılığına ilişkin farkındalıkları yüksek düzeydedir. </a:t>
            </a:r>
            <a:endParaRPr lang="en-US" sz="2200"/>
          </a:p>
          <a:p>
            <a:pPr algn="just">
              <a:buFont typeface="Wingdings" panose="05000000000000000000" charset="0"/>
              <a:buChar char="v"/>
            </a:pPr>
            <a:r>
              <a:rPr lang="en-US" sz="2200"/>
              <a:t>Annelerin dijital oyun bağımlılığına ilişkin farkındalıkları akıllı telefon/tablet kullanma süresi ve sahip oldukları çocuk sayısı ile ilişkilidir. </a:t>
            </a:r>
            <a:endParaRPr lang="en-US" sz="2200"/>
          </a:p>
          <a:p>
            <a:pPr algn="just">
              <a:buFont typeface="Wingdings" panose="05000000000000000000" charset="0"/>
              <a:buChar char="v"/>
            </a:pPr>
            <a:r>
              <a:rPr lang="en-US" sz="2200"/>
              <a:t>Annelerin dijital oyun bağımlılığına ilişkin farkındalıklarının artırılması ve böylece çocukların dijital oyun bağımlılıklarının önlenmesi için multidisipliner, aile odaklı müdahale programlarının geliştirilmesi önerilmektedir. </a:t>
            </a:r>
            <a:endParaRPr lang="en-US" sz="2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975" y="334010"/>
            <a:ext cx="11020425" cy="1138555"/>
          </a:xfrm>
        </p:spPr>
        <p:txBody>
          <a:bodyPr/>
          <a:lstStyle/>
          <a:p>
            <a:r>
              <a:rPr lang="tr-TR" altLang="en-US" b="1"/>
              <a:t>PROJENİN YOL HARİTASI</a:t>
            </a:r>
            <a:endParaRPr lang="tr-TR" altLang="en-US" b="1"/>
          </a:p>
        </p:txBody>
      </p:sp>
      <p:sp>
        <p:nvSpPr>
          <p:cNvPr id="3" name="Content Placeholder 2"/>
          <p:cNvSpPr>
            <a:spLocks noGrp="1"/>
          </p:cNvSpPr>
          <p:nvPr>
            <p:ph idx="1"/>
          </p:nvPr>
        </p:nvSpPr>
        <p:spPr>
          <a:xfrm>
            <a:off x="416560" y="1257300"/>
            <a:ext cx="10829290" cy="4870450"/>
          </a:xfrm>
        </p:spPr>
        <p:txBody>
          <a:bodyPr/>
          <a:lstStyle/>
          <a:p>
            <a:pPr algn="just">
              <a:buFont typeface="Wingdings" panose="05000000000000000000" charset="0"/>
              <a:buChar char="v"/>
            </a:pPr>
            <a:r>
              <a:rPr lang="tr-TR" altLang="en-US" sz="2800" dirty="0">
                <a:sym typeface="+mn-ea"/>
              </a:rPr>
              <a:t> Proje grubunun ve alt çalışma gruplarının toplantıları (7 toplantı)</a:t>
            </a:r>
            <a:endParaRPr lang="tr-TR" altLang="en-US" sz="2800" dirty="0">
              <a:sym typeface="+mn-ea"/>
            </a:endParaRPr>
          </a:p>
          <a:p>
            <a:pPr algn="just">
              <a:buFont typeface="Wingdings" panose="05000000000000000000" charset="0"/>
              <a:buChar char="v"/>
            </a:pPr>
            <a:r>
              <a:rPr lang="tr-TR" altLang="en-US" sz="2800" dirty="0">
                <a:sym typeface="+mn-ea"/>
              </a:rPr>
              <a:t> Bilim Kurulu ve Düzenleme Kurulu toplantıları</a:t>
            </a:r>
            <a:endParaRPr lang="tr-TR" altLang="en-US" sz="2800" dirty="0">
              <a:sym typeface="+mn-ea"/>
            </a:endParaRPr>
          </a:p>
          <a:p>
            <a:pPr algn="just">
              <a:buFont typeface="Wingdings" panose="05000000000000000000" charset="0"/>
              <a:buChar char="v"/>
            </a:pPr>
            <a:r>
              <a:rPr lang="tr-TR" altLang="en-US" sz="2800" dirty="0">
                <a:sym typeface="+mn-ea"/>
              </a:rPr>
              <a:t> 25-26 Nisan 2024 </a:t>
            </a:r>
            <a:r>
              <a:rPr lang="tr-TR" altLang="en-US" sz="2800" dirty="0"/>
              <a:t>Çocuk Hakları ve Refahı Sempozyumu </a:t>
            </a:r>
            <a:endParaRPr lang="tr-TR" altLang="en-US" sz="2800" dirty="0"/>
          </a:p>
          <a:p>
            <a:pPr algn="just">
              <a:buFont typeface="Wingdings" panose="05000000000000000000" charset="0"/>
              <a:buChar char="v"/>
            </a:pPr>
            <a:r>
              <a:rPr lang="tr-TR" altLang="en-US" sz="2800" dirty="0"/>
              <a:t> 1</a:t>
            </a:r>
            <a:r>
              <a:rPr lang="tr-TR" altLang="en-US" sz="2800" dirty="0">
                <a:sym typeface="+mn-ea"/>
              </a:rPr>
              <a:t>2 Haziran 2024 - Dünya Çocuk İşçiliği ile Mücadele Günü- Çocuk Hakları ve Refahı Çalıştayı</a:t>
            </a:r>
            <a:endParaRPr lang="tr-TR" altLang="en-US" sz="2800" dirty="0">
              <a:sym typeface="+mn-ea"/>
            </a:endParaRPr>
          </a:p>
          <a:p>
            <a:pPr algn="just">
              <a:buFont typeface="Wingdings" panose="05000000000000000000" charset="0"/>
              <a:buChar char="v"/>
            </a:pPr>
            <a:r>
              <a:rPr lang="tr-TR" altLang="en-US" sz="2800" dirty="0"/>
              <a:t> 11 Ekim Dünya Kız Çocukları Günü- Öğrenciler arası şiir, kompozisyon ve resim yarışması </a:t>
            </a:r>
            <a:endParaRPr lang="tr-TR" altLang="en-US" sz="2800" dirty="0"/>
          </a:p>
          <a:p>
            <a:pPr algn="just">
              <a:buFont typeface="Wingdings" panose="05000000000000000000" charset="0"/>
              <a:buChar char="v"/>
            </a:pPr>
            <a:r>
              <a:rPr lang="tr-TR" altLang="en-US" sz="2800" dirty="0"/>
              <a:t> 20 Kasım Dünya Çocuk Hakları Günü- Panel ve Basın Toplantısı</a:t>
            </a:r>
            <a:endParaRPr lang="tr-TR" altLang="en-US" sz="2800" dirty="0"/>
          </a:p>
          <a:p>
            <a:pPr algn="just">
              <a:buFont typeface="Wingdings" panose="05000000000000000000" charset="0"/>
              <a:buChar char="v"/>
            </a:pPr>
            <a:r>
              <a:rPr lang="tr-TR" altLang="en-US" sz="2800" dirty="0"/>
              <a:t> 2024-25 Eğitim Öğretim Yılı- Okul Çağı Çocukları İçin Gıda Okur Yazarlığı Projesi </a:t>
            </a:r>
            <a:endParaRPr lang="tr-TR" altLang="en-US"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BİLDİRGESİ-1</a:t>
            </a:r>
            <a:endParaRPr lang="en-US" b="1"/>
          </a:p>
        </p:txBody>
      </p:sp>
      <p:sp>
        <p:nvSpPr>
          <p:cNvPr id="3" name="Content Placeholder 2"/>
          <p:cNvSpPr>
            <a:spLocks noGrp="1"/>
          </p:cNvSpPr>
          <p:nvPr>
            <p:ph idx="1"/>
          </p:nvPr>
        </p:nvSpPr>
        <p:spPr>
          <a:xfrm>
            <a:off x="609600" y="923925"/>
            <a:ext cx="10972800" cy="5203825"/>
          </a:xfrm>
        </p:spPr>
        <p:txBody>
          <a:bodyPr/>
          <a:lstStyle/>
          <a:p>
            <a:pPr marL="0" indent="0">
              <a:buNone/>
            </a:pPr>
            <a:r>
              <a:rPr lang="tr-TR" altLang="en-US" sz="2200" b="1"/>
              <a:t>ÇOCUKLARA SAĞLIKLI BESLENME ALIŞKANLIKLARI KAZANDIRILMASI</a:t>
            </a:r>
            <a:endParaRPr lang="tr-TR" altLang="en-US" sz="2200" b="1"/>
          </a:p>
          <a:p>
            <a:pPr>
              <a:buFont typeface="Wingdings" panose="05000000000000000000" charset="0"/>
              <a:buChar char="v"/>
            </a:pPr>
            <a:r>
              <a:rPr lang="en-US" sz="2200"/>
              <a:t>Okul öncesi dönem sağlıklı beslenme alışkanlıkları kazanımı için oldukça önemlidir ve bu dönemdeki alışkanlıklar gelecek yıllarda beslenme ile ilgili davranışları da etkilemektedir. Önerilen besin ögesi gereksinimlerinin karşılanması için okul öncesi çocuklarda sağlıklı beslenme davranışları teşvik edilmeli ve ara öğün tüketiminin önemi vurgulanmalıdır</a:t>
            </a:r>
            <a:r>
              <a:rPr lang="tr-TR" altLang="en-US" sz="2200"/>
              <a:t>. </a:t>
            </a:r>
            <a:endParaRPr lang="tr-TR" altLang="en-US" sz="2200"/>
          </a:p>
          <a:p>
            <a:pPr>
              <a:buFont typeface="Wingdings" panose="05000000000000000000" charset="0"/>
              <a:buChar char="v"/>
            </a:pPr>
            <a:r>
              <a:rPr lang="tr-TR" altLang="en-US" sz="2200"/>
              <a:t>Çocuklara yönelik E-sağlık okuryazarlığının artırılmasına yönelik eğitimler planlanmalıdır. Adölesan fiziksel aktivite düzeyini artırmayı hedefleyen egzersiz programları geliştirilmelidir. Okulların eğitim müfredatlarına fiziksel aktivite ve elektronik sağlık okuryazarlığını artıracak girişimler planlanmalıdır.</a:t>
            </a:r>
            <a:endParaRPr lang="tr-TR" altLang="en-US" sz="2200"/>
          </a:p>
          <a:p>
            <a:pPr>
              <a:buFont typeface="Wingdings" panose="05000000000000000000" charset="0"/>
              <a:buChar char="v"/>
            </a:pPr>
            <a:r>
              <a:rPr lang="tr-TR" altLang="en-US" sz="2200"/>
              <a:t>İnternet bağımlılığı düzeyi yüksek olan adölesanlarda uyku kalitesi düşmekte ve yeme davranışları olumsuz yönde etkilenmektedir. Adölesanların sağlıklı gelişimleri için yeterli ve kaliteli uyku uyuması ve sağlıklı beslenmesi gerekmekte olup internet bağımlılığı açısından değerlendirilmelidir</a:t>
            </a:r>
            <a:endParaRPr lang="tr-TR" altLang="en-US" sz="2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BİLDİRGESİ-2</a:t>
            </a:r>
            <a:endParaRPr lang="en-US" b="1"/>
          </a:p>
        </p:txBody>
      </p:sp>
      <p:sp>
        <p:nvSpPr>
          <p:cNvPr id="3" name="Content Placeholder 2"/>
          <p:cNvSpPr>
            <a:spLocks noGrp="1"/>
          </p:cNvSpPr>
          <p:nvPr>
            <p:ph idx="1"/>
          </p:nvPr>
        </p:nvSpPr>
        <p:spPr>
          <a:xfrm>
            <a:off x="609600" y="772795"/>
            <a:ext cx="10972800" cy="5354955"/>
          </a:xfrm>
        </p:spPr>
        <p:txBody>
          <a:bodyPr/>
          <a:p>
            <a:pPr marL="0" indent="0">
              <a:buNone/>
            </a:pPr>
            <a:r>
              <a:rPr lang="tr-TR" altLang="en-US" sz="2400" b="1"/>
              <a:t>DİJİTAL OYUNLARIN YARATICILIĞA ETKİLERİ</a:t>
            </a:r>
            <a:endParaRPr lang="tr-TR" altLang="en-US" sz="2400" b="1"/>
          </a:p>
          <a:p>
            <a:pPr>
              <a:buFont typeface="Wingdings" panose="05000000000000000000" charset="0"/>
              <a:buChar char="v"/>
            </a:pPr>
            <a:r>
              <a:rPr lang="en-US" sz="2000"/>
              <a:t>Dijital oyunların aşırı ve kontrolsüz kullanımı her yaştan birey için ciddi sorunlara yol açabilmektedir. Dijital oyunların ergenleri nasıl etkilediğini tanımlamak, zamanlarının önemli bir kısmını dijital oyun oynayarak geçirenlerin doğru şekilde yönlendirilebilmesi açısından büyük önem taşımaktadır.</a:t>
            </a:r>
            <a:endParaRPr lang="en-US" sz="2000"/>
          </a:p>
          <a:p>
            <a:pPr>
              <a:buFont typeface="Wingdings" panose="05000000000000000000" charset="0"/>
              <a:buChar char="v"/>
            </a:pPr>
            <a:r>
              <a:rPr lang="en-US" sz="2000"/>
              <a:t>Ergenler dijital oyun bağımlılığı açısından risk altındadır ve orta düzeyde yaratıcılık düzeyine sahiptirler. Erkek cinsiyete sahip, annesi ilkokul mezunu olan, erken çocukluk döneminde dijital oyun oynamaya başlayan, günde 5 saatten fazla internet kullanan, dijital oyun oynamak dışında herhangi bir aktivite yapmayan ergenler, </a:t>
            </a:r>
            <a:r>
              <a:rPr lang="tr-TR" altLang="en-US" sz="2000"/>
              <a:t>a</a:t>
            </a:r>
            <a:r>
              <a:rPr lang="en-US" sz="2000"/>
              <a:t>ksiyon, macera ve dövüş oyunlarını tercih eden ergenlerin dijital oyun bağımlılığı riski diğer ergenlere göre daha yüksektir. Buna karşılık zeka ve bulmaca oyunlarını tercih edenlerin dijital oyun bağımlılığı riski daha düşüktür. </a:t>
            </a:r>
            <a:endParaRPr lang="en-US" sz="2000"/>
          </a:p>
          <a:p>
            <a:pPr>
              <a:buFont typeface="Wingdings" panose="05000000000000000000" charset="0"/>
              <a:buChar char="v"/>
            </a:pPr>
            <a:r>
              <a:rPr lang="en-US" sz="2000"/>
              <a:t>Dijital oyunlar ebeveyn denetiminde sınırlı ve kontrollü oynandığında çocukların yaratıcılığını geliştirme fırsatı sunabilirler. Bu bağlamda hemşire, öğretmen, ebeveyn ve çocukların işbirliğiyle okul temelli çalışmalar tasarlanabilir.</a:t>
            </a:r>
            <a:endParaRPr lang="en-US" sz="2000"/>
          </a:p>
          <a:p>
            <a:endParaRPr lang="en-US" sz="2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BİLDİRGESİ-3</a:t>
            </a:r>
            <a:endParaRPr lang="en-US" b="1"/>
          </a:p>
        </p:txBody>
      </p:sp>
      <p:sp>
        <p:nvSpPr>
          <p:cNvPr id="3" name="Content Placeholder 2"/>
          <p:cNvSpPr>
            <a:spLocks noGrp="1"/>
          </p:cNvSpPr>
          <p:nvPr>
            <p:ph idx="1"/>
          </p:nvPr>
        </p:nvSpPr>
        <p:spPr>
          <a:xfrm>
            <a:off x="330835" y="857885"/>
            <a:ext cx="11251565" cy="5269865"/>
          </a:xfrm>
        </p:spPr>
        <p:txBody>
          <a:bodyPr/>
          <a:p>
            <a:pPr marL="0" indent="0">
              <a:buNone/>
            </a:pPr>
            <a:r>
              <a:rPr lang="tr-TR" altLang="en-US" sz="2400" b="1"/>
              <a:t>ÇOCUK VE GENÇLERDE İNTİHARIN ÖNLENMESİ</a:t>
            </a:r>
            <a:endParaRPr lang="en-US" sz="2400" b="1"/>
          </a:p>
          <a:p>
            <a:pPr algn="just">
              <a:buFont typeface="Wingdings" panose="05000000000000000000" charset="0"/>
              <a:buChar char="v"/>
            </a:pPr>
            <a:r>
              <a:rPr lang="en-US" sz="2000"/>
              <a:t>Çocuk ve ergenlerde intiharın önlenmesinde en temel nokta sebep olan faktörlerin ve risk düzeyinin belirlenmesi ve koruyucu faktörlerin desteklenmesidir. </a:t>
            </a:r>
            <a:endParaRPr lang="en-US" sz="2000"/>
          </a:p>
          <a:p>
            <a:pPr algn="just">
              <a:buFont typeface="Wingdings" panose="05000000000000000000" charset="0"/>
              <a:buChar char="v"/>
            </a:pPr>
            <a:r>
              <a:rPr lang="en-US" sz="2000"/>
              <a:t>İntihar için risk faktörlerinin azaltılması ve koruyucu faktörlerin arttırılmasına yönelik disiplinlere özgü müdahale programlarında psikoterapi, intihar okuryazarlığının arttırılması ve okul temelli intihar farkındalığı programları gibi müdahalelerin planlanması önemlidir.</a:t>
            </a:r>
            <a:endParaRPr lang="en-US" sz="2000"/>
          </a:p>
          <a:p>
            <a:pPr algn="just">
              <a:buFont typeface="Wingdings" panose="05000000000000000000" charset="0"/>
              <a:buChar char="v"/>
            </a:pPr>
            <a:r>
              <a:rPr lang="en-US" sz="2000"/>
              <a:t>Çocuk ve gençlerin sosyal hayata uyum sağlayabilmeleri, problem çözme yeteneklerini geliştirebilmeleri için; sosyal faaliyet imkanlarını da içeren gençlik merkezleri, sağlıklı yaşam merkezleri gibi kurumlarda hizmetler verilebilir. </a:t>
            </a:r>
            <a:endParaRPr lang="en-US" sz="2000"/>
          </a:p>
          <a:p>
            <a:pPr algn="just">
              <a:buFont typeface="Wingdings" panose="05000000000000000000" charset="0"/>
              <a:buChar char="v"/>
            </a:pPr>
            <a:r>
              <a:rPr lang="en-US" sz="2000"/>
              <a:t>Ailelere ve öğretmenlere intihar girişimlerinin önlemesi konusunda farkındalık eğitimleri planlanabilir. </a:t>
            </a:r>
            <a:endParaRPr lang="en-US" sz="2000"/>
          </a:p>
          <a:p>
            <a:pPr algn="just">
              <a:buFont typeface="Wingdings" panose="05000000000000000000" charset="0"/>
              <a:buChar char="v"/>
            </a:pPr>
            <a:r>
              <a:rPr lang="en-US" sz="2000"/>
              <a:t>Acil servis ünitesinde görev yapan sağlık personeline, intihar girişimleri ve kriz durumlarında doğru yaklaşımlarda bulunulması için sistemli planlı eğitim programı düzenlenebilir. </a:t>
            </a:r>
            <a:endParaRPr lang="en-US" sz="2000"/>
          </a:p>
          <a:p>
            <a:pPr algn="just">
              <a:buFont typeface="Wingdings" panose="05000000000000000000" charset="0"/>
              <a:buChar char="v"/>
            </a:pPr>
            <a:r>
              <a:rPr lang="en-US" sz="2000"/>
              <a:t>İntihar vakalarının ciddi artış gösterdiği bahar aylarında intihar girişimi önleme çalışmaları arttırılabilir. </a:t>
            </a:r>
            <a:endParaRPr lang="en-US" sz="2000"/>
          </a:p>
          <a:p>
            <a:pPr algn="just">
              <a:buFont typeface="Wingdings" panose="05000000000000000000" charset="0"/>
              <a:buChar char="v"/>
            </a:pPr>
            <a:r>
              <a:rPr lang="en-US" sz="2000"/>
              <a:t>Akran zorbalığına ve bağımlılığa yönelik paydaş kurumlar ile çalışmalar yürütülebilir. Çocuk ve gençlerin kendilerini duygularını ifade edebilecekleri organizasyonlar (kamp, oyun, tiyatro vb) düzenlenebilir. Medyanın intihar konusunda haber yapma tutumu ile ilgili çalışmalar yapılabilir.</a:t>
            </a:r>
            <a:endParaRPr lang="en-US" sz="2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BİLDİRGESİ-4</a:t>
            </a:r>
            <a:endParaRPr lang="en-US" b="1"/>
          </a:p>
        </p:txBody>
      </p:sp>
      <p:sp>
        <p:nvSpPr>
          <p:cNvPr id="3" name="Content Placeholder 2"/>
          <p:cNvSpPr>
            <a:spLocks noGrp="1"/>
          </p:cNvSpPr>
          <p:nvPr>
            <p:ph idx="1"/>
          </p:nvPr>
        </p:nvSpPr>
        <p:spPr>
          <a:xfrm>
            <a:off x="609600" y="774065"/>
            <a:ext cx="10972800" cy="5353685"/>
          </a:xfrm>
        </p:spPr>
        <p:txBody>
          <a:bodyPr/>
          <a:p>
            <a:pPr marL="0" indent="0">
              <a:buNone/>
            </a:pPr>
            <a:r>
              <a:rPr lang="tr-TR" altLang="en-US" sz="2400" b="1"/>
              <a:t>SUÇA SÜRÜKLENEN MÜLTECİ ÇOCUKLARIN DEĞERLENDİRİLMESİ</a:t>
            </a:r>
            <a:endParaRPr lang="en-US" sz="2400" b="1"/>
          </a:p>
          <a:p>
            <a:pPr>
              <a:buFont typeface="Wingdings" panose="05000000000000000000" charset="0"/>
              <a:buChar char="v"/>
            </a:pPr>
            <a:r>
              <a:rPr lang="en-US" sz="2400"/>
              <a:t>Sivil toplum kuruluşlarıyla yapılan görüşmelere bağlı olarak yapılan analizler  suça sürüklenmiş göçmen çocuklarda erken yaşta çocuk işçiliğinin oldukça yaygın </a:t>
            </a:r>
            <a:r>
              <a:rPr lang="tr-TR" altLang="en-US" sz="2400"/>
              <a:t>olduğunu göstermiştir</a:t>
            </a:r>
            <a:r>
              <a:rPr lang="en-US" sz="2400"/>
              <a:t>. </a:t>
            </a:r>
            <a:endParaRPr lang="en-US" sz="2400"/>
          </a:p>
          <a:p>
            <a:pPr>
              <a:buFont typeface="Wingdings" panose="05000000000000000000" charset="0"/>
              <a:buChar char="v"/>
            </a:pPr>
            <a:r>
              <a:rPr lang="en-US" sz="2400"/>
              <a:t>Çalışma koşulları ve bu koşullar içerisinde madde kullanımının sıklığı çocuklarda çok erken yaşta madde kullanımına bağlı olarak bağımlılıklar gelişmesine ve suça sürüklenme ihtimallerini arttırdığı düşünülmüştür. </a:t>
            </a:r>
            <a:endParaRPr lang="en-US" sz="2400"/>
          </a:p>
          <a:p>
            <a:pPr>
              <a:buFont typeface="Wingdings" panose="05000000000000000000" charset="0"/>
              <a:buChar char="v"/>
            </a:pPr>
            <a:r>
              <a:rPr lang="en-US" sz="2400"/>
              <a:t>Erken yaşta çalışmaya başlamalarının sebepleri arasında sosyoekonomik yetersizlikler sonucunda eğitime devam edememeleri ve okul ortamında dışlanma ve akran zorbalığı olduğu görülmüştür. </a:t>
            </a:r>
            <a:endParaRPr lang="en-US" sz="2400"/>
          </a:p>
          <a:p>
            <a:pPr>
              <a:buFont typeface="Wingdings" panose="05000000000000000000" charset="0"/>
              <a:buChar char="v"/>
            </a:pPr>
            <a:r>
              <a:rPr lang="en-US" sz="2400"/>
              <a:t>Suça sürüklenmiş göçmen çocuklara yönelik geliştirilmesi gereken müdahale ve önleme programlarının içeriği incelendiğinde</a:t>
            </a:r>
            <a:r>
              <a:rPr lang="tr-TR" altLang="en-US" sz="2400"/>
              <a:t>,</a:t>
            </a:r>
            <a:r>
              <a:rPr lang="en-US" sz="2400"/>
              <a:t> sıklıkla toplumsal farkındalığa yönelik çalışmaların arttırılması gerektiğine dair öneriler gelmiştir. Bu önerinin de göçmen çocukların maruz kaldığı ayrımcılık, dışlanma ve akran zorbalığı gibi olguların azaltılmasına yönelik olduğu düşünülmektedir.</a:t>
            </a:r>
            <a:endParaRPr lang="en-US" sz="2400"/>
          </a:p>
          <a:p>
            <a:pPr>
              <a:buFont typeface="Wingdings" panose="05000000000000000000" charset="0"/>
              <a:buChar char="v"/>
            </a:pPr>
            <a:endParaRPr lang="en-US" sz="24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BİLDİRGESİ-5</a:t>
            </a:r>
            <a:endParaRPr lang="en-US" b="1"/>
          </a:p>
        </p:txBody>
      </p:sp>
      <p:sp>
        <p:nvSpPr>
          <p:cNvPr id="3" name="Content Placeholder 2"/>
          <p:cNvSpPr>
            <a:spLocks noGrp="1"/>
          </p:cNvSpPr>
          <p:nvPr>
            <p:ph idx="1"/>
          </p:nvPr>
        </p:nvSpPr>
        <p:spPr/>
        <p:txBody>
          <a:bodyPr/>
          <a:p>
            <a:pPr marL="0" indent="0">
              <a:buNone/>
            </a:pPr>
            <a:r>
              <a:rPr lang="tr-TR" altLang="en-US" sz="2400" b="1"/>
              <a:t>CİNAYETE KURBAN GİDEN KADINLARIN ÇOCUKLARINA YAKLAŞIM</a:t>
            </a:r>
            <a:endParaRPr lang="en-US" sz="2400" b="1"/>
          </a:p>
          <a:p>
            <a:pPr>
              <a:buFont typeface="Wingdings" panose="05000000000000000000" charset="0"/>
              <a:buChar char="v"/>
            </a:pPr>
            <a:r>
              <a:rPr lang="en-US" sz="2400"/>
              <a:t>Kadınlar yüzyıllardır cinsiyetleri nedeni ile ikincil konuma getirilmiş, baskı ve ayrımcılığa maruz kalmışlardır. Eşitsiz güç ilişkilerinin bir sonucu olarak şiddete maruz kalan kadınlar, şiddetin en ağır sonucu olarak ölümle karşılaşmaktadır. </a:t>
            </a:r>
            <a:endParaRPr lang="en-US" sz="2400"/>
          </a:p>
          <a:p>
            <a:pPr>
              <a:buFont typeface="Wingdings" panose="05000000000000000000" charset="0"/>
              <a:buChar char="v"/>
            </a:pPr>
            <a:r>
              <a:rPr lang="en-US" sz="2400"/>
              <a:t>Dünyanın ortak bir sorunu olan kadın cinayetleri sadece kadınların yaşam hakkını elinden almamakta yakınlarını ve özellikle çocuklarını da doğrudan ya da dolaylı yoldan etkilemektedir. </a:t>
            </a:r>
            <a:endParaRPr lang="en-US" sz="2400"/>
          </a:p>
          <a:p>
            <a:pPr>
              <a:buFont typeface="Wingdings" panose="05000000000000000000" charset="0"/>
              <a:buChar char="v"/>
            </a:pPr>
            <a:r>
              <a:rPr lang="en-US" sz="2400"/>
              <a:t>Hukuki süreç, cinayetin sosyal ve ekonomik yansımaları ile cinayet sonrası ortaya çıkan kriz, travma ve yas süreci anlık müdahale gerektirdiği gibi uzun vadeli etkilere de sahip olması nedeni ile, </a:t>
            </a:r>
            <a:r>
              <a:rPr lang="tr-TR" altLang="en-US" sz="2400"/>
              <a:t>çocuklara </a:t>
            </a:r>
            <a:r>
              <a:rPr lang="en-US" sz="2400"/>
              <a:t>yapılacak müdahalelerin </a:t>
            </a:r>
            <a:r>
              <a:rPr lang="tr-TR" altLang="en-US" sz="2400"/>
              <a:t>hem </a:t>
            </a:r>
            <a:r>
              <a:rPr lang="en-US" sz="2400"/>
              <a:t>kısa </a:t>
            </a:r>
            <a:r>
              <a:rPr lang="tr-TR" altLang="en-US" sz="2400"/>
              <a:t>hem de</a:t>
            </a:r>
            <a:r>
              <a:rPr lang="en-US" sz="2400"/>
              <a:t> uzun vadeli olmasını gerekli kılmaktadır. </a:t>
            </a:r>
            <a:endParaRPr lang="en-US" sz="24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b="1">
                <a:sym typeface="+mn-ea"/>
              </a:rPr>
              <a:t>BEŞİNCİ OTURUM SONUÇ BİLDİRGESİ-6</a:t>
            </a:r>
            <a:endParaRPr lang="en-US" b="1"/>
          </a:p>
        </p:txBody>
      </p:sp>
      <p:sp>
        <p:nvSpPr>
          <p:cNvPr id="3" name="Content Placeholder 2"/>
          <p:cNvSpPr>
            <a:spLocks noGrp="1"/>
          </p:cNvSpPr>
          <p:nvPr>
            <p:ph idx="1"/>
          </p:nvPr>
        </p:nvSpPr>
        <p:spPr/>
        <p:txBody>
          <a:bodyPr/>
          <a:p>
            <a:pPr marL="0" indent="0">
              <a:buNone/>
            </a:pPr>
            <a:r>
              <a:rPr lang="tr-TR" altLang="en-US" sz="2400" b="1"/>
              <a:t>ENGELLİ ÇOCUKLAR İÇİN OYUN ALANLARI İHTİYACI</a:t>
            </a:r>
            <a:endParaRPr lang="en-US" sz="2400" b="1"/>
          </a:p>
          <a:p>
            <a:pPr algn="just">
              <a:buFont typeface="Wingdings" panose="05000000000000000000" charset="0"/>
              <a:buChar char="v"/>
            </a:pPr>
            <a:r>
              <a:rPr lang="en-US" sz="2400"/>
              <a:t>Engelli çocuklar, normal gelişim gösteren akranlarına göre fiziksel olarak daha az aktiftir. Çocuklar için fiziksel aktiviteye en önemli katkı, açık havada oyundur ve bu nedenle bu her çocuğun hayatının bir parçası olmalıdır. Ancak engelli çocuklar oyun alanlarına katılım konusunda birçok engelle karşılaşmaktadır. </a:t>
            </a:r>
            <a:endParaRPr lang="en-US" sz="2400"/>
          </a:p>
          <a:p>
            <a:pPr algn="just">
              <a:buFont typeface="Wingdings" panose="05000000000000000000" charset="0"/>
              <a:buChar char="v"/>
            </a:pPr>
            <a:r>
              <a:rPr lang="en-US" sz="2400"/>
              <a:t>Engelli çocukların; kendilerine yönelik politika ve mevzuatların uygulandığı, iyi kaynaklara sahip gelişmiş ülkelerde daha fazla oyun olanağına sahip olduğu görülmektedir. </a:t>
            </a:r>
            <a:endParaRPr lang="en-US" sz="2400"/>
          </a:p>
          <a:p>
            <a:pPr algn="just">
              <a:buFont typeface="Wingdings" panose="05000000000000000000" charset="0"/>
              <a:buChar char="v"/>
            </a:pPr>
            <a:r>
              <a:rPr lang="en-US" sz="2400"/>
              <a:t>Bu bağlamda engelli çocukların oyun aktivitelerine katılımlarını teşvik edici düzenlemeler yapılarak daha kapsamlı katılım kalıplarına ilişkin politika ve mevzuatların geliştirilmesi gereklidir.</a:t>
            </a:r>
            <a:endParaRPr lang="en-US" sz="24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a:sym typeface="+mn-ea"/>
              </a:rPr>
              <a:t> </a:t>
            </a:r>
            <a:r>
              <a:rPr lang="tr-TR" altLang="en-US" sz="3200" b="1">
                <a:sym typeface="+mn-ea"/>
              </a:rPr>
              <a:t>ALTINCI OTURUM SONUÇ BİLDİRGESİ-1</a:t>
            </a:r>
            <a:endParaRPr lang="en-US" sz="3200" b="1"/>
          </a:p>
        </p:txBody>
      </p:sp>
      <p:sp>
        <p:nvSpPr>
          <p:cNvPr id="3" name="Content Placeholder 2"/>
          <p:cNvSpPr>
            <a:spLocks noGrp="1"/>
          </p:cNvSpPr>
          <p:nvPr>
            <p:ph idx="1"/>
          </p:nvPr>
        </p:nvSpPr>
        <p:spPr>
          <a:xfrm>
            <a:off x="609600" y="923925"/>
            <a:ext cx="10972800" cy="5203825"/>
          </a:xfrm>
        </p:spPr>
        <p:txBody>
          <a:bodyPr/>
          <a:p>
            <a:pPr marL="0" indent="0">
              <a:buNone/>
            </a:pPr>
            <a:r>
              <a:rPr lang="en-US" sz="2400" b="1"/>
              <a:t>Çocuk İhmal ve İstismarın Boyutları </a:t>
            </a:r>
            <a:endParaRPr lang="en-US" sz="2400" b="1"/>
          </a:p>
          <a:p>
            <a:pPr>
              <a:buFont typeface="Wingdings" panose="05000000000000000000" charset="0"/>
              <a:buChar char="v"/>
            </a:pPr>
            <a:r>
              <a:rPr lang="en-US" sz="2000"/>
              <a:t>Çocuk istismarı yaygınlığı ve etkileri nedeniyle çok boyutlu bir sorundur. Her kültürde, her sosyoekonomik düzeyde, her din ve etnik kökende meydana gelebilir. </a:t>
            </a:r>
            <a:endParaRPr lang="en-US" sz="2000"/>
          </a:p>
          <a:p>
            <a:pPr>
              <a:buFont typeface="Wingdings" panose="05000000000000000000" charset="0"/>
              <a:buChar char="v"/>
            </a:pPr>
            <a:r>
              <a:rPr lang="en-US" sz="2000"/>
              <a:t>Çocuk en güvende hissetmesi gereken evde, okulda, onu koruma ve gözetme amacı olan kurumlarda ya da sanal ortamda hedef alınabilir. </a:t>
            </a:r>
            <a:endParaRPr lang="en-US" sz="2000"/>
          </a:p>
          <a:p>
            <a:pPr>
              <a:buFont typeface="Wingdings" panose="05000000000000000000" charset="0"/>
              <a:buChar char="v"/>
            </a:pPr>
            <a:r>
              <a:rPr lang="en-US" sz="2000"/>
              <a:t>Önlemek için aileye, ilişkilere ve topluma ait kolaylaştırıcı etmenlerin ortadan kaldırılması çok önemlidir. </a:t>
            </a:r>
            <a:endParaRPr lang="en-US" sz="2000"/>
          </a:p>
          <a:p>
            <a:pPr>
              <a:buFont typeface="Wingdings" panose="05000000000000000000" charset="0"/>
              <a:buChar char="v"/>
            </a:pPr>
            <a:r>
              <a:rPr lang="en-US" sz="2000"/>
              <a:t>Cinsiyete ve sosyal sınıfa ait eşitsizliklerin giderilmesi, kamusal eğitimin kapsayıcı, nitelikli, yaşam becerilerine içeren şekilde yapılandırılması, işsizlik ve yoksulluk oranının azaltılması, aile ve çocuk refahı için çalışan kurumları destekleyen hizmetlerin yeterli hale getirilmesi, çocuk istismarını önleyecek politika ve yasaların geliştirilerek uygulanması, şiddeti yücelten toplumsal ve kültürel ögelerle mücadele edilmesi, ailelerin ve kurumların olumlu ebeveynlik, çocuk hakları ve iletişim konusunda güçlendirilmesi, madde bağımlılığı ile etkin mücadele, çocuklara hak temelli yaklaşım ve çocuğun üstün yararı ilkesinin çocukla yolu kesişen tüm birey ve kurumlarca benimsenmesinin sağlanması önlemede önemli adımlardır. </a:t>
            </a:r>
            <a:endParaRPr lang="en-US" sz="2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b="1">
                <a:sym typeface="+mn-ea"/>
              </a:rPr>
              <a:t>ALTINCI OTURUM SONUÇ BİLDİRGESİ-2</a:t>
            </a:r>
            <a:endParaRPr lang="en-US" b="1"/>
          </a:p>
        </p:txBody>
      </p:sp>
      <p:sp>
        <p:nvSpPr>
          <p:cNvPr id="3" name="Content Placeholder 2"/>
          <p:cNvSpPr>
            <a:spLocks noGrp="1"/>
          </p:cNvSpPr>
          <p:nvPr>
            <p:ph idx="1"/>
          </p:nvPr>
        </p:nvSpPr>
        <p:spPr>
          <a:xfrm>
            <a:off x="109220" y="774065"/>
            <a:ext cx="11675745" cy="5353685"/>
          </a:xfrm>
        </p:spPr>
        <p:txBody>
          <a:bodyPr/>
          <a:p>
            <a:pPr marL="0" indent="0">
              <a:buNone/>
            </a:pPr>
            <a:r>
              <a:rPr lang="en-US" sz="2400" b="1"/>
              <a:t>Yükümlülerin Anlatılarında Çocukluktaki İhmal ve İstismar Deneyimleri</a:t>
            </a:r>
            <a:endParaRPr lang="en-US" sz="2400" b="1"/>
          </a:p>
          <a:p>
            <a:pPr>
              <a:buFont typeface="Wingdings" panose="05000000000000000000" charset="0"/>
              <a:buChar char="v"/>
            </a:pPr>
            <a:r>
              <a:rPr lang="en-US" sz="2000"/>
              <a:t>Kişilerin uyuşturucu maddeyle tanışma ve suça yönelmelerinde çeşitli olumsuz çocukluk çağı deneyimleri etkili olmaktadır. </a:t>
            </a:r>
            <a:r>
              <a:rPr lang="tr-TR" altLang="en-US" sz="2000"/>
              <a:t>A</a:t>
            </a:r>
            <a:r>
              <a:rPr lang="en-US" sz="2000"/>
              <a:t>ile ortamına ilişkin olumsuzluklar yaşamın ilerleyen evrelerinde kişinin fiziksel, bilişsel, duygusal ve toplumsal açıdan birçok sorunu deneyimlemesine neden olurken</a:t>
            </a:r>
            <a:r>
              <a:rPr lang="tr-TR" altLang="en-US" sz="2000"/>
              <a:t>,</a:t>
            </a:r>
            <a:r>
              <a:rPr lang="en-US" sz="2000"/>
              <a:t> aile ilişkileri kişinin tüm bu sorunlarla başa çıkabilmesinde de önemli bir role sahip olabilmektedir. </a:t>
            </a:r>
            <a:endParaRPr lang="en-US" sz="2000"/>
          </a:p>
          <a:p>
            <a:pPr>
              <a:buFont typeface="Wingdings" panose="05000000000000000000" charset="0"/>
              <a:buChar char="v"/>
            </a:pPr>
            <a:r>
              <a:rPr lang="en-US" sz="2000"/>
              <a:t>Çocukluk sürecinde ebeveynlerin yanında diğer bakım verenler, eğitim kurumu sorumluları, mahalle gibi mekânsal dinamikler, sosyal çevre ve akran ilişkileri, ailenin kültürel yatkınlıkları ve toplumsal yalıtılmışlığı gibi birçok unsurun etkisi söz konusudur. </a:t>
            </a:r>
            <a:endParaRPr lang="en-US" sz="2000"/>
          </a:p>
          <a:p>
            <a:pPr>
              <a:buFont typeface="Wingdings" panose="05000000000000000000" charset="0"/>
              <a:buChar char="v"/>
            </a:pPr>
            <a:r>
              <a:rPr lang="tr-TR" altLang="en-US" sz="2000"/>
              <a:t>Ç</a:t>
            </a:r>
            <a:r>
              <a:rPr lang="en-US" sz="2000"/>
              <a:t>ocukluktaki olumsuz deneyimlerin yaşamın ilerleyen dönemlerinde oluşturduğu risk etmenlerini ve riskli davranışları önlemede ilgili kurum ve kuruluşların gerekli sorumluluğu alması oldukça önemlidir. </a:t>
            </a:r>
            <a:endParaRPr lang="en-US" sz="2000"/>
          </a:p>
          <a:p>
            <a:pPr>
              <a:buFont typeface="Wingdings" panose="05000000000000000000" charset="0"/>
              <a:buChar char="v"/>
            </a:pPr>
            <a:r>
              <a:rPr lang="en-US" sz="2000"/>
              <a:t>Olumsuz çocukluk çağı deneyimleriyle, suç ve maddenin kötüye kullanımı arasındaki ilişkinin sosyolojik dinamiklerini ortaya çıkaracak araştırmaların süreklilik kazanması; meselenin disiplinler arası bir yaklaşımla tüm boyutlarının ortaya çıkarılması, bu doğrultuda nicel ve nitel verilerin sürekli olarak güncellenmesi, denetimli serbestlik başta olmak üzere ceza adalet sistemine bağlı kurumlarının, kuruluşların ve tedavi merkezlerinin; suçun ve suç tekrarının önlenmesi ve bağımlılıkla mücadele programlarını, ilgili araştırma sonuçlarını dikkate alarak geliştirmeleri gerekmektedir.</a:t>
            </a:r>
            <a:endParaRPr lang="en-US" sz="2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b="1">
                <a:sym typeface="+mn-ea"/>
              </a:rPr>
              <a:t>ALTINCI OTURUM SONUÇ BİLDİRGESİ-3</a:t>
            </a:r>
            <a:endParaRPr lang="en-US" b="1"/>
          </a:p>
        </p:txBody>
      </p:sp>
      <p:sp>
        <p:nvSpPr>
          <p:cNvPr id="3" name="Content Placeholder 2"/>
          <p:cNvSpPr>
            <a:spLocks noGrp="1"/>
          </p:cNvSpPr>
          <p:nvPr>
            <p:ph idx="1"/>
          </p:nvPr>
        </p:nvSpPr>
        <p:spPr>
          <a:xfrm>
            <a:off x="793750" y="1033780"/>
            <a:ext cx="10489565" cy="5093970"/>
          </a:xfrm>
        </p:spPr>
        <p:txBody>
          <a:bodyPr/>
          <a:p>
            <a:pPr marL="0" indent="0">
              <a:buNone/>
            </a:pPr>
            <a:r>
              <a:rPr lang="en-US" sz="2400" b="1"/>
              <a:t>Çocukların İhmal ve İstismarında Sosyal Medya Fenomenlerinin Rolü</a:t>
            </a:r>
            <a:endParaRPr lang="en-US" sz="2400" b="1"/>
          </a:p>
          <a:p>
            <a:pPr>
              <a:buFont typeface="Wingdings" panose="05000000000000000000" charset="0"/>
              <a:buChar char="v"/>
            </a:pPr>
            <a:r>
              <a:rPr lang="en-US" sz="2000"/>
              <a:t>Sosyal medya fenomenliği para ya da şöhret kazanmak için bir seçenek olsa da, fenomenler çocukların güvenliğine ve mahremiyetine öncelik vermelidir.</a:t>
            </a:r>
            <a:endParaRPr lang="en-US" sz="2000"/>
          </a:p>
          <a:p>
            <a:pPr>
              <a:buFont typeface="Wingdings" panose="05000000000000000000" charset="0"/>
              <a:buChar char="v"/>
            </a:pPr>
            <a:r>
              <a:rPr lang="en-US" sz="2000"/>
              <a:t>Oyuncu çocukları koruyan yönetmelik olmasına rağmen, henüz çevrim içi platformun oyuncuları olan çocukları koruyan yasa ve yönetmelik yoktur.</a:t>
            </a:r>
            <a:endParaRPr lang="en-US" sz="2000"/>
          </a:p>
          <a:p>
            <a:pPr>
              <a:buFont typeface="Wingdings" panose="05000000000000000000" charset="0"/>
              <a:buChar char="v"/>
            </a:pPr>
            <a:r>
              <a:rPr lang="en-US" sz="2000"/>
              <a:t>Paylaşılan videoların kötü niyetli sitelerde istismar edilme olasılığı yüksektir. Bu durum, çocuk haklarının ihlaline neden olabilir ve aynı zamanda çocukların bilgisi dışında onları tehlikeye atabilir. </a:t>
            </a:r>
            <a:endParaRPr lang="en-US" sz="2000"/>
          </a:p>
          <a:p>
            <a:pPr>
              <a:buFont typeface="Wingdings" panose="05000000000000000000" charset="0"/>
              <a:buChar char="v"/>
            </a:pPr>
            <a:r>
              <a:rPr lang="en-US" sz="2000"/>
              <a:t>Çocuklara ait görsellerin paylaşılması konusunda kuralların olması ve uygulanması önemlidir.</a:t>
            </a:r>
            <a:endParaRPr lang="en-US" sz="2000"/>
          </a:p>
          <a:p>
            <a:pPr>
              <a:buFont typeface="Wingdings" panose="05000000000000000000" charset="0"/>
              <a:buChar char="v"/>
            </a:pPr>
            <a:r>
              <a:rPr lang="en-US" sz="2000"/>
              <a:t>Çevirimiçi platformların oyuncuları olan çocukların haklarının yasa ve yönetmeliklerle korunması önerilebilir.</a:t>
            </a:r>
            <a:endParaRPr lang="en-US" sz="2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a:sym typeface="+mn-ea"/>
              </a:rPr>
              <a:t> </a:t>
            </a:r>
            <a:r>
              <a:rPr lang="tr-TR" altLang="en-US" sz="3200" b="1">
                <a:sym typeface="+mn-ea"/>
              </a:rPr>
              <a:t>ALTINCI OTURUM SONUÇ BİLDİRGESİ-4</a:t>
            </a:r>
            <a:endParaRPr lang="en-US" sz="3200" b="1"/>
          </a:p>
        </p:txBody>
      </p:sp>
      <p:sp>
        <p:nvSpPr>
          <p:cNvPr id="3" name="Content Placeholder 2"/>
          <p:cNvSpPr>
            <a:spLocks noGrp="1"/>
          </p:cNvSpPr>
          <p:nvPr>
            <p:ph idx="1"/>
          </p:nvPr>
        </p:nvSpPr>
        <p:spPr>
          <a:xfrm>
            <a:off x="609600" y="923925"/>
            <a:ext cx="10972800" cy="5203825"/>
          </a:xfrm>
        </p:spPr>
        <p:txBody>
          <a:bodyPr/>
          <a:p>
            <a:pPr marL="0" indent="0">
              <a:buNone/>
            </a:pPr>
            <a:r>
              <a:rPr lang="en-US" sz="2400" b="1"/>
              <a:t>Çocuk İhmali ve Hemşirelik Yaklaşımı</a:t>
            </a:r>
            <a:endParaRPr lang="en-US" sz="2400" b="1"/>
          </a:p>
          <a:p>
            <a:pPr>
              <a:buFont typeface="Wingdings" panose="05000000000000000000" charset="0"/>
              <a:buChar char="v"/>
            </a:pPr>
            <a:r>
              <a:rPr lang="en-US" sz="2400"/>
              <a:t>Çocuk ihmali çocuğa kötü muamelenin bir tipi ve ölümcül olanıdır. Çocuk ihmali sadece çocuk sağlığı değil aynı zamanda toplum sağlığını da etkilemektedir. </a:t>
            </a:r>
            <a:endParaRPr lang="en-US" sz="2400"/>
          </a:p>
          <a:p>
            <a:pPr>
              <a:buFont typeface="Wingdings" panose="05000000000000000000" charset="0"/>
              <a:buChar char="v"/>
            </a:pPr>
            <a:r>
              <a:rPr lang="en-US" sz="2400"/>
              <a:t>Hemşirelerin savunucu rolleri kap</a:t>
            </a:r>
            <a:r>
              <a:rPr lang="tr-TR" altLang="en-US" sz="2400"/>
              <a:t>sam</a:t>
            </a:r>
            <a:r>
              <a:rPr lang="en-US" sz="2400"/>
              <a:t>ında çocuk ihmalinin engellenmesi ve tekrarlanmaması için hemşireler bu konuda bilinçlenmeli ve gerekli önlemleri almalıdır. </a:t>
            </a:r>
            <a:endParaRPr lang="en-US" sz="2400"/>
          </a:p>
          <a:p>
            <a:pPr>
              <a:buFont typeface="Wingdings" panose="05000000000000000000" charset="0"/>
              <a:buChar char="v"/>
            </a:pPr>
            <a:r>
              <a:rPr lang="en-US" sz="2400"/>
              <a:t>Hemşireler çocuk ihmalinin değerlendirilmesinde ve önlenmesinde multidisipliner bir yaklaşım benimsemelidir. </a:t>
            </a:r>
            <a:endParaRPr lang="en-US" sz="2400"/>
          </a:p>
          <a:p>
            <a:pPr>
              <a:buFont typeface="Wingdings" panose="05000000000000000000" charset="0"/>
              <a:buChar char="v"/>
            </a:pPr>
            <a:r>
              <a:rPr lang="en-US" sz="2400"/>
              <a:t>İhmale uğrayan çocuğun bakımında hemşireler hem çocuğun ihtiyaçlarını dikkate alarak hem de ailenin sosyo-kültüreler durumunu dikkate alarak bireysel bakım sağlamalıdır.</a:t>
            </a:r>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08992" y="90848"/>
            <a:ext cx="10131425" cy="970060"/>
          </a:xfrm>
        </p:spPr>
        <p:txBody>
          <a:bodyPr/>
          <a:lstStyle/>
          <a:p>
            <a:r>
              <a:rPr lang="tr-TR" sz="3200" b="1" dirty="0"/>
              <a:t>PROJE KATILIMCILARININ KURUMSAL DAĞILIMI</a:t>
            </a:r>
            <a:endParaRPr lang="tr-TR" sz="3200" b="1" dirty="0"/>
          </a:p>
        </p:txBody>
      </p:sp>
      <p:graphicFrame>
        <p:nvGraphicFramePr>
          <p:cNvPr id="4" name="Tablo 4"/>
          <p:cNvGraphicFramePr>
            <a:graphicFrameLocks noGrp="1"/>
          </p:cNvGraphicFramePr>
          <p:nvPr>
            <p:ph idx="1"/>
          </p:nvPr>
        </p:nvGraphicFramePr>
        <p:xfrm>
          <a:off x="708992" y="952654"/>
          <a:ext cx="10131425" cy="5814498"/>
        </p:xfrm>
        <a:graphic>
          <a:graphicData uri="http://schemas.openxmlformats.org/drawingml/2006/table">
            <a:tbl>
              <a:tblPr firstRow="1" bandRow="1">
                <a:tableStyleId>{5C22544A-7EE6-4342-B048-85BDC9FD1C3A}</a:tableStyleId>
              </a:tblPr>
              <a:tblGrid>
                <a:gridCol w="5151755"/>
                <a:gridCol w="2814972"/>
                <a:gridCol w="2164698"/>
              </a:tblGrid>
              <a:tr h="366333">
                <a:tc>
                  <a:txBody>
                    <a:bodyPr/>
                    <a:lstStyle/>
                    <a:p>
                      <a:r>
                        <a:rPr lang="tr-TR" dirty="0"/>
                        <a:t>AKDENİZ ÜNİVERSİTESİ </a:t>
                      </a:r>
                      <a:endParaRPr lang="tr-TR" dirty="0"/>
                    </a:p>
                  </a:txBody>
                  <a:tcPr/>
                </a:tc>
                <a:tc>
                  <a:txBody>
                    <a:bodyPr/>
                    <a:lstStyle/>
                    <a:p>
                      <a:r>
                        <a:rPr lang="tr-TR" dirty="0"/>
                        <a:t>AKADEMİSYEN SAYISI</a:t>
                      </a:r>
                      <a:endParaRPr lang="tr-TR" dirty="0"/>
                    </a:p>
                  </a:txBody>
                  <a:tcPr/>
                </a:tc>
                <a:tc>
                  <a:txBody>
                    <a:bodyPr/>
                    <a:lstStyle/>
                    <a:p>
                      <a:r>
                        <a:rPr lang="tr-TR" dirty="0"/>
                        <a:t>ÖĞRENCİ SAYISI</a:t>
                      </a:r>
                      <a:endParaRPr lang="tr-TR" dirty="0"/>
                    </a:p>
                  </a:txBody>
                  <a:tcPr/>
                </a:tc>
              </a:tr>
              <a:tr h="36633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EDEBİYAT FAKÜLTESİ </a:t>
                      </a:r>
                      <a:endParaRPr lang="tr-TR" dirty="0"/>
                    </a:p>
                  </a:txBody>
                  <a:tcPr/>
                </a:tc>
                <a:tc>
                  <a:txBody>
                    <a:bodyPr/>
                    <a:lstStyle/>
                    <a:p>
                      <a:r>
                        <a:rPr lang="tr-TR" dirty="0"/>
                        <a:t>2</a:t>
                      </a:r>
                      <a:endParaRPr lang="tr-TR" dirty="0"/>
                    </a:p>
                  </a:txBody>
                  <a:tcPr/>
                </a:tc>
                <a:tc>
                  <a:txBody>
                    <a:bodyPr/>
                    <a:lstStyle/>
                    <a:p>
                      <a:r>
                        <a:rPr lang="tr-TR" dirty="0"/>
                        <a:t>1 (YL)</a:t>
                      </a:r>
                      <a:endParaRPr lang="tr-TR" dirty="0"/>
                    </a:p>
                  </a:txBody>
                  <a:tcPr/>
                </a:tc>
              </a:tr>
              <a:tr h="366333">
                <a:tc>
                  <a:txBody>
                    <a:bodyPr/>
                    <a:lstStyle/>
                    <a:p>
                      <a:r>
                        <a:rPr lang="tr-TR" dirty="0"/>
                        <a:t>EĞİTİM FAKÜLTESİ</a:t>
                      </a:r>
                      <a:endParaRPr lang="tr-TR" dirty="0"/>
                    </a:p>
                  </a:txBody>
                  <a:tcPr/>
                </a:tc>
                <a:tc>
                  <a:txBody>
                    <a:bodyPr/>
                    <a:lstStyle/>
                    <a:p>
                      <a:r>
                        <a:rPr lang="tr-TR" dirty="0"/>
                        <a:t>8</a:t>
                      </a:r>
                      <a:endParaRPr lang="tr-TR" dirty="0"/>
                    </a:p>
                  </a:txBody>
                  <a:tcPr/>
                </a:tc>
                <a:tc>
                  <a:txBody>
                    <a:bodyPr/>
                    <a:lstStyle/>
                    <a:p>
                      <a:r>
                        <a:rPr lang="tr-TR" dirty="0"/>
                        <a:t>1</a:t>
                      </a:r>
                      <a:endParaRPr lang="tr-TR" dirty="0"/>
                    </a:p>
                  </a:txBody>
                  <a:tcPr/>
                </a:tc>
              </a:tr>
              <a:tr h="366333">
                <a:tc>
                  <a:txBody>
                    <a:bodyPr/>
                    <a:lstStyle/>
                    <a:p>
                      <a:r>
                        <a:rPr lang="tr-TR" dirty="0"/>
                        <a:t>HEMŞİRELİK FAKÜLTESİ</a:t>
                      </a:r>
                      <a:endParaRPr lang="tr-TR" dirty="0"/>
                    </a:p>
                  </a:txBody>
                  <a:tcPr/>
                </a:tc>
                <a:tc>
                  <a:txBody>
                    <a:bodyPr/>
                    <a:lstStyle/>
                    <a:p>
                      <a:r>
                        <a:rPr lang="tr-TR" dirty="0"/>
                        <a:t>21</a:t>
                      </a:r>
                      <a:endParaRPr lang="tr-TR" dirty="0"/>
                    </a:p>
                  </a:txBody>
                  <a:tcPr/>
                </a:tc>
                <a:tc>
                  <a:txBody>
                    <a:bodyPr/>
                    <a:lstStyle/>
                    <a:p>
                      <a:endParaRPr lang="tr-TR"/>
                    </a:p>
                  </a:txBody>
                  <a:tcPr/>
                </a:tc>
              </a:tr>
              <a:tr h="366333">
                <a:tc>
                  <a:txBody>
                    <a:bodyPr/>
                    <a:lstStyle/>
                    <a:p>
                      <a:r>
                        <a:rPr lang="tr-TR" dirty="0"/>
                        <a:t>HUKUK FAKÜLTESİ</a:t>
                      </a:r>
                      <a:endParaRPr lang="tr-TR" dirty="0"/>
                    </a:p>
                  </a:txBody>
                  <a:tcPr/>
                </a:tc>
                <a:tc>
                  <a:txBody>
                    <a:bodyPr/>
                    <a:lstStyle/>
                    <a:p>
                      <a:r>
                        <a:rPr lang="tr-TR" dirty="0"/>
                        <a:t>5</a:t>
                      </a:r>
                      <a:endParaRPr lang="tr-TR" dirty="0"/>
                    </a:p>
                  </a:txBody>
                  <a:tcPr/>
                </a:tc>
                <a:tc>
                  <a:txBody>
                    <a:bodyPr/>
                    <a:lstStyle/>
                    <a:p>
                      <a:r>
                        <a:rPr lang="tr-TR" dirty="0"/>
                        <a:t>1</a:t>
                      </a:r>
                      <a:endParaRPr lang="tr-TR" dirty="0"/>
                    </a:p>
                  </a:txBody>
                  <a:tcPr/>
                </a:tc>
              </a:tr>
              <a:tr h="366333">
                <a:tc>
                  <a:txBody>
                    <a:bodyPr/>
                    <a:lstStyle/>
                    <a:p>
                      <a:r>
                        <a:rPr lang="tr-TR" dirty="0"/>
                        <a:t>İKTİSADİ İDARİ BİLİMLER FAKÜLTESİ</a:t>
                      </a:r>
                      <a:endParaRPr lang="tr-TR" dirty="0"/>
                    </a:p>
                  </a:txBody>
                  <a:tcPr/>
                </a:tc>
                <a:tc>
                  <a:txBody>
                    <a:bodyPr/>
                    <a:lstStyle/>
                    <a:p>
                      <a:r>
                        <a:rPr lang="tr-TR" dirty="0"/>
                        <a:t>2</a:t>
                      </a:r>
                      <a:endParaRPr lang="tr-TR" dirty="0"/>
                    </a:p>
                  </a:txBody>
                  <a:tcPr/>
                </a:tc>
                <a:tc>
                  <a:txBody>
                    <a:bodyPr/>
                    <a:lstStyle/>
                    <a:p>
                      <a:r>
                        <a:rPr lang="tr-TR" dirty="0"/>
                        <a:t>1 (DOKTORA)</a:t>
                      </a:r>
                      <a:endParaRPr lang="tr-TR" dirty="0"/>
                    </a:p>
                  </a:txBody>
                  <a:tcPr/>
                </a:tc>
              </a:tr>
              <a:tr h="366333">
                <a:tc>
                  <a:txBody>
                    <a:bodyPr/>
                    <a:lstStyle/>
                    <a:p>
                      <a:pPr>
                        <a:buNone/>
                      </a:pPr>
                      <a:r>
                        <a:rPr lang="tr-TR" dirty="0"/>
                        <a:t>KUMLUCA SAĞLIK BİLİMLERİ FAKÜLTESİ</a:t>
                      </a:r>
                      <a:endParaRPr lang="tr-TR" dirty="0"/>
                    </a:p>
                  </a:txBody>
                  <a:tcPr/>
                </a:tc>
                <a:tc>
                  <a:txBody>
                    <a:bodyPr/>
                    <a:lstStyle/>
                    <a:p>
                      <a:pPr>
                        <a:buNone/>
                      </a:pPr>
                      <a:r>
                        <a:rPr lang="tr-TR" dirty="0"/>
                        <a:t>1</a:t>
                      </a:r>
                      <a:endParaRPr lang="tr-TR" dirty="0"/>
                    </a:p>
                  </a:txBody>
                  <a:tcPr/>
                </a:tc>
                <a:tc>
                  <a:txBody>
                    <a:bodyPr/>
                    <a:lstStyle/>
                    <a:p>
                      <a:pPr>
                        <a:buNone/>
                      </a:pPr>
                      <a:endParaRPr lang="tr-TR" dirty="0"/>
                    </a:p>
                  </a:txBody>
                  <a:tcPr/>
                </a:tc>
              </a:tr>
              <a:tr h="366333">
                <a:tc>
                  <a:txBody>
                    <a:bodyPr/>
                    <a:lstStyle/>
                    <a:p>
                      <a:pPr lvl="0"/>
                      <a:r>
                        <a:rPr lang="tr-TR" sz="1800" kern="1200" dirty="0">
                          <a:solidFill>
                            <a:schemeClr val="dk1"/>
                          </a:solidFill>
                          <a:effectLst/>
                          <a:latin typeface="+mn-lt"/>
                          <a:ea typeface="+mn-ea"/>
                          <a:cs typeface="+mn-cs"/>
                        </a:rPr>
                        <a:t>MANAVGAT SBB FAKÜLTESİ</a:t>
                      </a:r>
                      <a:endParaRPr lang="tr-TR" dirty="0"/>
                    </a:p>
                  </a:txBody>
                  <a:tcPr/>
                </a:tc>
                <a:tc>
                  <a:txBody>
                    <a:bodyPr/>
                    <a:lstStyle/>
                    <a:p>
                      <a:r>
                        <a:rPr lang="tr-TR" dirty="0"/>
                        <a:t>1</a:t>
                      </a:r>
                      <a:endParaRPr lang="tr-TR" dirty="0"/>
                    </a:p>
                  </a:txBody>
                  <a:tcPr/>
                </a:tc>
                <a:tc>
                  <a:txBody>
                    <a:bodyPr/>
                    <a:lstStyle/>
                    <a:p>
                      <a:endParaRPr lang="tr-TR" dirty="0"/>
                    </a:p>
                  </a:txBody>
                  <a:tcPr/>
                </a:tc>
              </a:tr>
              <a:tr h="36633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MİMARLIK FAKÜLTESİ </a:t>
                      </a:r>
                      <a:endParaRPr lang="tr-TR" dirty="0"/>
                    </a:p>
                  </a:txBody>
                  <a:tcPr/>
                </a:tc>
                <a:tc>
                  <a:txBody>
                    <a:bodyPr/>
                    <a:lstStyle/>
                    <a:p>
                      <a:r>
                        <a:rPr lang="tr-TR" dirty="0"/>
                        <a:t>2</a:t>
                      </a:r>
                      <a:endParaRPr lang="tr-TR" dirty="0"/>
                    </a:p>
                  </a:txBody>
                  <a:tcPr/>
                </a:tc>
                <a:tc>
                  <a:txBody>
                    <a:bodyPr/>
                    <a:lstStyle/>
                    <a:p>
                      <a:endParaRPr lang="tr-TR"/>
                    </a:p>
                  </a:txBody>
                  <a:tcPr/>
                </a:tc>
              </a:tr>
              <a:tr h="36633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MÜHENDİSLİK FAKÜLTESİ </a:t>
                      </a:r>
                      <a:endParaRPr lang="tr-TR" dirty="0"/>
                    </a:p>
                  </a:txBody>
                  <a:tcPr/>
                </a:tc>
                <a:tc>
                  <a:txBody>
                    <a:bodyPr/>
                    <a:lstStyle/>
                    <a:p>
                      <a:pPr>
                        <a:buNone/>
                      </a:pPr>
                      <a:r>
                        <a:rPr lang="tr-TR" dirty="0"/>
                        <a:t>2</a:t>
                      </a:r>
                      <a:endParaRPr lang="tr-TR" dirty="0"/>
                    </a:p>
                  </a:txBody>
                  <a:tcPr/>
                </a:tc>
                <a:tc>
                  <a:txBody>
                    <a:bodyPr/>
                    <a:lstStyle/>
                    <a:p>
                      <a:pPr>
                        <a:buNone/>
                      </a:pPr>
                      <a:endParaRPr lang="tr-TR"/>
                    </a:p>
                  </a:txBody>
                  <a:tcPr/>
                </a:tc>
              </a:tr>
              <a:tr h="366333">
                <a:tc>
                  <a:txBody>
                    <a:bodyPr/>
                    <a:lstStyle/>
                    <a:p>
                      <a:r>
                        <a:rPr lang="tr-TR" dirty="0"/>
                        <a:t>SAĞLIK BİLİMLERİ FAKÜLTESİ</a:t>
                      </a:r>
                      <a:endParaRPr lang="tr-TR" dirty="0"/>
                    </a:p>
                  </a:txBody>
                  <a:tcPr/>
                </a:tc>
                <a:tc>
                  <a:txBody>
                    <a:bodyPr/>
                    <a:lstStyle/>
                    <a:p>
                      <a:r>
                        <a:rPr lang="tr-TR" dirty="0"/>
                        <a:t>5</a:t>
                      </a:r>
                      <a:endParaRPr lang="tr-TR" dirty="0"/>
                    </a:p>
                  </a:txBody>
                  <a:tcPr/>
                </a:tc>
                <a:tc>
                  <a:txBody>
                    <a:bodyPr/>
                    <a:lstStyle/>
                    <a:p>
                      <a:endParaRPr lang="tr-TR" dirty="0"/>
                    </a:p>
                  </a:txBody>
                  <a:tcPr/>
                </a:tc>
              </a:tr>
              <a:tr h="366333">
                <a:tc>
                  <a:txBody>
                    <a:bodyPr/>
                    <a:lstStyle/>
                    <a:p>
                      <a:r>
                        <a:rPr lang="tr-TR" dirty="0"/>
                        <a:t>SBMYO</a:t>
                      </a:r>
                      <a:endParaRPr lang="tr-TR" dirty="0"/>
                    </a:p>
                  </a:txBody>
                  <a:tcPr/>
                </a:tc>
                <a:tc>
                  <a:txBody>
                    <a:bodyPr/>
                    <a:lstStyle/>
                    <a:p>
                      <a:r>
                        <a:rPr lang="tr-TR" dirty="0"/>
                        <a:t>2</a:t>
                      </a:r>
                      <a:endParaRPr lang="tr-TR" dirty="0"/>
                    </a:p>
                  </a:txBody>
                  <a:tcPr/>
                </a:tc>
                <a:tc>
                  <a:txBody>
                    <a:bodyPr/>
                    <a:lstStyle/>
                    <a:p>
                      <a:endParaRPr lang="tr-TR" dirty="0"/>
                    </a:p>
                  </a:txBody>
                  <a:tcPr/>
                </a:tc>
              </a:tr>
              <a:tr h="366333">
                <a:tc>
                  <a:txBody>
                    <a:bodyPr/>
                    <a:lstStyle/>
                    <a:p>
                      <a:pPr lvl="0"/>
                      <a:r>
                        <a:rPr lang="tr-TR" sz="1800" kern="1200" dirty="0">
                          <a:solidFill>
                            <a:schemeClr val="dk1"/>
                          </a:solidFill>
                          <a:effectLst/>
                          <a:latin typeface="+mn-lt"/>
                          <a:ea typeface="+mn-ea"/>
                          <a:cs typeface="+mn-cs"/>
                        </a:rPr>
                        <a:t>TIP FAKÜLTESİ</a:t>
                      </a:r>
                      <a:endParaRPr lang="tr-TR" dirty="0"/>
                    </a:p>
                  </a:txBody>
                  <a:tcPr/>
                </a:tc>
                <a:tc>
                  <a:txBody>
                    <a:bodyPr/>
                    <a:lstStyle/>
                    <a:p>
                      <a:r>
                        <a:rPr lang="tr-TR" dirty="0"/>
                        <a:t>4 </a:t>
                      </a:r>
                      <a:endParaRPr lang="tr-TR" dirty="0"/>
                    </a:p>
                  </a:txBody>
                  <a:tcPr/>
                </a:tc>
                <a:tc>
                  <a:txBody>
                    <a:bodyPr/>
                    <a:lstStyle/>
                    <a:p>
                      <a:endParaRPr lang="tr-TR" dirty="0"/>
                    </a:p>
                  </a:txBody>
                  <a:tcPr/>
                </a:tc>
              </a:tr>
              <a:tr h="46488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ZİRAAT FAKÜLTESİ</a:t>
                      </a:r>
                      <a:endParaRPr lang="tr-TR" dirty="0"/>
                    </a:p>
                  </a:txBody>
                  <a:tcPr/>
                </a:tc>
                <a:tc>
                  <a:txBody>
                    <a:bodyPr/>
                    <a:lstStyle/>
                    <a:p>
                      <a:r>
                        <a:rPr lang="tr-TR" dirty="0"/>
                        <a:t>2</a:t>
                      </a:r>
                      <a:endParaRPr lang="tr-TR" dirty="0"/>
                    </a:p>
                  </a:txBody>
                  <a:tcPr/>
                </a:tc>
                <a:tc>
                  <a:txBody>
                    <a:bodyPr/>
                    <a:lstStyle/>
                    <a:p>
                      <a:endParaRPr lang="tr-TR" dirty="0"/>
                    </a:p>
                  </a:txBody>
                  <a:tcPr/>
                </a:tc>
              </a:tr>
              <a:tr h="587289">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b="1" dirty="0"/>
                        <a:t>TOPLAM</a:t>
                      </a:r>
                      <a:endParaRPr lang="tr-TR" b="1" dirty="0"/>
                    </a:p>
                  </a:txBody>
                  <a:tcPr/>
                </a:tc>
                <a:tc>
                  <a:txBody>
                    <a:bodyPr/>
                    <a:lstStyle/>
                    <a:p>
                      <a:r>
                        <a:rPr lang="tr-TR" dirty="0"/>
                        <a:t>57</a:t>
                      </a:r>
                      <a:endParaRPr lang="tr-TR" dirty="0"/>
                    </a:p>
                  </a:txBody>
                  <a:tcPr/>
                </a:tc>
                <a:tc>
                  <a:txBody>
                    <a:bodyPr/>
                    <a:lstStyle/>
                    <a:p>
                      <a:r>
                        <a:rPr lang="tr-TR" dirty="0"/>
                        <a:t>4</a:t>
                      </a:r>
                      <a:endParaRPr lang="tr-TR" dirty="0"/>
                    </a:p>
                  </a:txBody>
                  <a:tcPr/>
                </a:tc>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a:sym typeface="+mn-ea"/>
              </a:rPr>
              <a:t> </a:t>
            </a:r>
            <a:r>
              <a:rPr lang="tr-TR" altLang="en-US" sz="3200" b="1">
                <a:sym typeface="+mn-ea"/>
              </a:rPr>
              <a:t>ALTINCI OTURUM SONUÇ BİLDİRGESİ-5</a:t>
            </a:r>
            <a:endParaRPr lang="en-US" sz="3200" b="1"/>
          </a:p>
        </p:txBody>
      </p:sp>
      <p:sp>
        <p:nvSpPr>
          <p:cNvPr id="3" name="Content Placeholder 2"/>
          <p:cNvSpPr>
            <a:spLocks noGrp="1"/>
          </p:cNvSpPr>
          <p:nvPr>
            <p:ph idx="1"/>
          </p:nvPr>
        </p:nvSpPr>
        <p:spPr>
          <a:xfrm>
            <a:off x="254000" y="774065"/>
            <a:ext cx="11626850" cy="5353685"/>
          </a:xfrm>
        </p:spPr>
        <p:txBody>
          <a:bodyPr/>
          <a:p>
            <a:pPr marL="0" indent="0">
              <a:buNone/>
            </a:pPr>
            <a:r>
              <a:rPr lang="en-US" sz="2400" b="1"/>
              <a:t>Çocuk Hakları Çerçevesinde Çocuk İstismarında Bildirim Yükümlülükleri</a:t>
            </a:r>
            <a:endParaRPr lang="en-US" sz="2400" b="1"/>
          </a:p>
          <a:p>
            <a:pPr>
              <a:buFont typeface="Wingdings" panose="05000000000000000000" charset="0"/>
              <a:buChar char="v"/>
            </a:pPr>
            <a:r>
              <a:rPr lang="en-US" sz="2000"/>
              <a:t>Anayasal bir standart olan insan haklarına saygılı devlet anlayışı gereği, devlet tarafından garanti edilen insan hakları olgusu, yetişkinlere nazaran daha korunmasız bir durumda olan ve bu yüzden daha fazla korunmaya ihtiyaç duyan çocukların hakları bakımından eşgüdümlü ve kimi durumlarda öncelikli ilerlemektedir. </a:t>
            </a:r>
            <a:endParaRPr lang="en-US" sz="2000"/>
          </a:p>
          <a:p>
            <a:pPr>
              <a:buFont typeface="Wingdings" panose="05000000000000000000" charset="0"/>
              <a:buChar char="v"/>
            </a:pPr>
            <a:r>
              <a:rPr lang="en-US" sz="2000"/>
              <a:t>Toplumu oluşturan bireyler, suçların önlenmesi, önlenemediğinde de suçların soruşturulması, kovuşturulması ve bunlardan dolayı faillerin cezalandırılması görevini devlete bırakmışlardır. </a:t>
            </a:r>
            <a:endParaRPr lang="en-US" sz="2000"/>
          </a:p>
          <a:p>
            <a:pPr>
              <a:buFont typeface="Wingdings" panose="05000000000000000000" charset="0"/>
              <a:buChar char="v"/>
            </a:pPr>
            <a:r>
              <a:rPr lang="en-US" sz="2000"/>
              <a:t>Fakat bu görevin devlete bırakılmış olması, kamu düzenini ilgilendiren bir suçla karşılaşan bireyleri sorumluluktan kurtarmaz. Bu kişilerin de suç vakıalarını ihbar etme yükümlülüğü bulunmaktadır. Zira suçların önlenmesi ve suçluların cezalandırılması bir hak olmakla beraber aynı zamanda bir yükümlülüktür. </a:t>
            </a:r>
            <a:endParaRPr lang="en-US" sz="2000"/>
          </a:p>
          <a:p>
            <a:pPr>
              <a:buFont typeface="Wingdings" panose="05000000000000000000" charset="0"/>
              <a:buChar char="v"/>
            </a:pPr>
            <a:r>
              <a:rPr lang="en-US" sz="2000"/>
              <a:t>Çocuk istismarı gibi yukarıda vurgulanan eksende öncelik arz eden bir durumda, istismar vakıalarının ortaya çıkarılarak bu fiilleri gerçekleştirenleri cezalandırabilmek için istismar vakıalarını öğrenen kişilerin nasıl hareket etmesi gerektiğini belirlemek, kanun koyucuya düşmektedir. </a:t>
            </a:r>
            <a:endParaRPr lang="en-US" sz="2000"/>
          </a:p>
          <a:p>
            <a:pPr>
              <a:buFont typeface="Wingdings" panose="05000000000000000000" charset="0"/>
              <a:buChar char="v"/>
            </a:pPr>
            <a:r>
              <a:rPr lang="en-US" sz="2000"/>
              <a:t>İstismar konusunda bir duyum alındığında, mağdur çocuğun şikâyetçi olup olmaması dikkate alınmaksızın ve idareye takdir hakkı tanınmaksızın gerekli tespit ve raporlamanın yapılarak derhâl yetkili mercie bildirim yapılması </a:t>
            </a:r>
            <a:r>
              <a:rPr lang="tr-TR" altLang="en-US" sz="2000"/>
              <a:t>ç</a:t>
            </a:r>
            <a:r>
              <a:rPr lang="en-US" sz="2000"/>
              <a:t>ocuğun korunması ve istismarın durdurulması için yasal zorunluluktur.</a:t>
            </a:r>
            <a:endParaRPr lang="en-US" sz="2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a:sym typeface="+mn-ea"/>
              </a:rPr>
              <a:t> </a:t>
            </a:r>
            <a:r>
              <a:rPr lang="tr-TR" altLang="en-US" sz="3200" b="1">
                <a:sym typeface="+mn-ea"/>
              </a:rPr>
              <a:t>ALTINCI OTURUM SONUÇ BİLDİRGESİ-6</a:t>
            </a:r>
            <a:endParaRPr lang="en-US" sz="3200" b="1"/>
          </a:p>
        </p:txBody>
      </p:sp>
      <p:sp>
        <p:nvSpPr>
          <p:cNvPr id="3" name="Content Placeholder 2"/>
          <p:cNvSpPr>
            <a:spLocks noGrp="1"/>
          </p:cNvSpPr>
          <p:nvPr>
            <p:ph idx="1"/>
          </p:nvPr>
        </p:nvSpPr>
        <p:spPr>
          <a:xfrm>
            <a:off x="254000" y="774065"/>
            <a:ext cx="11626850" cy="5353685"/>
          </a:xfrm>
        </p:spPr>
        <p:txBody>
          <a:bodyPr/>
          <a:p>
            <a:pPr marL="0" indent="0">
              <a:buNone/>
            </a:pPr>
            <a:r>
              <a:rPr lang="en-US" sz="2400" b="1"/>
              <a:t>Evlilik Birliğinin Boşanmayla Sona Ermesi Halinde Çocuğun Üstün Yararı İlkesi Doğrultusunda Birlikte Velâyet</a:t>
            </a:r>
            <a:endParaRPr lang="en-US" sz="2400" b="1"/>
          </a:p>
          <a:p>
            <a:pPr>
              <a:buFont typeface="Wingdings" panose="05000000000000000000" charset="0"/>
              <a:buChar char="v"/>
            </a:pPr>
            <a:r>
              <a:rPr lang="en-US" sz="2000"/>
              <a:t>2017 yılına kadar Yargıtay içtihatları, Türk pozitif hukukuna göre boşanmadan sonra velâyetin birlikte kullanılamayacağı, velâyetin tek başına ana veya babadan birine ait olacağı yönündeydi. Hatta Yargıtay tarafından velâyet kamu düzeninden sayılmakta, bu nedenle boşanmadan sonra velâyetin ana ve baba tarafından birlikte kullanılmasına ilişkin yabancı mahkeme kararlarının tanınması ve tenfizi de engellenmekteydi. </a:t>
            </a:r>
            <a:endParaRPr lang="en-US" sz="2000"/>
          </a:p>
          <a:p>
            <a:pPr>
              <a:buFont typeface="Wingdings" panose="05000000000000000000" charset="0"/>
              <a:buChar char="v"/>
            </a:pPr>
            <a:r>
              <a:rPr lang="en-US" sz="2000"/>
              <a:t>Ancak Yargıtay 2. Hukuk Dairesinin 20.02.2017 tarihli ve E. 2016/15771 K.2017/1737 sayılı kararında ilk defa ortak velayetin, Türk kamu düzenine açıkça aykırı olduğunu ya da Türk toplumunun temel yapısı ile çıkarlarını ihlal ettiğini söylemenin mümkün olmadığı belirtilmiştir. Devamında aile mahkemeleri de boşanmadan sonra ortak velayet yönünde karar vermeye başlamıştır. Mahkeme kararları incelendiğinde, yalnızca anlaşmalı boşanma davalarında ortak velayete karar verildiği ancak ortak velayet oranının oldukça düşük olduğu görülmektedir.</a:t>
            </a:r>
            <a:endParaRPr lang="en-US" sz="2000"/>
          </a:p>
          <a:p>
            <a:pPr>
              <a:buFont typeface="Wingdings" panose="05000000000000000000" charset="0"/>
              <a:buChar char="v"/>
            </a:pPr>
            <a:r>
              <a:rPr lang="tr-TR" altLang="en-US" sz="2000"/>
              <a:t>E</a:t>
            </a:r>
            <a:r>
              <a:rPr lang="en-US" sz="2000"/>
              <a:t>vlilik birliği devam ederken, velayeti birlikte kullanan ve bu konuda eşit haklara sahip olan tarafların, boşanma halinde de çocuğun üstün yararına aykırı olmaması koşuluyla velayeti birlikte kullanmaları mümkündür. Ancak mahkeme kararlarına baktığımızda, her ne kadar tarafların eşit olduğundan bahsedilse de ortak velayet yönünden oybirliği koşulunun arandığı görülmektedir. Kanaatimizce, ortak velayet yönünden oybirliğinin aranması, ilgili protokolde belirtilen eşitlik ilkesine aykırıdır.  </a:t>
            </a:r>
            <a:endParaRPr lang="en-US" sz="2000"/>
          </a:p>
          <a:p>
            <a:pPr>
              <a:buFont typeface="Wingdings" panose="05000000000000000000" charset="0"/>
              <a:buChar char="v"/>
            </a:pPr>
            <a:r>
              <a:rPr lang="en-US" sz="2000"/>
              <a:t></a:t>
            </a:r>
            <a:endParaRPr lang="en-US" sz="2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b="1">
                <a:sym typeface="+mn-ea"/>
              </a:rPr>
              <a:t>YEDİNCİ OTURUM SONUÇ BİLDİRGESİ-1</a:t>
            </a:r>
            <a:endParaRPr lang="en-US" sz="3200" b="1"/>
          </a:p>
        </p:txBody>
      </p:sp>
      <p:sp>
        <p:nvSpPr>
          <p:cNvPr id="3" name="Content Placeholder 2"/>
          <p:cNvSpPr>
            <a:spLocks noGrp="1"/>
          </p:cNvSpPr>
          <p:nvPr>
            <p:ph idx="1"/>
          </p:nvPr>
        </p:nvSpPr>
        <p:spPr>
          <a:xfrm>
            <a:off x="312420" y="773430"/>
            <a:ext cx="11269980" cy="5354320"/>
          </a:xfrm>
        </p:spPr>
        <p:txBody>
          <a:bodyPr/>
          <a:lstStyle/>
          <a:p>
            <a:r>
              <a:rPr lang="en-US" sz="2400" b="1"/>
              <a:t>Cinsel İstismara Maruz Kalan Çocukların Yaşadığı Duygusal ve Psikososyal Güçlükler</a:t>
            </a:r>
            <a:endParaRPr lang="en-US" sz="2400" b="1"/>
          </a:p>
          <a:p>
            <a:pPr algn="just"/>
            <a:r>
              <a:rPr lang="en-US" sz="2000"/>
              <a:t>Çocuğun fiziksel ve ruhsal sağlığı üzerinde yaşam boyu sürebilecek etkileri olan cinsel istismar,  olguların</a:t>
            </a:r>
            <a:r>
              <a:rPr lang="tr-TR" altLang="en-US" sz="2000"/>
              <a:t>ın</a:t>
            </a:r>
            <a:r>
              <a:rPr lang="en-US" sz="2000"/>
              <a:t> çoğunluğunun bildirimi yapılamamakta</a:t>
            </a:r>
            <a:r>
              <a:rPr lang="tr-TR" altLang="en-US" sz="2000"/>
              <a:t>, </a:t>
            </a:r>
            <a:r>
              <a:rPr lang="en-US" sz="2000"/>
              <a:t> bazı olgularda  etkiler</a:t>
            </a:r>
            <a:r>
              <a:rPr lang="tr-TR" altLang="en-US" sz="2000"/>
              <a:t>i</a:t>
            </a:r>
            <a:r>
              <a:rPr lang="en-US" sz="2000"/>
              <a:t> istismar sonrası hemen ortaya çıkmamaktadır. </a:t>
            </a:r>
            <a:endParaRPr lang="en-US" sz="2000"/>
          </a:p>
          <a:p>
            <a:pPr algn="just"/>
            <a:r>
              <a:rPr lang="en-US" sz="2000"/>
              <a:t>Cinsel istismara maruz kalan çocuklarda olayın tekrar etme korkusu, çaresizlik, güven duygusunun kaybedilmesi, uykuya dalmada güçlük, geleceğe dair umutsuzluk, kendini suçlama, istismar olayının zihinde canlanması, utanç duyma, değersizlik duygusu, intihar girişimi, karşı cinsten nefret etme, gece kabus görme, içe kapanma, okul başarısında düşme, ruh halinde dalgalanma gibi durumlar görülebilmektedir. </a:t>
            </a:r>
            <a:endParaRPr lang="en-US" sz="2000"/>
          </a:p>
          <a:p>
            <a:pPr algn="just"/>
            <a:r>
              <a:rPr lang="en-US" sz="2000"/>
              <a:t>Ülkemizde cinsel istismar mağduru çocukların ilk muayenelerinin yapıldığı ve adli süreçlerinin başlatıldığı Çocuk İzlem Merkezleri</a:t>
            </a:r>
            <a:r>
              <a:rPr lang="tr-TR" altLang="en-US" sz="2000"/>
              <a:t>nde</a:t>
            </a:r>
            <a:r>
              <a:rPr lang="en-US" sz="2000"/>
              <a:t> çalışan profesyonellerin cinsel istismar konusunda donanımlı olmaları gerekmektedir. Özellikle adli muayene süreçlerinin çocuğun travmatize edilmeden yürütülmesi, muayene esnasında çocukta anksiyete ve korkuya neden olabilecek durumların etkili bir şekilde yönetilmesi gerekmektedir. </a:t>
            </a:r>
            <a:endParaRPr lang="en-US" sz="2000"/>
          </a:p>
          <a:p>
            <a:pPr algn="just"/>
            <a:r>
              <a:rPr lang="en-US" sz="2000"/>
              <a:t>Rehabilitasyon sürecinde yer alan profesyonellerin çocuklarla kurdukları iletişim, ikincil örselenmeleri önlemek ve çocuğun bir birey olarak iyileşme sürecini hızlandırarak topluma kazandırmak için son derece önemlidir. </a:t>
            </a:r>
            <a:endParaRPr lang="en-US" sz="2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b="1">
                <a:sym typeface="+mn-ea"/>
              </a:rPr>
              <a:t>YEDİNCİ OTURUM SONUÇ BİLDİRGESİ-2</a:t>
            </a:r>
            <a:endParaRPr lang="en-US" sz="3200" b="1"/>
          </a:p>
        </p:txBody>
      </p:sp>
      <p:sp>
        <p:nvSpPr>
          <p:cNvPr id="3" name="Content Placeholder 2"/>
          <p:cNvSpPr>
            <a:spLocks noGrp="1"/>
          </p:cNvSpPr>
          <p:nvPr>
            <p:ph idx="1"/>
          </p:nvPr>
        </p:nvSpPr>
        <p:spPr>
          <a:xfrm>
            <a:off x="312420" y="773430"/>
            <a:ext cx="11269980" cy="5354320"/>
          </a:xfrm>
        </p:spPr>
        <p:txBody>
          <a:bodyPr/>
          <a:lstStyle/>
          <a:p>
            <a:pPr marL="0" indent="0">
              <a:buNone/>
            </a:pPr>
            <a:r>
              <a:rPr lang="en-US" sz="2400" b="1"/>
              <a:t>Okul Öncesi Çocuklarda Cinsel İstismarı Önlemeye Yönelik Yaratıcı Drama Yöntemi</a:t>
            </a:r>
            <a:endParaRPr lang="en-US" sz="2400" b="1"/>
          </a:p>
          <a:p>
            <a:pPr algn="just">
              <a:buFont typeface="Wingdings" panose="05000000000000000000" charset="0"/>
              <a:buChar char="v"/>
            </a:pPr>
            <a:r>
              <a:rPr lang="en-US" sz="2000"/>
              <a:t>Çocuk istismarını önlemeye yönelik stratejiler okul öncesi dönemde çocukların eğitimi ile başlamalıdır. </a:t>
            </a:r>
            <a:r>
              <a:rPr lang="tr-TR" altLang="en-US" sz="2000"/>
              <a:t>C</a:t>
            </a:r>
            <a:r>
              <a:rPr lang="en-US" sz="2000"/>
              <a:t>insel istismarı önleme stratejilerinin okul tabanlı eğitim programları ile uygulanması gerektiği vurgulanmaktadır. </a:t>
            </a:r>
            <a:endParaRPr lang="en-US" sz="2000"/>
          </a:p>
          <a:p>
            <a:pPr algn="just">
              <a:buFont typeface="Wingdings" panose="05000000000000000000" charset="0"/>
              <a:buChar char="v"/>
            </a:pPr>
            <a:r>
              <a:rPr lang="tr-TR" altLang="en-US" sz="2000"/>
              <a:t>T</a:t>
            </a:r>
            <a:r>
              <a:rPr lang="en-US" sz="2000"/>
              <a:t>emel hedef, çocuk cinsel istismarını önlemek için çocukların bedenini tanıma ve beden güvenliği ile ilgili bilgi ve becerilerini artırmaktır. Türkiye’de ve birçok ülkede çocuklarda cinsel istismarı önlemeye yönelik okul öncesi yaş döneminde okul tabanlı eğitim programlarının uygulanmadığı bilinmektedir. </a:t>
            </a:r>
            <a:endParaRPr lang="en-US" sz="2000"/>
          </a:p>
          <a:p>
            <a:pPr algn="just">
              <a:buFont typeface="Wingdings" panose="05000000000000000000" charset="0"/>
              <a:buChar char="v"/>
            </a:pPr>
            <a:r>
              <a:rPr lang="en-US" sz="2000"/>
              <a:t>Okul öncesi dönemde geniş bir yer tutan drama uygulamaları çocuğu merkeze alarak onun öğrenme sürecinde aktifleşmesini sağlamaktadır. Çocuklar drama ile duygu ve düşüncelerini, alışkanlıklarını, bilgilerini göz önüne sererek, birbirleriyle grup içinde etkileşim göstererek, bir şeyleri paylaşarak ve gözlemleyerek öğrenmektedirler. </a:t>
            </a:r>
            <a:endParaRPr lang="en-US" sz="2000"/>
          </a:p>
          <a:p>
            <a:pPr algn="just">
              <a:buFont typeface="Wingdings" panose="05000000000000000000" charset="0"/>
              <a:buChar char="v"/>
            </a:pPr>
            <a:r>
              <a:rPr lang="en-US" sz="2000"/>
              <a:t>Çocukların bu yolla, yani yaparak ve yaşayarak öğrendikleri bilgiler kalıcı olmakta ve hayata daha kolay bir şekilde geçirilebilmektedir. Doktora tez çalışması kapsamında yaratıcı drama ile geliştirilen ve etkinliği kanıtlanan Bedenim Benim Özelimdir Eğitim Programı (BBÖEP)’nın Milli Eğitim Bakanlığı’na sunularak okul öncesi dönem eğitim müfredat programı içine dahil edilmesi önerilmektedir.</a:t>
            </a:r>
            <a:endParaRPr lang="en-US" sz="2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b="1">
                <a:sym typeface="+mn-ea"/>
              </a:rPr>
              <a:t>YEDİNCİ OTURUM SONUÇ BİLDİRGESİ-3</a:t>
            </a:r>
            <a:endParaRPr lang="en-US" sz="3200" b="1"/>
          </a:p>
        </p:txBody>
      </p:sp>
      <p:sp>
        <p:nvSpPr>
          <p:cNvPr id="3" name="Content Placeholder 2"/>
          <p:cNvSpPr>
            <a:spLocks noGrp="1"/>
          </p:cNvSpPr>
          <p:nvPr>
            <p:ph idx="1"/>
          </p:nvPr>
        </p:nvSpPr>
        <p:spPr>
          <a:xfrm>
            <a:off x="312420" y="773430"/>
            <a:ext cx="11269980" cy="5354320"/>
          </a:xfrm>
        </p:spPr>
        <p:txBody>
          <a:bodyPr/>
          <a:lstStyle/>
          <a:p>
            <a:pPr marL="0" indent="0">
              <a:buNone/>
            </a:pPr>
            <a:r>
              <a:rPr lang="en-US" sz="2000" b="1"/>
              <a:t>Akran Arabuluculuğu: Zorbalığı Dönüştüren Güç</a:t>
            </a:r>
            <a:endParaRPr lang="en-US" sz="2000" b="1"/>
          </a:p>
          <a:p>
            <a:pPr>
              <a:buFont typeface="Wingdings" panose="05000000000000000000" charset="0"/>
              <a:buChar char="v"/>
            </a:pPr>
            <a:r>
              <a:rPr lang="en-US" sz="2000"/>
              <a:t>Okullarda yaşanan Akran Zorbalığı vakaları zorbalığa karşı koyamayan çocuk kadar zorba davranışlar sergileyen çocukların da mağdur pozisyonunda oldukları</a:t>
            </a:r>
            <a:r>
              <a:rPr lang="tr-TR" altLang="en-US" sz="2000"/>
              <a:t>nı göstermektedir</a:t>
            </a:r>
            <a:r>
              <a:rPr lang="en-US" sz="2000"/>
              <a:t>. , Akran Arabuluculuk uygulamaları</a:t>
            </a:r>
            <a:r>
              <a:rPr lang="tr-TR" altLang="en-US" sz="2000"/>
              <a:t>nda</a:t>
            </a:r>
            <a:r>
              <a:rPr lang="en-US" sz="2000"/>
              <a:t> iki sonuç önem arz etmektedir:</a:t>
            </a:r>
            <a:endParaRPr lang="en-US" sz="2000"/>
          </a:p>
          <a:p>
            <a:pPr marL="0" indent="0">
              <a:buNone/>
            </a:pPr>
            <a:r>
              <a:rPr lang="en-US" sz="2000"/>
              <a:t>1)Akran Arabuluculuk uygulamalarının en çarpıcı sonucunun, öğrencilerin öfke yönetimi konusunda edindiği beceriler olduğu dikkate alındığında; Akran Arabuluculuğunun, Zorbalığı Dönüştüren Güç olarak kabul edilmesi gerekir. Akran Arabuluculuk süreçlerinde, sorunların çözümünü müzakere eden genç bireylerin, sadece öfke yönetimi değil, aynı zamanda; dil becerileri, etkili iletişim becerileri ve empati becerileri gibi önemli becerileriler elde edebilmeleri mümkündür. 2)</a:t>
            </a:r>
            <a:r>
              <a:rPr lang="tr-TR" altLang="en-US" sz="2000"/>
              <a:t>İkinci</a:t>
            </a:r>
            <a:r>
              <a:rPr lang="en-US" sz="2000"/>
              <a:t> önemli husus, öğrencinin bu süreçte duygularını tanımlamayı öğrenmesidir. Normalde zorbalık yaptığını ya da zorbalığa maruz kaldığını tanımlayamayan genç bireyler, bu süreçte duygularını ifade etmeyi ve karşı tarafı dinlemeyi öğrendiklerinden; sadece empati yapmayı öğrenmemekte, aynı zamanda duyguları tanımlamayı ve yapılan davranışın karşı tarafta bıraktığı etkiyi görebilmektedirler. </a:t>
            </a:r>
            <a:endParaRPr lang="en-US" sz="2000"/>
          </a:p>
          <a:p>
            <a:pPr>
              <a:buFont typeface="Wingdings" panose="05000000000000000000" charset="0"/>
              <a:buChar char="v"/>
            </a:pPr>
            <a:r>
              <a:rPr lang="en-US" sz="2000"/>
              <a:t>Sonuç olarak, genç bireylerin yeni ve yapıcı beceriler elde etmelerine katkı sağlaması nedeniyle; okul yöneticilerinin, öğretmenlerin ve velilerin, Akran Arabuluculuk uygulamaları hakkında bilgi edinmelerinin sağlanması ve uygulamaların yaygınlaştırılması önem arz etmektedir. </a:t>
            </a:r>
            <a:endParaRPr lang="en-US" sz="2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b="1">
                <a:sym typeface="+mn-ea"/>
              </a:rPr>
              <a:t>YEDİNCİ OTURUM SONUÇ BİLDİRGESİ-4</a:t>
            </a:r>
            <a:endParaRPr lang="en-US" sz="3200" b="1"/>
          </a:p>
        </p:txBody>
      </p:sp>
      <p:sp>
        <p:nvSpPr>
          <p:cNvPr id="3" name="Content Placeholder 2"/>
          <p:cNvSpPr>
            <a:spLocks noGrp="1"/>
          </p:cNvSpPr>
          <p:nvPr>
            <p:ph idx="1"/>
          </p:nvPr>
        </p:nvSpPr>
        <p:spPr>
          <a:xfrm>
            <a:off x="610235" y="773430"/>
            <a:ext cx="10615295" cy="5354320"/>
          </a:xfrm>
        </p:spPr>
        <p:txBody>
          <a:bodyPr/>
          <a:lstStyle/>
          <a:p>
            <a:pPr marL="0" indent="0">
              <a:buNone/>
            </a:pPr>
            <a:r>
              <a:rPr lang="en-US" sz="2400" b="1"/>
              <a:t>Çocuklarda Siber Zorbalık: Genel Bir Bakış</a:t>
            </a:r>
            <a:endParaRPr lang="en-US" sz="2400" b="1"/>
          </a:p>
          <a:p>
            <a:pPr algn="just">
              <a:buFont typeface="Wingdings" panose="05000000000000000000" charset="0"/>
              <a:buChar char="v"/>
            </a:pPr>
            <a:r>
              <a:rPr lang="en-US" sz="2400"/>
              <a:t>Siber zorbalık dünya genelinde olduğu kadar toplumumuz açısından da oldukça önemlidir. </a:t>
            </a:r>
            <a:endParaRPr lang="en-US" sz="2400"/>
          </a:p>
          <a:p>
            <a:pPr algn="just">
              <a:buFont typeface="Wingdings" panose="05000000000000000000" charset="0"/>
              <a:buChar char="v"/>
            </a:pPr>
            <a:r>
              <a:rPr lang="en-US" sz="2400"/>
              <a:t>Siber zorbalık, çocuklar üzerinde son derece zarar verici boyutlarda karşımıza çıkabilmektedir. </a:t>
            </a:r>
            <a:endParaRPr lang="en-US" sz="2400"/>
          </a:p>
          <a:p>
            <a:pPr algn="just">
              <a:buFont typeface="Wingdings" panose="05000000000000000000" charset="0"/>
              <a:buChar char="v"/>
            </a:pPr>
            <a:r>
              <a:rPr lang="en-US" sz="2400"/>
              <a:t>Siber zorbalığın fark edilmesi, tespit edilmesi, önlenmesi ve çocuklar üzerinde yarattığı olumsuz etkilerinin azaltılması son derece önemlidir. </a:t>
            </a:r>
            <a:endParaRPr lang="en-US" sz="2400"/>
          </a:p>
          <a:p>
            <a:pPr algn="just">
              <a:buFont typeface="Wingdings" panose="05000000000000000000" charset="0"/>
              <a:buChar char="v"/>
            </a:pPr>
            <a:r>
              <a:rPr lang="en-US" sz="2400"/>
              <a:t>Siber zorbalığın önlenmesine yönelik; toplumun her kesiminin siber zorbalık konusunda bilinçlendirilmesine ve farkındalıklarının arttırılmasına yönelik çalışmaların yapılması, ailelerin ve çocuklarının bilgi ve iletişim teknolojilerini doğru ve etkin şekilde kullanması yönünde müdahale programlarının düzenlenmesi önerilmektedir.</a:t>
            </a:r>
            <a:endParaRPr lang="en-US" sz="24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ltLang="en-US" sz="3200" b="1">
                <a:sym typeface="+mn-ea"/>
              </a:rPr>
              <a:t>YEDİNCİ OTURUM SONUÇ BİLDİRGESİ-5</a:t>
            </a:r>
            <a:endParaRPr lang="en-US" sz="3200" b="1"/>
          </a:p>
        </p:txBody>
      </p:sp>
      <p:sp>
        <p:nvSpPr>
          <p:cNvPr id="3" name="Content Placeholder 2"/>
          <p:cNvSpPr>
            <a:spLocks noGrp="1"/>
          </p:cNvSpPr>
          <p:nvPr>
            <p:ph idx="1"/>
          </p:nvPr>
        </p:nvSpPr>
        <p:spPr>
          <a:xfrm>
            <a:off x="610235" y="773430"/>
            <a:ext cx="10615295" cy="5354320"/>
          </a:xfrm>
        </p:spPr>
        <p:txBody>
          <a:bodyPr/>
          <a:lstStyle/>
          <a:p>
            <a:pPr marL="0" indent="0">
              <a:buNone/>
            </a:pPr>
            <a:r>
              <a:rPr lang="en-US" sz="2400" b="1"/>
              <a:t>Akran Çocuklar Arasında Gerçekleşen Cinsel Davranışların Cezalandırılabilirliği</a:t>
            </a:r>
            <a:endParaRPr lang="en-US" sz="2400" b="1"/>
          </a:p>
          <a:p>
            <a:pPr algn="just">
              <a:buFont typeface="Wingdings" panose="05000000000000000000" charset="0"/>
              <a:buChar char="v"/>
            </a:pPr>
            <a:r>
              <a:rPr lang="en-US" sz="2400"/>
              <a:t>Akran çocuklar arasında rızaya dayalı gerçekleştirilen cinsel davranışların cezalandırılıp cezalandırılamayacağına ilişkin Türk Ceza Kanunu’nda açık bir düzenleme bulunmamaktadır. </a:t>
            </a:r>
            <a:endParaRPr lang="en-US" sz="2400"/>
          </a:p>
          <a:p>
            <a:pPr algn="just">
              <a:buFont typeface="Wingdings" panose="05000000000000000000" charset="0"/>
              <a:buChar char="v"/>
            </a:pPr>
            <a:r>
              <a:rPr lang="en-US" sz="2400"/>
              <a:t>Akran iki çocuğun kendi aralarında rızaya dayalı gerçekleştirmiş oldukları davranışların cezalandırılması durumunda çocuklar bakımından ikinci bir mağduriyet doğacaktır. Zira bir yandan çocuğun cinsel dokunulmazlığını korumak amaçlanırken, diğer yandan korumaya çalışılan çocuk cezalandırılmış olacaktır. </a:t>
            </a:r>
            <a:endParaRPr lang="en-US" sz="2400"/>
          </a:p>
          <a:p>
            <a:pPr algn="just">
              <a:buFont typeface="Wingdings" panose="05000000000000000000" charset="0"/>
              <a:buChar char="v"/>
            </a:pPr>
            <a:r>
              <a:rPr lang="en-US" sz="2400"/>
              <a:t>Uygulamaya bakıldığında özellikle bir kız ve bir erkek çocuk arasında rızaya dayalı olarak cinsel ilişkinin gerçekleştiği durumlarda erkek olan çocuğun cezalandırıldığı görülmektedir. Bu sorunun çözümü adına kanunda açık bir düzenleme yapılmalı ve çocuklar bakımından bu durum bir şahsi cezasızlık sebebi olarak kabul edilmelidir. </a:t>
            </a:r>
            <a:endParaRPr lang="en-US" sz="24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tr-TR" altLang="en-US" sz="4800"/>
              <a:t>KATILIMINIZ VE DESTEKLERİNİZ İÇİN SONSUZ TEŞEKKÜRLER</a:t>
            </a:r>
            <a:endParaRPr lang="tr-TR" altLang="en-US" sz="4800"/>
          </a:p>
        </p:txBody>
      </p:sp>
      <p:sp>
        <p:nvSpPr>
          <p:cNvPr id="5" name="Text Placeholder 4"/>
          <p:cNvSpPr>
            <a:spLocks noGrp="1"/>
          </p:cNvSpPr>
          <p:nvPr>
            <p:ph type="body" idx="1"/>
          </p:nvPr>
        </p:nvSpPr>
        <p:spPr/>
        <p:txBody>
          <a:bodyPr/>
          <a:lstStyle/>
          <a:p>
            <a:pPr algn="ctr"/>
            <a:r>
              <a:rPr lang="tr-TR" altLang="en-US" b="1"/>
              <a:t>YOLUMUZ AÇIK OLSUN</a:t>
            </a:r>
            <a:endParaRPr lang="tr-TR" altLang="en-US"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1" y="609601"/>
            <a:ext cx="10131425" cy="606949"/>
          </a:xfrm>
        </p:spPr>
        <p:txBody>
          <a:bodyPr>
            <a:normAutofit fontScale="90000"/>
          </a:bodyPr>
          <a:lstStyle/>
          <a:p>
            <a:endParaRPr lang="tr-TR" dirty="0"/>
          </a:p>
        </p:txBody>
      </p:sp>
      <p:graphicFrame>
        <p:nvGraphicFramePr>
          <p:cNvPr id="4" name="Tablo 4"/>
          <p:cNvGraphicFramePr>
            <a:graphicFrameLocks noGrp="1"/>
          </p:cNvGraphicFramePr>
          <p:nvPr>
            <p:ph idx="1"/>
          </p:nvPr>
        </p:nvGraphicFramePr>
        <p:xfrm>
          <a:off x="779145" y="73660"/>
          <a:ext cx="10038080" cy="6731000"/>
        </p:xfrm>
        <a:graphic>
          <a:graphicData uri="http://schemas.openxmlformats.org/drawingml/2006/table">
            <a:tbl>
              <a:tblPr firstRow="1" bandRow="1">
                <a:tableStyleId>{5C22544A-7EE6-4342-B048-85BDC9FD1C3A}</a:tableStyleId>
              </a:tblPr>
              <a:tblGrid>
                <a:gridCol w="7818755"/>
                <a:gridCol w="2219325"/>
              </a:tblGrid>
              <a:tr h="445135">
                <a:tc>
                  <a:txBody>
                    <a:bodyPr/>
                    <a:lstStyle/>
                    <a:p>
                      <a:r>
                        <a:rPr lang="tr-TR" dirty="0"/>
                        <a:t>DESTEKLEYEN KURULUŞLAR </a:t>
                      </a:r>
                      <a:endParaRPr lang="tr-TR" dirty="0"/>
                    </a:p>
                  </a:txBody>
                  <a:tcPr/>
                </a:tc>
                <a:tc>
                  <a:txBody>
                    <a:bodyPr/>
                    <a:lstStyle/>
                    <a:p>
                      <a:r>
                        <a:rPr lang="tr-TR" dirty="0"/>
                        <a:t>TEMSİLCİ SAYISI</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Akademik Araştırmalar Derneği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Akran Arabuluculuğu Derneği</a:t>
                      </a:r>
                      <a:endParaRPr lang="tr-TR" dirty="0"/>
                    </a:p>
                  </a:txBody>
                  <a:tcPr/>
                </a:tc>
                <a:tc>
                  <a:txBody>
                    <a:bodyPr/>
                    <a:lstStyle/>
                    <a:p>
                      <a:pPr algn="ctr">
                        <a:buNone/>
                      </a:pPr>
                      <a:r>
                        <a:rPr lang="tr-TR" dirty="0"/>
                        <a:t>4</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ANKA Kadın Kooperatifi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es-ES" sz="1800" kern="1200" dirty="0">
                          <a:solidFill>
                            <a:schemeClr val="dk1"/>
                          </a:solidFill>
                          <a:effectLst/>
                          <a:latin typeface="+mn-lt"/>
                          <a:ea typeface="+mn-ea"/>
                          <a:cs typeface="+mn-cs"/>
                        </a:rPr>
                        <a:t>Akdeniz Aile Sağlığı ve Eğitimi Derneği (ASED)</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Akdeniz Kadın Çalışmalarını Destekleme Derneği (AKÇAD) </a:t>
                      </a:r>
                      <a:endParaRPr lang="tr-TR" dirty="0"/>
                    </a:p>
                  </a:txBody>
                  <a:tcPr/>
                </a:tc>
                <a:tc>
                  <a:txBody>
                    <a:bodyPr/>
                    <a:lstStyle/>
                    <a:p>
                      <a:pPr algn="ctr"/>
                      <a:r>
                        <a:rPr lang="tr-TR" dirty="0"/>
                        <a:t>1</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Akdeniz Reklamcılar Derneği </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Barosu Çocuk Hakları Merkezi </a:t>
                      </a:r>
                      <a:endParaRPr lang="tr-TR" dirty="0"/>
                    </a:p>
                  </a:txBody>
                  <a:tcPr/>
                </a:tc>
                <a:tc>
                  <a:txBody>
                    <a:bodyPr/>
                    <a:lstStyle/>
                    <a:p>
                      <a:pPr algn="ctr"/>
                      <a:r>
                        <a:rPr lang="tr-TR" dirty="0"/>
                        <a:t>3</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Antalya Çağdaş Eğitim ve Kültür Vakfı (ANTÇEV)</a:t>
                      </a:r>
                      <a:endParaRPr lang="tr-TR" dirty="0"/>
                    </a:p>
                  </a:txBody>
                  <a:tcPr/>
                </a:tc>
                <a:tc>
                  <a:txBody>
                    <a:bodyPr/>
                    <a:lstStyle/>
                    <a:p>
                      <a:pPr algn="ctr"/>
                      <a:r>
                        <a:rPr lang="tr-TR" dirty="0"/>
                        <a:t>3</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Çocuk İzlem Merkezi</a:t>
                      </a:r>
                      <a:endParaRPr lang="tr-TR" dirty="0"/>
                    </a:p>
                  </a:txBody>
                  <a:tcPr/>
                </a:tc>
                <a:tc>
                  <a:txBody>
                    <a:bodyPr/>
                    <a:lstStyle/>
                    <a:p>
                      <a:pPr algn="ctr">
                        <a:buNone/>
                      </a:pPr>
                      <a:r>
                        <a:rPr lang="tr-TR" dirty="0"/>
                        <a:t>2</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Down Sendromlular ve Engelliler Derneği</a:t>
                      </a:r>
                      <a:endParaRPr lang="tr-TR" dirty="0"/>
                    </a:p>
                  </a:txBody>
                  <a:tcPr/>
                </a:tc>
                <a:tc>
                  <a:txBody>
                    <a:bodyPr/>
                    <a:lstStyle/>
                    <a:p>
                      <a:pPr algn="ctr">
                        <a:buNone/>
                      </a:pPr>
                      <a:r>
                        <a:rPr lang="tr-TR" dirty="0"/>
                        <a:t>1</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Kent Konseyi Kadın Meclisi</a:t>
                      </a:r>
                      <a:endParaRPr lang="tr-TR" dirty="0"/>
                    </a:p>
                  </a:txBody>
                  <a:tcPr/>
                </a:tc>
                <a:tc>
                  <a:txBody>
                    <a:bodyPr/>
                    <a:lstStyle/>
                    <a:p>
                      <a:pPr algn="ctr">
                        <a:buNone/>
                      </a:pP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Antalya İş Kadınları Derneği (ANTİKAD)</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Antalya Kadın Danışma Merkezi ve Dayanışma Derneği </a:t>
                      </a:r>
                      <a:endParaRPr lang="tr-TR" dirty="0"/>
                    </a:p>
                  </a:txBody>
                  <a:tcPr/>
                </a:tc>
                <a:tc>
                  <a:txBody>
                    <a:bodyPr/>
                    <a:lstStyle/>
                    <a:p>
                      <a:pPr algn="ctr"/>
                      <a:r>
                        <a:rPr lang="tr-TR" dirty="0"/>
                        <a:t>2</a:t>
                      </a:r>
                      <a:endParaRPr lang="tr-TR" dirty="0"/>
                    </a:p>
                  </a:txBody>
                  <a:tcPr/>
                </a:tc>
              </a:tr>
              <a:tr h="37020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Antalya Tabip Odası</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Batı Akdeniz Ekonomisini Geliştirme Vakfı (BAGEV)</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Bir Arada Yaşarız Eğitim ve Toplumsal Araştırmalar Vakfı (BAYETAV)</a:t>
                      </a:r>
                      <a:endParaRPr lang="tr-TR" dirty="0"/>
                    </a:p>
                  </a:txBody>
                  <a:tcPr/>
                </a:tc>
                <a:tc>
                  <a:txBody>
                    <a:bodyPr/>
                    <a:lstStyle/>
                    <a:p>
                      <a:pPr algn="ctr"/>
                      <a:r>
                        <a:rPr lang="tr-TR" dirty="0"/>
                        <a:t>1</a:t>
                      </a:r>
                      <a:endParaRPr lang="tr-TR" dirty="0"/>
                    </a:p>
                  </a:txBody>
                  <a:tcPr/>
                </a:tc>
              </a:tr>
              <a:tr h="3695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ARA TOPLAM</a:t>
                      </a:r>
                      <a:endParaRPr lang="tr-TR" dirty="0"/>
                    </a:p>
                  </a:txBody>
                  <a:tcPr/>
                </a:tc>
                <a:tc>
                  <a:txBody>
                    <a:bodyPr/>
                    <a:lstStyle/>
                    <a:p>
                      <a:pPr algn="ctr">
                        <a:buNone/>
                      </a:pPr>
                      <a:r>
                        <a:rPr lang="tr-TR" b="1" dirty="0"/>
                        <a:t>25</a:t>
                      </a:r>
                      <a:endParaRPr lang="tr-TR" b="1"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4"/>
          <p:cNvGraphicFramePr>
            <a:graphicFrameLocks noGrp="1"/>
          </p:cNvGraphicFramePr>
          <p:nvPr/>
        </p:nvGraphicFramePr>
        <p:xfrm>
          <a:off x="736600" y="160677"/>
          <a:ext cx="10061575" cy="6536646"/>
        </p:xfrm>
        <a:graphic>
          <a:graphicData uri="http://schemas.openxmlformats.org/drawingml/2006/table">
            <a:tbl>
              <a:tblPr firstRow="1" bandRow="1">
                <a:tableStyleId>{5C22544A-7EE6-4342-B048-85BDC9FD1C3A}</a:tableStyleId>
              </a:tblPr>
              <a:tblGrid>
                <a:gridCol w="7514590"/>
                <a:gridCol w="2546985"/>
              </a:tblGrid>
              <a:tr h="538080">
                <a:tc>
                  <a:txBody>
                    <a:bodyPr/>
                    <a:lstStyle/>
                    <a:p>
                      <a:r>
                        <a:rPr lang="tr-TR" dirty="0"/>
                        <a:t>DESTEKLEYEN KURULUŞLAR</a:t>
                      </a:r>
                      <a:endParaRPr lang="tr-TR" dirty="0"/>
                    </a:p>
                  </a:txBody>
                  <a:tcPr/>
                </a:tc>
                <a:tc>
                  <a:txBody>
                    <a:bodyPr/>
                    <a:lstStyle/>
                    <a:p>
                      <a:r>
                        <a:rPr lang="tr-TR" dirty="0"/>
                        <a:t>TEMSİLCİ SAYISI</a:t>
                      </a:r>
                      <a:endParaRPr lang="tr-TR" dirty="0"/>
                    </a:p>
                  </a:txBody>
                  <a:tcPr/>
                </a:tc>
              </a:tr>
              <a:tr h="38495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Çağdaş Yaşamı Destekleme Derneği Antalya Şubesi (ÇYDD)</a:t>
                      </a:r>
                      <a:endParaRPr lang="tr-TR" dirty="0"/>
                    </a:p>
                  </a:txBody>
                  <a:tcPr/>
                </a:tc>
                <a:tc>
                  <a:txBody>
                    <a:bodyPr/>
                    <a:lstStyle/>
                    <a:p>
                      <a:pPr algn="ctr"/>
                      <a:r>
                        <a:rPr lang="tr-TR" dirty="0"/>
                        <a:t>2</a:t>
                      </a:r>
                      <a:endParaRPr lang="tr-TR" dirty="0"/>
                    </a:p>
                  </a:txBody>
                  <a:tcPr/>
                </a:tc>
              </a:tr>
              <a:tr h="38495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Çalışan Anneler Derneği</a:t>
                      </a:r>
                      <a:endParaRPr lang="tr-TR" dirty="0"/>
                    </a:p>
                  </a:txBody>
                  <a:tcPr/>
                </a:tc>
                <a:tc>
                  <a:txBody>
                    <a:bodyPr/>
                    <a:lstStyle/>
                    <a:p>
                      <a:pPr algn="ctr">
                        <a:buNone/>
                      </a:pPr>
                      <a:r>
                        <a:rPr lang="tr-TR" dirty="0"/>
                        <a:t>1</a:t>
                      </a:r>
                      <a:endParaRPr lang="tr-TR" dirty="0"/>
                    </a:p>
                  </a:txBody>
                  <a:tcPr/>
                </a:tc>
              </a:tr>
              <a:tr h="367871">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Cumhuriyet Kadınları Derneği Konyaaltı Şubesi</a:t>
                      </a:r>
                      <a:endParaRPr lang="tr-TR" dirty="0"/>
                    </a:p>
                  </a:txBody>
                  <a:tcPr/>
                </a:tc>
                <a:tc>
                  <a:txBody>
                    <a:bodyPr/>
                    <a:lstStyle/>
                    <a:p>
                      <a:pPr algn="ctr">
                        <a:buNone/>
                      </a:pPr>
                      <a:r>
                        <a:rPr lang="tr-TR" dirty="0"/>
                        <a:t>3</a:t>
                      </a:r>
                      <a:endParaRPr lang="tr-TR" dirty="0"/>
                    </a:p>
                  </a:txBody>
                  <a:tcPr/>
                </a:tc>
              </a:tr>
              <a:tr h="35933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7K Kadın Girişim ve İşletme Kooperatifi</a:t>
                      </a:r>
                      <a:endParaRPr lang="tr-TR" dirty="0"/>
                    </a:p>
                  </a:txBody>
                  <a:tcPr/>
                </a:tc>
                <a:tc>
                  <a:txBody>
                    <a:bodyPr/>
                    <a:lstStyle/>
                    <a:p>
                      <a:pPr algn="ctr">
                        <a:buNone/>
                      </a:pPr>
                      <a:r>
                        <a:rPr lang="tr-TR" dirty="0"/>
                        <a:t>1</a:t>
                      </a:r>
                      <a:endParaRPr lang="tr-TR" dirty="0"/>
                    </a:p>
                  </a:txBody>
                  <a:tcPr/>
                </a:tc>
              </a:tr>
              <a:tr h="40325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Kadının Sosyal Hayatını Araştırma ve İnceleme Derneği Antalya Şubesi</a:t>
                      </a:r>
                      <a:endParaRPr lang="tr-TR" dirty="0"/>
                    </a:p>
                  </a:txBody>
                  <a:tcPr/>
                </a:tc>
                <a:tc>
                  <a:txBody>
                    <a:bodyPr/>
                    <a:lstStyle/>
                    <a:p>
                      <a:pPr algn="ctr">
                        <a:buNone/>
                      </a:pPr>
                      <a:r>
                        <a:rPr lang="tr-TR" dirty="0"/>
                        <a:t>3</a:t>
                      </a:r>
                      <a:endParaRPr lang="tr-TR" dirty="0"/>
                    </a:p>
                  </a:txBody>
                  <a:tcPr/>
                </a:tc>
              </a:tr>
              <a:tr h="40325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Kadın Hekimler Eğitime Destek Vakfı (KAHEV) Antalya Şubesi</a:t>
                      </a:r>
                      <a:endParaRPr lang="tr-TR" dirty="0"/>
                    </a:p>
                  </a:txBody>
                  <a:tcPr/>
                </a:tc>
                <a:tc>
                  <a:txBody>
                    <a:bodyPr/>
                    <a:lstStyle/>
                    <a:p>
                      <a:pPr algn="ctr">
                        <a:buNone/>
                      </a:pPr>
                      <a:r>
                        <a:rPr lang="tr-TR" dirty="0"/>
                        <a:t>1</a:t>
                      </a:r>
                      <a:endParaRPr lang="tr-TR" dirty="0"/>
                    </a:p>
                  </a:txBody>
                  <a:tcPr/>
                </a:tc>
              </a:tr>
              <a:tr h="430708">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Kız Çocuklarına Destek Derneği</a:t>
                      </a:r>
                      <a:endParaRPr lang="tr-TR" dirty="0"/>
                    </a:p>
                  </a:txBody>
                  <a:tcPr/>
                </a:tc>
                <a:tc>
                  <a:txBody>
                    <a:bodyPr/>
                    <a:lstStyle/>
                    <a:p>
                      <a:pPr algn="ctr">
                        <a:buNone/>
                      </a:pPr>
                      <a:r>
                        <a:rPr lang="tr-TR" dirty="0"/>
                        <a:t>2</a:t>
                      </a:r>
                      <a:endParaRPr lang="tr-TR" dirty="0"/>
                    </a:p>
                  </a:txBody>
                  <a:tcPr/>
                </a:tc>
              </a:tr>
              <a:tr h="430708">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Mor Dayanışma Derneği</a:t>
                      </a:r>
                      <a:endParaRPr lang="tr-TR" dirty="0"/>
                    </a:p>
                  </a:txBody>
                  <a:tcPr/>
                </a:tc>
                <a:tc>
                  <a:txBody>
                    <a:bodyPr/>
                    <a:lstStyle/>
                    <a:p>
                      <a:pPr algn="ctr">
                        <a:buNone/>
                      </a:pPr>
                      <a:r>
                        <a:rPr lang="tr-TR" dirty="0"/>
                        <a:t>1</a:t>
                      </a:r>
                      <a:endParaRPr lang="tr-TR" dirty="0"/>
                    </a:p>
                  </a:txBody>
                  <a:tcPr/>
                </a:tc>
              </a:tr>
              <a:tr h="35933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Muratpaşa Belediyesi Kadın ve Aile Hizmetleri Müdürlüğü</a:t>
                      </a:r>
                      <a:endParaRPr lang="tr-TR" dirty="0"/>
                    </a:p>
                  </a:txBody>
                  <a:tcPr/>
                </a:tc>
                <a:tc>
                  <a:txBody>
                    <a:bodyPr/>
                    <a:lstStyle/>
                    <a:p>
                      <a:pPr algn="ctr">
                        <a:buNone/>
                      </a:pPr>
                      <a:r>
                        <a:rPr lang="tr-TR" dirty="0"/>
                        <a:t>5</a:t>
                      </a:r>
                      <a:endParaRPr lang="tr-TR" dirty="0"/>
                    </a:p>
                  </a:txBody>
                  <a:tcPr/>
                </a:tc>
              </a:tr>
              <a:tr h="376412">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Öğrenci Veli Derneği Antalya Şubesi </a:t>
                      </a:r>
                      <a:endParaRPr lang="tr-TR" dirty="0"/>
                    </a:p>
                  </a:txBody>
                  <a:tcPr/>
                </a:tc>
                <a:tc>
                  <a:txBody>
                    <a:bodyPr/>
                    <a:lstStyle/>
                    <a:p>
                      <a:pPr algn="ctr">
                        <a:buNone/>
                      </a:pPr>
                      <a:r>
                        <a:rPr lang="tr-TR" dirty="0"/>
                        <a:t>1</a:t>
                      </a:r>
                      <a:endParaRPr lang="tr-TR" dirty="0"/>
                    </a:p>
                  </a:txBody>
                  <a:tcPr/>
                </a:tc>
              </a:tr>
              <a:tr h="351399">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Önce Çocuklar ve Kadınlar Derneği</a:t>
                      </a:r>
                      <a:endParaRPr lang="tr-TR" dirty="0"/>
                    </a:p>
                  </a:txBody>
                  <a:tcPr/>
                </a:tc>
                <a:tc>
                  <a:txBody>
                    <a:bodyPr/>
                    <a:lstStyle/>
                    <a:p>
                      <a:pPr algn="ctr">
                        <a:buNone/>
                      </a:pPr>
                      <a:r>
                        <a:rPr lang="tr-TR" dirty="0"/>
                        <a:t>1</a:t>
                      </a:r>
                      <a:endParaRPr lang="tr-TR" dirty="0"/>
                    </a:p>
                  </a:txBody>
                  <a:tcPr/>
                </a:tc>
              </a:tr>
              <a:tr h="389833">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Sağlık Bilimleri Üniversitesi Antalya Eğitim ve Araştırma Hastanesi</a:t>
                      </a:r>
                      <a:endParaRPr lang="tr-TR" dirty="0"/>
                    </a:p>
                  </a:txBody>
                  <a:tcPr/>
                </a:tc>
                <a:tc>
                  <a:txBody>
                    <a:bodyPr/>
                    <a:lstStyle/>
                    <a:p>
                      <a:pPr algn="ctr">
                        <a:buNone/>
                      </a:pPr>
                      <a:r>
                        <a:rPr lang="tr-TR" dirty="0"/>
                        <a:t>1</a:t>
                      </a:r>
                      <a:endParaRPr lang="tr-TR" dirty="0"/>
                    </a:p>
                  </a:txBody>
                  <a:tcPr/>
                </a:tc>
              </a:tr>
              <a:tr h="411796">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Sosyal Gelişim ve Dayanışma Derneği SGDD-ASAM Antalya Temsilciliği</a:t>
                      </a:r>
                      <a:endParaRPr lang="tr-TR" dirty="0"/>
                    </a:p>
                  </a:txBody>
                  <a:tcPr/>
                </a:tc>
                <a:tc>
                  <a:txBody>
                    <a:bodyPr/>
                    <a:lstStyle/>
                    <a:p>
                      <a:pPr algn="ctr">
                        <a:buNone/>
                      </a:pPr>
                      <a:r>
                        <a:rPr lang="tr-TR" dirty="0"/>
                        <a:t>4</a:t>
                      </a:r>
                      <a:endParaRPr lang="tr-TR" dirty="0"/>
                    </a:p>
                  </a:txBody>
                  <a:tcPr/>
                </a:tc>
              </a:tr>
              <a:tr h="379462">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Sosyal Hizmet Uzmanları Derneği Antalya Şubesi </a:t>
                      </a:r>
                      <a:endParaRPr lang="tr-TR" dirty="0"/>
                    </a:p>
                  </a:txBody>
                  <a:tcPr/>
                </a:tc>
                <a:tc>
                  <a:txBody>
                    <a:bodyPr/>
                    <a:lstStyle/>
                    <a:p>
                      <a:pPr algn="ctr">
                        <a:buNone/>
                      </a:pPr>
                      <a:r>
                        <a:rPr lang="tr-TR" dirty="0"/>
                        <a:t>4</a:t>
                      </a:r>
                      <a:endParaRPr lang="tr-TR" dirty="0"/>
                    </a:p>
                  </a:txBody>
                  <a:tcPr/>
                </a:tc>
              </a:tr>
              <a:tr h="53808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ARA TOPLAM</a:t>
                      </a:r>
                      <a:endParaRPr lang="tr-TR" dirty="0"/>
                    </a:p>
                  </a:txBody>
                  <a:tcPr/>
                </a:tc>
                <a:tc>
                  <a:txBody>
                    <a:bodyPr/>
                    <a:lstStyle/>
                    <a:p>
                      <a:pPr algn="ctr">
                        <a:buNone/>
                      </a:pPr>
                      <a:r>
                        <a:rPr lang="tr-TR" dirty="0"/>
                        <a:t>30</a:t>
                      </a:r>
                      <a:endParaRPr lang="tr-TR"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52450" y="287020"/>
            <a:ext cx="11029950" cy="403860"/>
          </a:xfrm>
        </p:spPr>
        <p:txBody>
          <a:bodyPr/>
          <a:lstStyle/>
          <a:p>
            <a:endParaRPr lang="tr-TR" dirty="0"/>
          </a:p>
        </p:txBody>
      </p:sp>
      <p:graphicFrame>
        <p:nvGraphicFramePr>
          <p:cNvPr id="4" name="Tablo 4"/>
          <p:cNvGraphicFramePr>
            <a:graphicFrameLocks noGrp="1"/>
          </p:cNvGraphicFramePr>
          <p:nvPr>
            <p:ph idx="1"/>
          </p:nvPr>
        </p:nvGraphicFramePr>
        <p:xfrm>
          <a:off x="755650" y="113665"/>
          <a:ext cx="10061575" cy="6525895"/>
        </p:xfrm>
        <a:graphic>
          <a:graphicData uri="http://schemas.openxmlformats.org/drawingml/2006/table">
            <a:tbl>
              <a:tblPr firstRow="1" bandRow="1">
                <a:tableStyleId>{5C22544A-7EE6-4342-B048-85BDC9FD1C3A}</a:tableStyleId>
              </a:tblPr>
              <a:tblGrid>
                <a:gridCol w="6443345"/>
                <a:gridCol w="3618230"/>
              </a:tblGrid>
              <a:tr h="568960">
                <a:tc>
                  <a:txBody>
                    <a:bodyPr/>
                    <a:lstStyle/>
                    <a:p>
                      <a:r>
                        <a:rPr lang="tr-TR" dirty="0"/>
                        <a:t>DESTEKLEYEN KURULUŞLAR </a:t>
                      </a:r>
                      <a:endParaRPr lang="tr-TR" dirty="0"/>
                    </a:p>
                  </a:txBody>
                  <a:tcPr/>
                </a:tc>
                <a:tc>
                  <a:txBody>
                    <a:bodyPr/>
                    <a:lstStyle/>
                    <a:p>
                      <a:pPr algn="ctr"/>
                      <a:r>
                        <a:rPr lang="tr-TR" dirty="0"/>
                        <a:t>TEMSİLCİ SAYISI</a:t>
                      </a:r>
                      <a:endParaRPr lang="tr-TR" dirty="0"/>
                    </a:p>
                  </a:txBody>
                  <a:tcPr/>
                </a:tc>
              </a:tr>
              <a:tr h="44386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Tarımda Kadın Girişim ve İşletme Kooperatifi</a:t>
                      </a:r>
                      <a:endParaRPr lang="tr-TR" dirty="0"/>
                    </a:p>
                  </a:txBody>
                  <a:tcPr/>
                </a:tc>
                <a:tc>
                  <a:txBody>
                    <a:bodyPr/>
                    <a:lstStyle/>
                    <a:p>
                      <a:pPr algn="ctr">
                        <a:buNone/>
                      </a:pPr>
                      <a:r>
                        <a:rPr lang="tr-TR" dirty="0"/>
                        <a:t>1</a:t>
                      </a:r>
                      <a:endParaRPr lang="tr-TR" dirty="0"/>
                    </a:p>
                  </a:txBody>
                  <a:tcPr/>
                </a:tc>
              </a:tr>
              <a:tr h="38544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TEGV Antalya Suna- İnan Kıraç Eğitim Parkı</a:t>
                      </a:r>
                      <a:endParaRPr lang="tr-TR" dirty="0"/>
                    </a:p>
                  </a:txBody>
                  <a:tcPr/>
                </a:tc>
                <a:tc>
                  <a:txBody>
                    <a:bodyPr/>
                    <a:lstStyle/>
                    <a:p>
                      <a:pPr algn="ctr">
                        <a:buNone/>
                      </a:pPr>
                      <a:r>
                        <a:rPr lang="tr-TR" dirty="0"/>
                        <a:t>1</a:t>
                      </a:r>
                      <a:endParaRPr lang="tr-TR" dirty="0"/>
                    </a:p>
                  </a:txBody>
                  <a:tcPr/>
                </a:tc>
              </a:tr>
              <a:tr h="55943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TOBB Antalya Kadın Girişimciler Kurulu </a:t>
                      </a:r>
                      <a:endParaRPr lang="tr-TR" dirty="0"/>
                    </a:p>
                  </a:txBody>
                  <a:tcPr/>
                </a:tc>
                <a:tc>
                  <a:txBody>
                    <a:bodyPr/>
                    <a:lstStyle/>
                    <a:p>
                      <a:pPr algn="ctr"/>
                      <a:r>
                        <a:rPr lang="tr-TR" dirty="0"/>
                        <a:t>5</a:t>
                      </a:r>
                      <a:endParaRPr lang="tr-TR" dirty="0"/>
                    </a:p>
                  </a:txBody>
                  <a:tcPr/>
                </a:tc>
              </a:tr>
              <a:tr h="55943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dirty="0"/>
                        <a:t>Toplumsal Cinsiyet Eşitliği Derneği (TOCİN)</a:t>
                      </a:r>
                      <a:endParaRPr lang="tr-TR" dirty="0"/>
                    </a:p>
                  </a:txBody>
                  <a:tcPr/>
                </a:tc>
                <a:tc>
                  <a:txBody>
                    <a:bodyPr/>
                    <a:lstStyle/>
                    <a:p>
                      <a:pPr algn="ctr"/>
                      <a:r>
                        <a:rPr lang="tr-TR" dirty="0"/>
                        <a:t>1</a:t>
                      </a:r>
                      <a:endParaRPr lang="tr-TR" dirty="0"/>
                    </a:p>
                  </a:txBody>
                  <a:tcPr/>
                </a:tc>
              </a:tr>
              <a:tr h="45402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Türk Kadınlar Birliği Antalya Şubesi</a:t>
                      </a:r>
                      <a:endParaRPr lang="tr-TR" dirty="0"/>
                    </a:p>
                  </a:txBody>
                  <a:tcPr/>
                </a:tc>
                <a:tc>
                  <a:txBody>
                    <a:bodyPr/>
                    <a:lstStyle/>
                    <a:p>
                      <a:pPr algn="ctr"/>
                      <a:r>
                        <a:rPr lang="tr-TR" dirty="0"/>
                        <a:t>1</a:t>
                      </a:r>
                      <a:endParaRPr lang="tr-TR" dirty="0"/>
                    </a:p>
                  </a:txBody>
                  <a:tcPr/>
                </a:tc>
              </a:tr>
              <a:tr h="462915">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Türk Psikologlar Derneği Antalya Şubesi</a:t>
                      </a:r>
                      <a:endParaRPr lang="tr-TR" dirty="0"/>
                    </a:p>
                  </a:txBody>
                  <a:tcPr/>
                </a:tc>
                <a:tc>
                  <a:txBody>
                    <a:bodyPr/>
                    <a:lstStyle/>
                    <a:p>
                      <a:pPr algn="ctr"/>
                      <a:r>
                        <a:rPr lang="tr-TR" dirty="0"/>
                        <a:t>3</a:t>
                      </a:r>
                      <a:endParaRPr lang="tr-TR" dirty="0"/>
                    </a:p>
                  </a:txBody>
                  <a:tcPr/>
                </a:tc>
              </a:tr>
              <a:tr h="488950">
                <a:tc>
                  <a:txBody>
                    <a:bodyPr/>
                    <a:lstStyle/>
                    <a:p>
                      <a:r>
                        <a:rPr lang="tr-TR" dirty="0"/>
                        <a:t>Türk Üniversiteli Kadınlar Derneği Antalya Şubesi</a:t>
                      </a:r>
                      <a:endParaRPr lang="tr-TR" dirty="0"/>
                    </a:p>
                  </a:txBody>
                  <a:tcPr/>
                </a:tc>
                <a:tc>
                  <a:txBody>
                    <a:bodyPr/>
                    <a:lstStyle/>
                    <a:p>
                      <a:pPr algn="ctr"/>
                      <a:r>
                        <a:rPr lang="tr-TR" dirty="0"/>
                        <a:t>27</a:t>
                      </a:r>
                      <a:endParaRPr lang="tr-TR" dirty="0"/>
                    </a:p>
                  </a:txBody>
                  <a:tcPr/>
                </a:tc>
              </a:tr>
              <a:tr h="45847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Uluslararası Kadınlar Dayanışma Derneği (IWSA)</a:t>
                      </a:r>
                      <a:endParaRPr lang="tr-TR" dirty="0"/>
                    </a:p>
                  </a:txBody>
                  <a:tcPr/>
                </a:tc>
                <a:tc>
                  <a:txBody>
                    <a:bodyPr/>
                    <a:lstStyle/>
                    <a:p>
                      <a:pPr algn="ctr"/>
                      <a:r>
                        <a:rPr lang="tr-TR" dirty="0"/>
                        <a:t>2</a:t>
                      </a:r>
                      <a:endParaRPr lang="tr-TR" dirty="0"/>
                    </a:p>
                  </a:txBody>
                  <a:tcPr/>
                </a:tc>
              </a:tr>
              <a:tr h="457200">
                <a:tc>
                  <a:txBody>
                    <a:bodyPr/>
                    <a:lstStyle/>
                    <a:p>
                      <a:pPr marL="0" marR="0" lvl="0" indent="0" algn="l" defTabSz="457200" rtl="0" eaLnBrk="1" fontAlgn="auto" latinLnBrk="0" hangingPunct="1">
                        <a:lnSpc>
                          <a:spcPct val="100000"/>
                        </a:lnSpc>
                        <a:spcBef>
                          <a:spcPts val="0"/>
                        </a:spcBef>
                        <a:spcAft>
                          <a:spcPts val="0"/>
                        </a:spcAft>
                        <a:buClrTx/>
                        <a:buSzTx/>
                        <a:buFontTx/>
                        <a:buNone/>
                        <a:defRPr/>
                      </a:pPr>
                      <a:r>
                        <a:rPr lang="tr-TR" sz="1800" kern="1200" dirty="0">
                          <a:solidFill>
                            <a:schemeClr val="dk1"/>
                          </a:solidFill>
                          <a:effectLst/>
                          <a:latin typeface="+mn-lt"/>
                          <a:ea typeface="+mn-ea"/>
                          <a:cs typeface="+mn-cs"/>
                        </a:rPr>
                        <a:t>Yardım Gönüllüleri Eğitim ve Proje Derneği</a:t>
                      </a:r>
                      <a:endParaRPr lang="tr-TR" dirty="0"/>
                    </a:p>
                  </a:txBody>
                  <a:tcPr/>
                </a:tc>
                <a:tc>
                  <a:txBody>
                    <a:bodyPr/>
                    <a:lstStyle/>
                    <a:p>
                      <a:pPr algn="ctr"/>
                      <a:r>
                        <a:rPr lang="tr-TR" dirty="0"/>
                        <a:t>1</a:t>
                      </a:r>
                      <a:endParaRPr lang="tr-TR" dirty="0"/>
                    </a:p>
                  </a:txBody>
                  <a:tcPr/>
                </a:tc>
              </a:tr>
              <a:tr h="375920">
                <a:tc>
                  <a:txBody>
                    <a:bodyPr/>
                    <a:lstStyle/>
                    <a:p>
                      <a:r>
                        <a:rPr lang="tr-TR" dirty="0"/>
                        <a:t>ZİÇEV</a:t>
                      </a:r>
                      <a:endParaRPr lang="tr-TR" dirty="0"/>
                    </a:p>
                  </a:txBody>
                  <a:tcPr/>
                </a:tc>
                <a:tc>
                  <a:txBody>
                    <a:bodyPr/>
                    <a:lstStyle/>
                    <a:p>
                      <a:pPr algn="ctr"/>
                      <a:r>
                        <a:rPr lang="tr-TR" dirty="0"/>
                        <a:t>2</a:t>
                      </a:r>
                      <a:endParaRPr lang="tr-TR" dirty="0"/>
                    </a:p>
                  </a:txBody>
                  <a:tcPr/>
                </a:tc>
              </a:tr>
              <a:tr h="375920">
                <a:tc>
                  <a:txBody>
                    <a:bodyPr/>
                    <a:lstStyle/>
                    <a:p>
                      <a:pPr>
                        <a:buNone/>
                      </a:pPr>
                      <a:r>
                        <a:rPr lang="tr-TR" b="1" dirty="0"/>
                        <a:t>KURULUŞ TEMSİLCİLERİ TOPLAM (40 KURULUŞ)</a:t>
                      </a:r>
                      <a:endParaRPr lang="tr-TR" b="1" dirty="0"/>
                    </a:p>
                  </a:txBody>
                  <a:tcPr/>
                </a:tc>
                <a:tc>
                  <a:txBody>
                    <a:bodyPr/>
                    <a:lstStyle/>
                    <a:p>
                      <a:pPr algn="ctr">
                        <a:buNone/>
                      </a:pPr>
                      <a:r>
                        <a:rPr lang="tr-TR" dirty="0"/>
                        <a:t>99</a:t>
                      </a:r>
                      <a:endParaRPr lang="tr-TR" dirty="0"/>
                    </a:p>
                  </a:txBody>
                  <a:tcPr/>
                </a:tc>
              </a:tr>
              <a:tr h="375920">
                <a:tc>
                  <a:txBody>
                    <a:bodyPr/>
                    <a:lstStyle/>
                    <a:p>
                      <a:pPr>
                        <a:buNone/>
                      </a:pPr>
                      <a:r>
                        <a:rPr lang="tr-TR" b="1" dirty="0"/>
                        <a:t>DİĞER BİREYSEL KATILIMCILAR</a:t>
                      </a:r>
                      <a:endParaRPr lang="tr-TR" b="1" dirty="0"/>
                    </a:p>
                  </a:txBody>
                  <a:tcPr/>
                </a:tc>
                <a:tc>
                  <a:txBody>
                    <a:bodyPr/>
                    <a:lstStyle/>
                    <a:p>
                      <a:pPr algn="ctr">
                        <a:buNone/>
                      </a:pPr>
                      <a:r>
                        <a:rPr lang="tr-TR" dirty="0"/>
                        <a:t>34</a:t>
                      </a:r>
                      <a:endParaRPr lang="tr-TR" dirty="0"/>
                    </a:p>
                  </a:txBody>
                  <a:tcPr/>
                </a:tc>
              </a:tr>
              <a:tr h="559435">
                <a:tc>
                  <a:txBody>
                    <a:bodyPr/>
                    <a:lstStyle/>
                    <a:p>
                      <a:r>
                        <a:rPr lang="tr-TR" sz="2400" b="1" dirty="0"/>
                        <a:t>GENEL TOPLAM </a:t>
                      </a:r>
                      <a:endParaRPr lang="tr-TR" sz="2400" b="1" dirty="0"/>
                    </a:p>
                  </a:txBody>
                  <a:tcPr/>
                </a:tc>
                <a:tc>
                  <a:txBody>
                    <a:bodyPr/>
                    <a:lstStyle/>
                    <a:p>
                      <a:pPr algn="ctr"/>
                      <a:r>
                        <a:rPr lang="tr-TR" sz="2400" b="1" dirty="0"/>
                        <a:t>194</a:t>
                      </a:r>
                      <a:endParaRPr lang="tr-TR" sz="2400" b="1"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7579"/>
            <a:ext cx="10972800" cy="665534"/>
          </a:xfrm>
        </p:spPr>
        <p:txBody>
          <a:bodyPr/>
          <a:lstStyle/>
          <a:p>
            <a:pPr algn="ctr"/>
            <a:r>
              <a:rPr lang="tr-TR" altLang="en-US" b="1" dirty="0"/>
              <a:t>SEMPOZYUM PROGRAMI </a:t>
            </a:r>
            <a:endParaRPr lang="tr-TR" altLang="en-US" b="1" dirty="0"/>
          </a:p>
        </p:txBody>
      </p:sp>
      <p:sp>
        <p:nvSpPr>
          <p:cNvPr id="3" name="Content Placeholder 2"/>
          <p:cNvSpPr>
            <a:spLocks noGrp="1"/>
          </p:cNvSpPr>
          <p:nvPr>
            <p:ph idx="1"/>
          </p:nvPr>
        </p:nvSpPr>
        <p:spPr>
          <a:xfrm>
            <a:off x="609600" y="773113"/>
            <a:ext cx="10972800" cy="1450583"/>
          </a:xfrm>
        </p:spPr>
        <p:txBody>
          <a:bodyPr/>
          <a:lstStyle/>
          <a:p>
            <a:pPr marL="0" indent="0" algn="ctr">
              <a:buNone/>
            </a:pPr>
            <a:r>
              <a:rPr lang="tr-TR" altLang="en-US" sz="2800" i="1" dirty="0"/>
              <a:t>AÇILIŞ KONFERANSI:</a:t>
            </a:r>
            <a:r>
              <a:rPr lang="tr-TR" altLang="en-US" sz="2800" dirty="0"/>
              <a:t> </a:t>
            </a:r>
            <a:endParaRPr lang="tr-TR" altLang="en-US" sz="2800" dirty="0"/>
          </a:p>
          <a:p>
            <a:pPr marL="0" indent="0" algn="ctr">
              <a:buNone/>
            </a:pPr>
            <a:r>
              <a:rPr lang="tr-TR" altLang="en-US" sz="2800" dirty="0"/>
              <a:t>“ÇOCUK HAKLARI” Sayın Prof. Dr. Bilgin Tiryakioğlu</a:t>
            </a:r>
            <a:endParaRPr lang="tr-TR" altLang="en-US" sz="2800" dirty="0"/>
          </a:p>
          <a:p>
            <a:pPr marL="0" indent="0" algn="ctr">
              <a:buNone/>
            </a:pPr>
            <a:endParaRPr lang="tr-TR" altLang="en-US" sz="2800" i="1" dirty="0"/>
          </a:p>
          <a:p>
            <a:pPr marL="0" indent="0" algn="ctr">
              <a:buNone/>
            </a:pPr>
            <a:r>
              <a:rPr lang="tr-TR" altLang="en-US" sz="2800" i="1" dirty="0"/>
              <a:t>7 OTURUMDA 35 SÖZLÜ 11 POSTER BİLDİRİ </a:t>
            </a:r>
            <a:endParaRPr lang="tr-TR" altLang="en-US" sz="2800" dirty="0"/>
          </a:p>
          <a:p>
            <a:pPr marL="0" indent="0">
              <a:buNone/>
            </a:pPr>
            <a:endParaRPr lang="tr-TR" altLang="en-US" sz="2400" b="1" dirty="0"/>
          </a:p>
          <a:p>
            <a:pPr marL="0" indent="0">
              <a:buNone/>
            </a:pPr>
            <a:r>
              <a:rPr lang="tr-TR" altLang="en-US" sz="2400" b="1" dirty="0"/>
              <a:t>OTURUM BAŞLIKLARI</a:t>
            </a:r>
            <a:endParaRPr lang="tr-TR" altLang="en-US" sz="2400" b="1" dirty="0"/>
          </a:p>
          <a:p>
            <a:pPr marL="514350" indent="-514350">
              <a:buAutoNum type="arabicPeriod"/>
            </a:pPr>
            <a:r>
              <a:rPr lang="tr-TR" altLang="en-US" sz="2400" dirty="0"/>
              <a:t>Çocuk Yoksulluğu ve Çocuk İşçiliği</a:t>
            </a:r>
            <a:endParaRPr lang="tr-TR" altLang="en-US" sz="2400" dirty="0"/>
          </a:p>
          <a:p>
            <a:pPr marL="514350" indent="-514350">
              <a:buAutoNum type="arabicPeriod"/>
            </a:pPr>
            <a:r>
              <a:rPr lang="tr-TR" altLang="en-US" sz="2400" dirty="0"/>
              <a:t>Çocuk Hakları ve Refahına Çok Yönlü Yaklaşımlar</a:t>
            </a:r>
            <a:endParaRPr lang="tr-TR" altLang="en-US" sz="2400" dirty="0"/>
          </a:p>
          <a:p>
            <a:pPr marL="514350" indent="-514350">
              <a:buAutoNum type="arabicPeriod"/>
            </a:pPr>
            <a:r>
              <a:rPr lang="tr-TR" altLang="en-US" sz="2400" dirty="0"/>
              <a:t>Çocukların Eğitim Sorunları</a:t>
            </a:r>
            <a:endParaRPr lang="tr-TR" altLang="en-US" sz="2400" dirty="0"/>
          </a:p>
          <a:p>
            <a:pPr marL="514350" indent="-514350">
              <a:buAutoNum type="arabicPeriod"/>
            </a:pPr>
            <a:r>
              <a:rPr lang="tr-TR" altLang="en-US" sz="2400" dirty="0"/>
              <a:t>Çocuklarda Bağımlılık Sorunları</a:t>
            </a:r>
            <a:endParaRPr lang="tr-TR" altLang="en-US" sz="2400" dirty="0"/>
          </a:p>
          <a:p>
            <a:pPr marL="514350" indent="-514350">
              <a:buAutoNum type="arabicPeriod"/>
            </a:pPr>
            <a:r>
              <a:rPr lang="tr-TR" altLang="en-US" sz="2400" dirty="0"/>
              <a:t>Çocukların Ruh ve Beden Sağlığı Sorunları</a:t>
            </a:r>
            <a:endParaRPr lang="tr-TR" altLang="en-US" sz="2400" dirty="0"/>
          </a:p>
          <a:p>
            <a:pPr marL="514350" indent="-514350">
              <a:buAutoNum type="arabicPeriod"/>
            </a:pPr>
            <a:r>
              <a:rPr lang="tr-TR" altLang="en-US" sz="2400" dirty="0"/>
              <a:t>Çocuk İhmal ve İstismarı</a:t>
            </a:r>
            <a:endParaRPr lang="tr-TR" altLang="en-US" sz="2400" dirty="0"/>
          </a:p>
          <a:p>
            <a:pPr marL="514350" indent="-514350">
              <a:buAutoNum type="arabicPeriod"/>
            </a:pPr>
            <a:r>
              <a:rPr lang="tr-TR" altLang="en-US" sz="2400" dirty="0"/>
              <a:t>Cinsel İstismar ve Akran Zorbalığı Sorunları</a:t>
            </a:r>
            <a:endParaRPr lang="tr-TR" altLang="en-US" sz="2400" dirty="0"/>
          </a:p>
        </p:txBody>
      </p:sp>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{67B4F59A-C911-4AAB-A02A-159EC7C04C30}tf03457452</Template>
  <TotalTime>0</TotalTime>
  <Words>47876</Words>
  <Application>WPS Presentation</Application>
  <PresentationFormat>Geniş ekran</PresentationFormat>
  <Paragraphs>657</Paragraphs>
  <Slides>57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57</vt:i4>
      </vt:variant>
    </vt:vector>
  </HeadingPairs>
  <TitlesOfParts>
    <vt:vector size="66" baseType="lpstr">
      <vt:lpstr>Arial</vt:lpstr>
      <vt:lpstr>SimSun</vt:lpstr>
      <vt:lpstr>Wingdings</vt:lpstr>
      <vt:lpstr>Calibri</vt:lpstr>
      <vt:lpstr>Times New Roman</vt:lpstr>
      <vt:lpstr>Wingdings</vt:lpstr>
      <vt:lpstr>Microsoft YaHei</vt:lpstr>
      <vt:lpstr>Arial Unicode MS</vt:lpstr>
      <vt:lpstr>Green Color</vt:lpstr>
      <vt:lpstr>ÇOCUK HAKLARI VE REFAHI SEMPOZYUMU  AÇILIŞ OTURUMU  25-26 NİSAN 2024</vt:lpstr>
      <vt:lpstr>ÇOCUK HAKLARI VE REFAHI PROJESİNİN AMACI </vt:lpstr>
      <vt:lpstr>ÇOCUKLARIMIZI TEHDİT EDEN SORUNLAR</vt:lpstr>
      <vt:lpstr>PROJENİN YOL HARİTASI</vt:lpstr>
      <vt:lpstr>PROJE KATILIMCILARININ KURUMSAL DAĞILIMI</vt:lpstr>
      <vt:lpstr>PowerPoint 演示文稿</vt:lpstr>
      <vt:lpstr>PowerPoint 演示文稿</vt:lpstr>
      <vt:lpstr>PowerPoint 演示文稿</vt:lpstr>
      <vt:lpstr>SEMPOZYUM PROGRAMI </vt:lpstr>
      <vt:lpstr>SEMPOZYUMUN ÇIKTILARI</vt:lpstr>
      <vt:lpstr>TEŞEKKÜRLERİMİZ</vt:lpstr>
      <vt:lpstr>ÇOCUK HAKLARI VE REFAHI SEMPOZYUMU AÇILIŞ KONFERANSI 25 NİSAN 2024  “ÇOCUK HAKLARI”  Prof. Dr. Bilgin TİRYAKİOĞLU Bilkent Üniversitesi Hukuk Fakültesi </vt:lpstr>
      <vt:lpstr>ÇOCUK HAKLARI VE REFAHI SEMPOZYUMU BİRİNCİ OTURUM 25 NİSAN 2024  “ÇOCUK YOKSULLUĞU VE ÇOCUK İŞÇİLİĞİ”  OTURUM BAŞKANI Prof. Dr. Gökhan AKYÜZ İktisadi ve İdari Bilimler Fakültesi Dekanı </vt:lpstr>
      <vt:lpstr>ÇOCUK HAKLARI VE REFAHI SEMPOZYUMU İKİNCİ OTURUM 25 NİSAN 2024  “ÇOCUK HAKLARI VE REFAHINA ÇOK YÖNLÜ YAKLAŞIMLAR”  OTURUM BAŞKANI Prof. Dr. Nurşen ADAK Edebiyat Fakültesi Dekanı</vt:lpstr>
      <vt:lpstr>ÇOCUK HAKLARI VE REFAHI SEMPOZYUMU ÜÇÜNCÜ OTURUM 25 NİSAN 2024  “ÇOCUKLARIN EĞİTİM SORUNLARI”  OTURUM BAŞKANI Prof. Dr. Hilmi DEMİRKAYA Eğitim Fakültesi Dekanı</vt:lpstr>
      <vt:lpstr>ÇOCUK HAKLARI VE REFAHI SEMPOZYUMU DÖRDÜNCÜ OTURUM 26 NİSAN 2024  “ÇOCUKLARDA BAĞIMLILIK SORUNLARI”  OTURUM BAŞKANI Prof. Dr. Erol GÜRPINAR Tıp Fakültesi Dekanı</vt:lpstr>
      <vt:lpstr>   ÇOCUK HAKLARI VE REFAHI SEMPOZYUMU BEŞİNCİ OTURUM 26 NİSAN 2024  “ÇOCUKLARIN RUH VE BEDEN SAĞLIĞI   SORUNLARI”  OTURUM BAŞKANI Uzman Dr. Evren EKİNGEN Antalya İl Sağlık Müdürü</vt:lpstr>
      <vt:lpstr>  ÇOCUK HAKLARI VE REFAHI SEMPOZYUMU ALTINCI OTURUM 26 NİSAN 2024  “ÇOCUK İHMAL VE İSTİSMARI”  OTURUM BAŞKANI Prof. Dr. Selma ÖNCEL Kumluca Sağlık Bilimleri Fakültesi Dekanı</vt:lpstr>
      <vt:lpstr>  ÇOCUK HAKLARI VE REFAHI SEMPOZYUMU YEDİNCİ OTURUM 26 NİSAN 2024  “CİNSEL İSTİSMAR VE AKRAN ZORBALIĞI SORUNLARI”  OTURUM BAŞKANI Prof. Dr. Zeynep ÖZER Hemşirelik Fakültesi Dekanı</vt:lpstr>
      <vt:lpstr>  ÇOCUK HAKLARI VE REFAHI SEMPOZYUMU KAPANIŞ OTURUM 26 NİSAN 2024  SEMPOZYUM SONUÇ BİLDİRGESİ  OTURUM BAŞKANI Prof. Dr. Fulya SARVAN TÜKD Antalya Şube Başkanı</vt:lpstr>
      <vt:lpstr>BİRİNCİ OTURUM SONUÇ BİLDİRGESİ-1</vt:lpstr>
      <vt:lpstr>BİRİNCİ OTURUM SONUÇ BİLDİRGESİ-2</vt:lpstr>
      <vt:lpstr>BİRİNCİ OTURUM SONUÇ BİLDİRGESİ-3</vt:lpstr>
      <vt:lpstr>BİRİNCİ OTURUM SONUÇ BİLDİRGESİ-4</vt:lpstr>
      <vt:lpstr>İKİNCİ OTURUM SONUÇ BİLDİRGESİ-1</vt:lpstr>
      <vt:lpstr>İKİNCİ OTURUM SONUÇ BİLDİRGESİ-2</vt:lpstr>
      <vt:lpstr>İKİNCİ OTURUM SONUÇ BİLDİRGESİ-3</vt:lpstr>
      <vt:lpstr>İKİNCİ OTURUM SONUÇ BİLDİRGESİ-4</vt:lpstr>
      <vt:lpstr>İKİNCİ OTURUM SONUÇ BİLDİRGESİ-5</vt:lpstr>
      <vt:lpstr>ÜÇÜNCÜ OTURUM SONUÇ BİLDİRGESİ-1</vt:lpstr>
      <vt:lpstr>ÜÇÜNCÜ OTURUM SONUÇ BİLDİRGESİ-2</vt:lpstr>
      <vt:lpstr>ÜÇÜNCÜ OTURUM SONUÇ BİLDİRGESİ-3</vt:lpstr>
      <vt:lpstr>ÜÇÜNCÜ OTURUM SONUÇ BİLDİRGESİ-4</vt:lpstr>
      <vt:lpstr>ÜÇÜNCÜ OTURUM SONUÇ BİLDİRGESİ-5</vt:lpstr>
      <vt:lpstr>ÜÇÜNCÜ OTURUM SONUÇ BİLDİRGESİ-6</vt:lpstr>
      <vt:lpstr>DÖRDÜNCÜ OTURUM SONUÇ BİLDİRGESİ-1</vt:lpstr>
      <vt:lpstr>DÖRDÜNCÜ OTURUM SONUÇ BİLDİRGESİ-2</vt:lpstr>
      <vt:lpstr>DÖRDÜNCÜ OTURUM SONUÇ BİLDİRGESİ-3</vt:lpstr>
      <vt:lpstr>DÖRDÜNCÜ OTURUM SONUÇ BİLDİRGESİ-4</vt:lpstr>
      <vt:lpstr>BEŞİNCİ OTURUM SONUÇ BİLDİRGESİ-1</vt:lpstr>
      <vt:lpstr>BEŞİNCİ OTURUM SONUÇ BİLDİRGESİ-2</vt:lpstr>
      <vt:lpstr>BEŞİNCİ OTURUM SONUÇ BİLDİRGESİ-3</vt:lpstr>
      <vt:lpstr>BEŞİNCİ OTURUM SONUÇ BİLDİRGESİ-4</vt:lpstr>
      <vt:lpstr>BEŞİNCİ OTURUM SONUÇ BİLDİRGESİ-5</vt:lpstr>
      <vt:lpstr>BEŞİNCİ OTURUM SONUÇ BİLDİRGESİ-6</vt:lpstr>
      <vt:lpstr> ALTINCI OTURUM SONUÇ BİLDİRGESİ-1</vt:lpstr>
      <vt:lpstr>ALTINCI OTURUM SONUÇ BİLDİRGESİ-2</vt:lpstr>
      <vt:lpstr>ALTINCI OTURUM SONUÇ BİLDİRGESİ-3</vt:lpstr>
      <vt:lpstr> ALTINCI OTURUM SONUÇ BİLDİRGESİ-4</vt:lpstr>
      <vt:lpstr> ALTINCI OTURUM SONUÇ BİLDİRGESİ-5</vt:lpstr>
      <vt:lpstr> ALTINCI OTURUM SONUÇ BİLDİRGESİ-6</vt:lpstr>
      <vt:lpstr>YEDİNCİ OTURUM SONUÇ BİLDİRGESİ-1</vt:lpstr>
      <vt:lpstr>YEDİNCİ OTURUM SONUÇ BİLDİRGESİ-2</vt:lpstr>
      <vt:lpstr>YEDİNCİ OTURUM SONUÇ BİLDİRGESİ-3</vt:lpstr>
      <vt:lpstr>YEDİNCİ OTURUM SONUÇ BİLDİRGESİ-4</vt:lpstr>
      <vt:lpstr>YEDİNCİ OTURUM SONUÇ BİLDİRGESİ-5</vt:lpstr>
      <vt:lpstr>KATILIMINIZ VE DESTEKLERİNİZ İÇİN SONSUZ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HAKLARI VE REFAHI İÇİN ELELE PROJESİ</dc:title>
  <dc:creator>HP</dc:creator>
  <cp:lastModifiedBy>tukd antalya</cp:lastModifiedBy>
  <cp:revision>42</cp:revision>
  <dcterms:created xsi:type="dcterms:W3CDTF">2024-02-06T12:51:00Z</dcterms:created>
  <dcterms:modified xsi:type="dcterms:W3CDTF">2024-08-26T15:00:41Z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BD28C503B5304E95839655C0320F0115_13</vt:lpwstr>
  </property>
  <property fmtid="{D5CDD505-2E9C-101B-9397-08002B2CF9AE}" pid="3" name="KSOProductBuildVer">
    <vt:lpwstr>1033-12.2.0.17562</vt:lpwstr>
  </property>
</Properties>
</file>