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3"/>
    <p:sldId id="259" r:id="rId4"/>
    <p:sldId id="260" r:id="rId5"/>
    <p:sldId id="282" r:id="rId6"/>
    <p:sldId id="261" r:id="rId7"/>
    <p:sldId id="262" r:id="rId8"/>
    <p:sldId id="263" r:id="rId9"/>
    <p:sldId id="264" r:id="rId10"/>
    <p:sldId id="265" r:id="rId11"/>
    <p:sldId id="270" r:id="rId12"/>
    <p:sldId id="281" r:id="rId13"/>
    <p:sldId id="272" r:id="rId14"/>
    <p:sldId id="274" r:id="rId15"/>
    <p:sldId id="273" r:id="rId16"/>
    <p:sldId id="275" r:id="rId17"/>
    <p:sldId id="279" r:id="rId18"/>
    <p:sldId id="280" r:id="rId19"/>
    <p:sldId id="276" r:id="rId20"/>
    <p:sldId id="277" r:id="rId21"/>
    <p:sldId id="278" r:id="rId23"/>
    <p:sldId id="257"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0" d="100"/>
          <a:sy n="50" d="100"/>
        </p:scale>
        <p:origin x="1378"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notesMaster" Target="notesMasters/notes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503B16-ADF8-42AF-BDFC-3A1BC870982A}" type="datetimeFigureOut">
              <a:rPr lang="tr-TR" smtClean="0"/>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37C047-B24A-40EC-8899-5A18318B92E7}" type="slidenum">
              <a:rPr lang="tr-TR" smtClean="0"/>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937C047-B24A-40EC-8899-5A18318B92E7}" type="slidenum">
              <a:rPr lang="tr-TR" smtClean="0"/>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ctrTitle" hasCustomPrompt="1"/>
          </p:nvPr>
        </p:nvSpPr>
        <p:spPr>
          <a:xfrm>
            <a:off x="3366868" y="533400"/>
            <a:ext cx="5105400" cy="2868168"/>
          </a:xfrm>
        </p:spPr>
        <p:txBody>
          <a:bodyPr lIns="45720" tIns="0" rIns="45720">
            <a:noAutofit/>
          </a:bodyPr>
          <a:lstStyle>
            <a:lvl1pPr algn="r">
              <a:defRPr sz="4200" b="1"/>
            </a:lvl1pPr>
          </a:lstStyle>
          <a:p>
            <a:r>
              <a:rPr kumimoji="0" lang="tr-TR"/>
              <a:t>Asıl başlık stili için tıklatın</a:t>
            </a:r>
            <a:endParaRPr kumimoji="0" lang="en-US"/>
          </a:p>
        </p:txBody>
      </p:sp>
      <p:sp>
        <p:nvSpPr>
          <p:cNvPr id="25" name="24 Alt Başlık"/>
          <p:cNvSpPr>
            <a:spLocks noGrp="1"/>
          </p:cNvSpPr>
          <p:nvPr>
            <p:ph type="subTitle" idx="1" hasCustomPrompt="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lstStyle>
          <a:p>
            <a:fld id="{01E1191D-A601-4881-8136-954101D0C350}" type="datetime1">
              <a:rPr lang="tr-TR" smtClean="0"/>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lstStyle>
          <a:p>
            <a:r>
              <a:rPr lang="tr-TR"/>
              <a:t>PROF. DR. FULYA SARVAN</a:t>
            </a:r>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lstStyle>
          <a:p>
            <a:fld id="{1971DAD8-0D44-4BA7-A5D8-8D7CD13B341B}" type="slidenum">
              <a:rPr lang="tr-TR" smtClean="0"/>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a:t>Asıl metin stillerini düzenlemek için tıklatın</a:t>
            </a:r>
            <a:endParaRPr lang="tr-TR"/>
          </a:p>
          <a:p>
            <a:pPr lvl="1" eaLnBrk="1" latinLnBrk="0" hangingPunct="1"/>
            <a:r>
              <a:rPr lang="tr-TR"/>
              <a:t>İkinci düzey</a:t>
            </a:r>
            <a:endParaRPr lang="tr-TR"/>
          </a:p>
          <a:p>
            <a:pPr lvl="2" eaLnBrk="1" latinLnBrk="0" hangingPunct="1"/>
            <a:r>
              <a:rPr lang="tr-TR"/>
              <a:t>Üçüncü düzey</a:t>
            </a:r>
            <a:endParaRPr lang="tr-TR"/>
          </a:p>
          <a:p>
            <a:pPr lvl="3" eaLnBrk="1" latinLnBrk="0" hangingPunct="1"/>
            <a:r>
              <a:rPr lang="tr-TR"/>
              <a:t>Dördüncü düzey</a:t>
            </a:r>
            <a:endParaRPr lang="tr-T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CA34E628-EAF1-498A-AD11-46CD8FBD10C4}" type="datetime1">
              <a:rPr lang="tr-TR" smtClean="0"/>
            </a:fld>
            <a:endParaRPr lang="tr-TR"/>
          </a:p>
        </p:txBody>
      </p:sp>
      <p:sp>
        <p:nvSpPr>
          <p:cNvPr id="5" name="4 Altbilgi Yer Tutucusu"/>
          <p:cNvSpPr>
            <a:spLocks noGrp="1"/>
          </p:cNvSpPr>
          <p:nvPr>
            <p:ph type="ftr" sz="quarter" idx="11"/>
          </p:nvPr>
        </p:nvSpPr>
        <p:spPr/>
        <p:txBody>
          <a:bodyPr/>
          <a:lstStyle/>
          <a:p>
            <a:r>
              <a:rPr lang="tr-TR"/>
              <a:t>PROF. DR. FULYA SARVAN</a:t>
            </a:r>
            <a:endParaRPr lang="tr-TR"/>
          </a:p>
        </p:txBody>
      </p:sp>
      <p:sp>
        <p:nvSpPr>
          <p:cNvPr id="6" name="5 Slayt Numarası Yer Tutucusu"/>
          <p:cNvSpPr>
            <a:spLocks noGrp="1"/>
          </p:cNvSpPr>
          <p:nvPr>
            <p:ph type="sldNum" sz="quarter" idx="12"/>
          </p:nvPr>
        </p:nvSpPr>
        <p:spPr/>
        <p:txBody>
          <a:bodyPr/>
          <a:lstStyle/>
          <a:p>
            <a:fld id="{1971DAD8-0D44-4BA7-A5D8-8D7CD13B341B}"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553200" y="274955"/>
            <a:ext cx="1524000" cy="5851525"/>
          </a:xfrm>
        </p:spPr>
        <p:txBody>
          <a:bodyPr vert="eaVert" anchor="t"/>
          <a:lstStyle/>
          <a:p>
            <a:r>
              <a:rPr kumimoji="0" lang="tr-TR"/>
              <a:t>Asıl başlık stili için tıklatın</a:t>
            </a:r>
            <a:endParaRPr kumimoji="0" lang="en-US"/>
          </a:p>
        </p:txBody>
      </p:sp>
      <p:sp>
        <p:nvSpPr>
          <p:cNvPr id="3" name="2 Dikey Metin Yer Tutucusu"/>
          <p:cNvSpPr>
            <a:spLocks noGrp="1"/>
          </p:cNvSpPr>
          <p:nvPr>
            <p:ph type="body" orient="vert" idx="1" hasCustomPrompt="1"/>
          </p:nvPr>
        </p:nvSpPr>
        <p:spPr>
          <a:xfrm>
            <a:off x="457200" y="274642"/>
            <a:ext cx="6019800" cy="5851525"/>
          </a:xfrm>
        </p:spPr>
        <p:txBody>
          <a:bodyPr vert="eaVert"/>
          <a:lstStyle/>
          <a:p>
            <a:pPr lvl="0" eaLnBrk="1" latinLnBrk="0" hangingPunct="1"/>
            <a:r>
              <a:rPr lang="tr-TR"/>
              <a:t>Asıl metin stillerini düzenlemek için tıklatın</a:t>
            </a:r>
            <a:endParaRPr lang="tr-TR"/>
          </a:p>
          <a:p>
            <a:pPr lvl="1" eaLnBrk="1" latinLnBrk="0" hangingPunct="1"/>
            <a:r>
              <a:rPr lang="tr-TR"/>
              <a:t>İkinci düzey</a:t>
            </a:r>
            <a:endParaRPr lang="tr-TR"/>
          </a:p>
          <a:p>
            <a:pPr lvl="2" eaLnBrk="1" latinLnBrk="0" hangingPunct="1"/>
            <a:r>
              <a:rPr lang="tr-TR"/>
              <a:t>Üçüncü düzey</a:t>
            </a:r>
            <a:endParaRPr lang="tr-TR"/>
          </a:p>
          <a:p>
            <a:pPr lvl="3" eaLnBrk="1" latinLnBrk="0" hangingPunct="1"/>
            <a:r>
              <a:rPr lang="tr-TR"/>
              <a:t>Dördüncü düzey</a:t>
            </a:r>
            <a:endParaRPr lang="tr-TR"/>
          </a:p>
          <a:p>
            <a:pPr lvl="4" eaLnBrk="1" latinLnBrk="0" hangingPunct="1"/>
            <a:r>
              <a:rPr lang="tr-TR"/>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p>
            <a:fld id="{D341DF53-A868-4312-9B45-817CFCCFC059}" type="datetime1">
              <a:rPr lang="tr-TR" smtClean="0"/>
            </a:fld>
            <a:endParaRPr lang="tr-TR"/>
          </a:p>
        </p:txBody>
      </p:sp>
      <p:sp>
        <p:nvSpPr>
          <p:cNvPr id="5" name="4 Altbilgi Yer Tutucusu"/>
          <p:cNvSpPr>
            <a:spLocks noGrp="1"/>
          </p:cNvSpPr>
          <p:nvPr>
            <p:ph type="ftr" sz="quarter" idx="11"/>
          </p:nvPr>
        </p:nvSpPr>
        <p:spPr>
          <a:xfrm>
            <a:off x="457200" y="6556248"/>
            <a:ext cx="3657600" cy="228600"/>
          </a:xfrm>
        </p:spPr>
        <p:txBody>
          <a:bodyPr/>
          <a:lstStyle/>
          <a:p>
            <a:r>
              <a:rPr lang="tr-TR"/>
              <a:t>PROF. DR. FULYA SARVAN</a:t>
            </a:r>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lstStyle>
          <a:p>
            <a:fld id="{1971DAD8-0D44-4BA7-A5D8-8D7CD13B341B}"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a:t>Asıl metin stillerini düzenlemek için tıklatın</a:t>
            </a:r>
            <a:endParaRPr lang="tr-TR"/>
          </a:p>
          <a:p>
            <a:pPr lvl="1" eaLnBrk="1" latinLnBrk="0" hangingPunct="1"/>
            <a:r>
              <a:rPr lang="tr-TR"/>
              <a:t>İkinci düzey</a:t>
            </a:r>
            <a:endParaRPr lang="tr-TR"/>
          </a:p>
          <a:p>
            <a:pPr lvl="2" eaLnBrk="1" latinLnBrk="0" hangingPunct="1"/>
            <a:r>
              <a:rPr lang="tr-TR"/>
              <a:t>Üçüncü düzey</a:t>
            </a:r>
            <a:endParaRPr lang="tr-TR"/>
          </a:p>
          <a:p>
            <a:pPr lvl="3" eaLnBrk="1" latinLnBrk="0" hangingPunct="1"/>
            <a:r>
              <a:rPr lang="tr-TR"/>
              <a:t>Dördüncü düzey</a:t>
            </a:r>
            <a:endParaRPr lang="tr-T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10906679-AD4B-4CBC-AFFD-6DF9C862AE46}" type="datetime1">
              <a:rPr lang="tr-TR" smtClean="0"/>
            </a:fld>
            <a:endParaRPr lang="tr-TR"/>
          </a:p>
        </p:txBody>
      </p:sp>
      <p:sp>
        <p:nvSpPr>
          <p:cNvPr id="5" name="4 Altbilgi Yer Tutucusu"/>
          <p:cNvSpPr>
            <a:spLocks noGrp="1"/>
          </p:cNvSpPr>
          <p:nvPr>
            <p:ph type="ftr" sz="quarter" idx="11"/>
          </p:nvPr>
        </p:nvSpPr>
        <p:spPr/>
        <p:txBody>
          <a:bodyPr/>
          <a:lstStyle/>
          <a:p>
            <a:r>
              <a:rPr lang="tr-TR"/>
              <a:t>PROF. DR. FULYA SARVAN</a:t>
            </a:r>
            <a:endParaRPr lang="tr-TR"/>
          </a:p>
        </p:txBody>
      </p:sp>
      <p:sp>
        <p:nvSpPr>
          <p:cNvPr id="6" name="5 Slayt Numarası Yer Tutucusu"/>
          <p:cNvSpPr>
            <a:spLocks noGrp="1"/>
          </p:cNvSpPr>
          <p:nvPr>
            <p:ph type="sldNum" sz="quarter" idx="12"/>
          </p:nvPr>
        </p:nvSpPr>
        <p:spPr/>
        <p:txBody>
          <a:bodyPr/>
          <a:lstStyle/>
          <a:p>
            <a:fld id="{1971DAD8-0D44-4BA7-A5D8-8D7CD13B341B}"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066800" y="2821837"/>
            <a:ext cx="6255488" cy="1362075"/>
          </a:xfrm>
        </p:spPr>
        <p:txBody>
          <a:bodyPr tIns="0" anchor="t"/>
          <a:lstStyle>
            <a:lvl1pPr algn="r">
              <a:buNone/>
              <a:defRPr sz="4200" b="1" cap="all"/>
            </a:lvl1pPr>
          </a:lstStyle>
          <a:p>
            <a:r>
              <a:rPr kumimoji="0" lang="tr-TR"/>
              <a:t>Asıl başlık stili için tıklatın</a:t>
            </a:r>
            <a:endParaRPr kumimoji="0" lang="en-US"/>
          </a:p>
        </p:txBody>
      </p:sp>
      <p:sp>
        <p:nvSpPr>
          <p:cNvPr id="3" name="2 Metin Yer Tutucusu"/>
          <p:cNvSpPr>
            <a:spLocks noGrp="1"/>
          </p:cNvSpPr>
          <p:nvPr>
            <p:ph type="body" idx="1" hasCustomPrompt="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endParaRPr kumimoji="0" lang="tr-T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lstStyle>
          <a:p>
            <a:fld id="{3D565913-E204-43B0-8AC6-18CFBC295FDD}" type="datetime1">
              <a:rPr lang="tr-TR" smtClean="0"/>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lstStyle>
          <a:p>
            <a:r>
              <a:rPr lang="tr-TR"/>
              <a:t>PROF. DR. FULYA SARVAN</a:t>
            </a:r>
            <a:endParaRPr lang="tr-TR"/>
          </a:p>
        </p:txBody>
      </p:sp>
      <p:sp>
        <p:nvSpPr>
          <p:cNvPr id="6" name="5 Slayt Numarası Yer Tutucusu"/>
          <p:cNvSpPr>
            <a:spLocks noGrp="1"/>
          </p:cNvSpPr>
          <p:nvPr>
            <p:ph type="sldNum" sz="quarter" idx="12"/>
          </p:nvPr>
        </p:nvSpPr>
        <p:spPr>
          <a:xfrm>
            <a:off x="6733952" y="6555112"/>
            <a:ext cx="588336" cy="228600"/>
          </a:xfrm>
        </p:spPr>
        <p:txBody>
          <a:bodyPr/>
          <a:lstStyle/>
          <a:p>
            <a:fld id="{1971DAD8-0D44-4BA7-A5D8-8D7CD13B341B}" type="slidenum">
              <a:rPr lang="tr-TR" smtClean="0"/>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320040"/>
            <a:ext cx="7242048" cy="1143000"/>
          </a:xfrm>
        </p:spPr>
        <p:txBody>
          <a:bodyPr/>
          <a:lstStyle/>
          <a:p>
            <a:r>
              <a:rPr kumimoji="0" lang="tr-TR"/>
              <a:t>Asıl başlık stili için tıklatın</a:t>
            </a:r>
            <a:endParaRPr kumimoji="0" lang="en-US"/>
          </a:p>
        </p:txBody>
      </p:sp>
      <p:sp>
        <p:nvSpPr>
          <p:cNvPr id="3" name="2 İçerik Yer Tutucusu"/>
          <p:cNvSpPr>
            <a:spLocks noGrp="1"/>
          </p:cNvSpPr>
          <p:nvPr>
            <p:ph sz="half" idx="1" hasCustomPrompt="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tr-TR"/>
              <a:t>Asıl metin stillerini düzenlemek için tıklatın</a:t>
            </a:r>
            <a:endParaRPr lang="tr-TR"/>
          </a:p>
          <a:p>
            <a:pPr lvl="1" eaLnBrk="1" latinLnBrk="0" hangingPunct="1"/>
            <a:r>
              <a:rPr lang="tr-TR"/>
              <a:t>İkinci düzey</a:t>
            </a:r>
            <a:endParaRPr lang="tr-TR"/>
          </a:p>
          <a:p>
            <a:pPr lvl="2" eaLnBrk="1" latinLnBrk="0" hangingPunct="1"/>
            <a:r>
              <a:rPr lang="tr-TR"/>
              <a:t>Üçüncü düzey</a:t>
            </a:r>
            <a:endParaRPr lang="tr-TR"/>
          </a:p>
          <a:p>
            <a:pPr lvl="3" eaLnBrk="1" latinLnBrk="0" hangingPunct="1"/>
            <a:r>
              <a:rPr lang="tr-TR"/>
              <a:t>Dördüncü düzey</a:t>
            </a:r>
            <a:endParaRPr lang="tr-TR"/>
          </a:p>
          <a:p>
            <a:pPr lvl="4" eaLnBrk="1" latinLnBrk="0" hangingPunct="1"/>
            <a:r>
              <a:rPr lang="tr-TR"/>
              <a:t>Beşinci düzey</a:t>
            </a:r>
            <a:endParaRPr kumimoji="0" lang="en-US"/>
          </a:p>
        </p:txBody>
      </p:sp>
      <p:sp>
        <p:nvSpPr>
          <p:cNvPr id="4" name="3 İçerik Yer Tutucusu"/>
          <p:cNvSpPr>
            <a:spLocks noGrp="1"/>
          </p:cNvSpPr>
          <p:nvPr>
            <p:ph sz="half" idx="2" hasCustomPrompt="1"/>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tr-TR"/>
              <a:t>Asıl metin stillerini düzenlemek için tıklatın</a:t>
            </a:r>
            <a:endParaRPr lang="tr-TR"/>
          </a:p>
          <a:p>
            <a:pPr lvl="1" eaLnBrk="1" latinLnBrk="0" hangingPunct="1"/>
            <a:r>
              <a:rPr lang="tr-TR"/>
              <a:t>İkinci düzey</a:t>
            </a:r>
            <a:endParaRPr lang="tr-TR"/>
          </a:p>
          <a:p>
            <a:pPr lvl="2" eaLnBrk="1" latinLnBrk="0" hangingPunct="1"/>
            <a:r>
              <a:rPr lang="tr-TR"/>
              <a:t>Üçüncü düzey</a:t>
            </a:r>
            <a:endParaRPr lang="tr-TR"/>
          </a:p>
          <a:p>
            <a:pPr lvl="3" eaLnBrk="1" latinLnBrk="0" hangingPunct="1"/>
            <a:r>
              <a:rPr lang="tr-TR"/>
              <a:t>Dördüncü düzey</a:t>
            </a:r>
            <a:endParaRPr lang="tr-T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78A4F209-D598-4D76-8521-C5E89E8A3A70}" type="datetime1">
              <a:rPr lang="tr-TR" smtClean="0"/>
            </a:fld>
            <a:endParaRPr lang="tr-TR"/>
          </a:p>
        </p:txBody>
      </p:sp>
      <p:sp>
        <p:nvSpPr>
          <p:cNvPr id="6" name="5 Altbilgi Yer Tutucusu"/>
          <p:cNvSpPr>
            <a:spLocks noGrp="1"/>
          </p:cNvSpPr>
          <p:nvPr>
            <p:ph type="ftr" sz="quarter" idx="11"/>
          </p:nvPr>
        </p:nvSpPr>
        <p:spPr/>
        <p:txBody>
          <a:bodyPr/>
          <a:lstStyle/>
          <a:p>
            <a:r>
              <a:rPr lang="tr-TR"/>
              <a:t>PROF. DR. FULYA SARVAN</a:t>
            </a:r>
            <a:endParaRPr lang="tr-TR"/>
          </a:p>
        </p:txBody>
      </p:sp>
      <p:sp>
        <p:nvSpPr>
          <p:cNvPr id="7" name="6 Slayt Numarası Yer Tutucusu"/>
          <p:cNvSpPr>
            <a:spLocks noGrp="1"/>
          </p:cNvSpPr>
          <p:nvPr>
            <p:ph type="sldNum" sz="quarter" idx="12"/>
          </p:nvPr>
        </p:nvSpPr>
        <p:spPr/>
        <p:txBody>
          <a:bodyPr/>
          <a:lstStyle/>
          <a:p>
            <a:fld id="{1971DAD8-0D44-4BA7-A5D8-8D7CD13B341B}"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320040"/>
            <a:ext cx="7242048" cy="1143000"/>
          </a:xfrm>
        </p:spPr>
        <p:txBody>
          <a:bodyPr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hasCustomPrompt="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endParaRPr kumimoji="0" lang="tr-TR"/>
          </a:p>
        </p:txBody>
      </p:sp>
      <p:sp>
        <p:nvSpPr>
          <p:cNvPr id="4" name="3 Metin Yer Tutucusu"/>
          <p:cNvSpPr>
            <a:spLocks noGrp="1"/>
          </p:cNvSpPr>
          <p:nvPr>
            <p:ph type="body" sz="half" idx="3" hasCustomPrompt="1"/>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endParaRPr kumimoji="0" lang="tr-TR"/>
          </a:p>
        </p:txBody>
      </p:sp>
      <p:sp>
        <p:nvSpPr>
          <p:cNvPr id="5" name="4 İçerik Yer Tutucusu"/>
          <p:cNvSpPr>
            <a:spLocks noGrp="1"/>
          </p:cNvSpPr>
          <p:nvPr>
            <p:ph sz="quarter" idx="2" hasCustomPrompt="1"/>
          </p:nvPr>
        </p:nvSpPr>
        <p:spPr>
          <a:xfrm>
            <a:off x="457200"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endParaRPr lang="tr-TR"/>
          </a:p>
          <a:p>
            <a:pPr lvl="1" eaLnBrk="1" latinLnBrk="0" hangingPunct="1"/>
            <a:r>
              <a:rPr lang="tr-TR"/>
              <a:t>İkinci düzey</a:t>
            </a:r>
            <a:endParaRPr lang="tr-TR"/>
          </a:p>
          <a:p>
            <a:pPr lvl="2" eaLnBrk="1" latinLnBrk="0" hangingPunct="1"/>
            <a:r>
              <a:rPr lang="tr-TR"/>
              <a:t>Üçüncü düzey</a:t>
            </a:r>
            <a:endParaRPr lang="tr-TR"/>
          </a:p>
          <a:p>
            <a:pPr lvl="3" eaLnBrk="1" latinLnBrk="0" hangingPunct="1"/>
            <a:r>
              <a:rPr lang="tr-TR"/>
              <a:t>Dördüncü düzey</a:t>
            </a:r>
            <a:endParaRPr lang="tr-TR"/>
          </a:p>
          <a:p>
            <a:pPr lvl="4" eaLnBrk="1" latinLnBrk="0" hangingPunct="1"/>
            <a:r>
              <a:rPr lang="tr-TR"/>
              <a:t>Beşinci düzey</a:t>
            </a:r>
            <a:endParaRPr kumimoji="0" lang="en-US"/>
          </a:p>
        </p:txBody>
      </p:sp>
      <p:sp>
        <p:nvSpPr>
          <p:cNvPr id="6" name="5 İçerik Yer Tutucusu"/>
          <p:cNvSpPr>
            <a:spLocks noGrp="1"/>
          </p:cNvSpPr>
          <p:nvPr>
            <p:ph sz="quarter" idx="4" hasCustomPrompt="1"/>
          </p:nvPr>
        </p:nvSpPr>
        <p:spPr>
          <a:xfrm>
            <a:off x="4178808"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endParaRPr lang="tr-TR"/>
          </a:p>
          <a:p>
            <a:pPr lvl="1" eaLnBrk="1" latinLnBrk="0" hangingPunct="1"/>
            <a:r>
              <a:rPr lang="tr-TR"/>
              <a:t>İkinci düzey</a:t>
            </a:r>
            <a:endParaRPr lang="tr-TR"/>
          </a:p>
          <a:p>
            <a:pPr lvl="2" eaLnBrk="1" latinLnBrk="0" hangingPunct="1"/>
            <a:r>
              <a:rPr lang="tr-TR"/>
              <a:t>Üçüncü düzey</a:t>
            </a:r>
            <a:endParaRPr lang="tr-TR"/>
          </a:p>
          <a:p>
            <a:pPr lvl="3" eaLnBrk="1" latinLnBrk="0" hangingPunct="1"/>
            <a:r>
              <a:rPr lang="tr-TR"/>
              <a:t>Dördüncü düzey</a:t>
            </a:r>
            <a:endParaRPr lang="tr-T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BB9C0F69-EF1A-4F11-AA01-F1B18661E564}" type="datetime1">
              <a:rPr lang="tr-TR" smtClean="0"/>
            </a:fld>
            <a:endParaRPr lang="tr-TR"/>
          </a:p>
        </p:txBody>
      </p:sp>
      <p:sp>
        <p:nvSpPr>
          <p:cNvPr id="8" name="7 Altbilgi Yer Tutucusu"/>
          <p:cNvSpPr>
            <a:spLocks noGrp="1"/>
          </p:cNvSpPr>
          <p:nvPr>
            <p:ph type="ftr" sz="quarter" idx="11"/>
          </p:nvPr>
        </p:nvSpPr>
        <p:spPr/>
        <p:txBody>
          <a:bodyPr/>
          <a:lstStyle/>
          <a:p>
            <a:r>
              <a:rPr lang="tr-TR"/>
              <a:t>PROF. DR. FULYA SARVAN</a:t>
            </a:r>
            <a:endParaRPr lang="tr-TR"/>
          </a:p>
        </p:txBody>
      </p:sp>
      <p:sp>
        <p:nvSpPr>
          <p:cNvPr id="9" name="8 Slayt Numarası Yer Tutucusu"/>
          <p:cNvSpPr>
            <a:spLocks noGrp="1"/>
          </p:cNvSpPr>
          <p:nvPr>
            <p:ph type="sldNum" sz="quarter" idx="12"/>
          </p:nvPr>
        </p:nvSpPr>
        <p:spPr/>
        <p:txBody>
          <a:bodyPr/>
          <a:lstStyle/>
          <a:p>
            <a:fld id="{1971DAD8-0D44-4BA7-A5D8-8D7CD13B341B}"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320040"/>
            <a:ext cx="7242048" cy="11430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B8AEE4BA-3302-49A4-BF50-F0432445D89C}" type="datetime1">
              <a:rPr lang="tr-TR" smtClean="0"/>
            </a:fld>
            <a:endParaRPr lang="tr-TR"/>
          </a:p>
        </p:txBody>
      </p:sp>
      <p:sp>
        <p:nvSpPr>
          <p:cNvPr id="4" name="3 Altbilgi Yer Tutucusu"/>
          <p:cNvSpPr>
            <a:spLocks noGrp="1"/>
          </p:cNvSpPr>
          <p:nvPr>
            <p:ph type="ftr" sz="quarter" idx="11"/>
          </p:nvPr>
        </p:nvSpPr>
        <p:spPr/>
        <p:txBody>
          <a:bodyPr/>
          <a:lstStyle/>
          <a:p>
            <a:r>
              <a:rPr lang="tr-TR"/>
              <a:t>PROF. DR. FULYA SARVAN</a:t>
            </a:r>
            <a:endParaRPr lang="tr-TR"/>
          </a:p>
        </p:txBody>
      </p:sp>
      <p:sp>
        <p:nvSpPr>
          <p:cNvPr id="5" name="4 Slayt Numarası Yer Tutucusu"/>
          <p:cNvSpPr>
            <a:spLocks noGrp="1"/>
          </p:cNvSpPr>
          <p:nvPr>
            <p:ph type="sldNum" sz="quarter" idx="12"/>
          </p:nvPr>
        </p:nvSpPr>
        <p:spPr/>
        <p:txBody>
          <a:bodyPr/>
          <a:lstStyle/>
          <a:p>
            <a:fld id="{1971DAD8-0D44-4BA7-A5D8-8D7CD13B341B}"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lstStyle>
          <a:p>
            <a:fld id="{1BF47054-6C4E-4B90-AADD-96E4F03AFB7B}" type="datetime1">
              <a:rPr lang="tr-TR" smtClean="0"/>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lstStyle>
          <a:p>
            <a:r>
              <a:rPr lang="tr-TR"/>
              <a:t>PROF. DR. FULYA SARVAN</a:t>
            </a:r>
            <a:endParaRPr lang="tr-TR"/>
          </a:p>
        </p:txBody>
      </p:sp>
      <p:sp>
        <p:nvSpPr>
          <p:cNvPr id="4" name="3 Slayt Numarası Yer Tutucusu"/>
          <p:cNvSpPr>
            <a:spLocks noGrp="1"/>
          </p:cNvSpPr>
          <p:nvPr>
            <p:ph type="sldNum" sz="quarter" idx="12"/>
          </p:nvPr>
        </p:nvSpPr>
        <p:spPr/>
        <p:txBody>
          <a:bodyPr/>
          <a:lstStyle/>
          <a:p>
            <a:fld id="{1971DAD8-0D44-4BA7-A5D8-8D7CD13B341B}"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5897880" cy="1173480"/>
          </a:xfrm>
        </p:spPr>
        <p:txBody>
          <a:bodyPr wrap="square" anchor="b"/>
          <a:lstStyle>
            <a:lvl1pPr algn="l">
              <a:buNone/>
              <a:defRPr lang="en-US" sz="2400" baseline="0" smtClean="0"/>
            </a:lvl1pPr>
          </a:lstStyle>
          <a:p>
            <a:r>
              <a:rPr kumimoji="0" lang="tr-TR"/>
              <a:t>Asıl başlık stili için tıklatın</a:t>
            </a:r>
            <a:endParaRPr kumimoji="0" lang="en-US"/>
          </a:p>
        </p:txBody>
      </p:sp>
      <p:sp>
        <p:nvSpPr>
          <p:cNvPr id="3" name="2 Metin Yer Tutucusu"/>
          <p:cNvSpPr>
            <a:spLocks noGrp="1"/>
          </p:cNvSpPr>
          <p:nvPr>
            <p:ph type="body" idx="2" hasCustomPrompt="1"/>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endParaRPr kumimoji="0" lang="tr-TR"/>
          </a:p>
        </p:txBody>
      </p:sp>
      <p:sp>
        <p:nvSpPr>
          <p:cNvPr id="4" name="3 İçerik Yer Tutucusu"/>
          <p:cNvSpPr>
            <a:spLocks noGrp="1"/>
          </p:cNvSpPr>
          <p:nvPr>
            <p:ph sz="half" idx="1" hasCustomPrompt="1"/>
          </p:nvPr>
        </p:nvSpPr>
        <p:spPr>
          <a:xfrm>
            <a:off x="457200" y="2133600"/>
            <a:ext cx="7239000" cy="4371752"/>
          </a:xfrm>
        </p:spPr>
        <p:txBody>
          <a:bodyPr/>
          <a:lstStyle>
            <a:lvl1pPr>
              <a:defRPr sz="3200"/>
            </a:lvl1pPr>
            <a:lvl2pPr>
              <a:defRPr sz="2800"/>
            </a:lvl2pPr>
            <a:lvl3pPr>
              <a:defRPr sz="2400"/>
            </a:lvl3pPr>
            <a:lvl4pPr>
              <a:defRPr sz="2000"/>
            </a:lvl4pPr>
            <a:lvl5pPr>
              <a:defRPr sz="2000"/>
            </a:lvl5pPr>
          </a:lstStyle>
          <a:p>
            <a:pPr lvl="0" eaLnBrk="1" latinLnBrk="0" hangingPunct="1"/>
            <a:r>
              <a:rPr lang="tr-TR"/>
              <a:t>Asıl metin stillerini düzenlemek için tıklatın</a:t>
            </a:r>
            <a:endParaRPr lang="tr-TR"/>
          </a:p>
          <a:p>
            <a:pPr lvl="1" eaLnBrk="1" latinLnBrk="0" hangingPunct="1"/>
            <a:r>
              <a:rPr lang="tr-TR"/>
              <a:t>İkinci düzey</a:t>
            </a:r>
            <a:endParaRPr lang="tr-TR"/>
          </a:p>
          <a:p>
            <a:pPr lvl="2" eaLnBrk="1" latinLnBrk="0" hangingPunct="1"/>
            <a:r>
              <a:rPr lang="tr-TR"/>
              <a:t>Üçüncü düzey</a:t>
            </a:r>
            <a:endParaRPr lang="tr-TR"/>
          </a:p>
          <a:p>
            <a:pPr lvl="3" eaLnBrk="1" latinLnBrk="0" hangingPunct="1"/>
            <a:r>
              <a:rPr lang="tr-TR"/>
              <a:t>Dördüncü düzey</a:t>
            </a:r>
            <a:endParaRPr lang="tr-T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EBAB09B0-B205-406C-BA52-578F134A4F28}" type="datetime1">
              <a:rPr lang="tr-TR" smtClean="0"/>
            </a:fld>
            <a:endParaRPr lang="tr-TR"/>
          </a:p>
        </p:txBody>
      </p:sp>
      <p:sp>
        <p:nvSpPr>
          <p:cNvPr id="6" name="5 Altbilgi Yer Tutucusu"/>
          <p:cNvSpPr>
            <a:spLocks noGrp="1"/>
          </p:cNvSpPr>
          <p:nvPr>
            <p:ph type="ftr" sz="quarter" idx="11"/>
          </p:nvPr>
        </p:nvSpPr>
        <p:spPr/>
        <p:txBody>
          <a:bodyPr/>
          <a:lstStyle/>
          <a:p>
            <a:r>
              <a:rPr lang="tr-TR"/>
              <a:t>PROF. DR. FULYA SARVAN</a:t>
            </a:r>
            <a:endParaRPr lang="tr-TR"/>
          </a:p>
        </p:txBody>
      </p:sp>
      <p:sp>
        <p:nvSpPr>
          <p:cNvPr id="7" name="6 Slayt Numarası Yer Tutucusu"/>
          <p:cNvSpPr>
            <a:spLocks noGrp="1"/>
          </p:cNvSpPr>
          <p:nvPr>
            <p:ph type="sldNum" sz="quarter" idx="12"/>
          </p:nvPr>
        </p:nvSpPr>
        <p:spPr/>
        <p:txBody>
          <a:bodyPr/>
          <a:lstStyle/>
          <a:p>
            <a:fld id="{1971DAD8-0D44-4BA7-A5D8-8D7CD13B341B}"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hasCustomPrompt="1"/>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lstStyle>
          <a:p>
            <a:r>
              <a:rPr kumimoji="0" lang="tr-TR"/>
              <a:t>Asıl başlık stili için tıklatın</a:t>
            </a:r>
            <a:endParaRPr kumimoji="0" lang="en-US" dirty="0"/>
          </a:p>
        </p:txBody>
      </p:sp>
      <p:sp>
        <p:nvSpPr>
          <p:cNvPr id="4" name="3 Metin Yer Tutucusu"/>
          <p:cNvSpPr>
            <a:spLocks noGrp="1"/>
          </p:cNvSpPr>
          <p:nvPr>
            <p:ph type="body" sz="half" idx="2" hasCustomPrompt="1"/>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lstStyle>
          <a:p>
            <a:pPr marL="0" marR="0" lvl="0" indent="0" algn="l" defTabSz="0" rtl="0" eaLnBrk="1" fontAlgn="auto" latinLnBrk="0" hangingPunct="1">
              <a:lnSpc>
                <a:spcPct val="100000"/>
              </a:lnSpc>
              <a:spcBef>
                <a:spcPts val="0"/>
              </a:spcBef>
              <a:spcAft>
                <a:spcPts val="0"/>
              </a:spcAft>
              <a:buClr>
                <a:schemeClr val="tx2"/>
              </a:buClr>
              <a:buSzPct val="73000"/>
              <a:buFontTx/>
              <a:buNone/>
              <a:defRPr/>
            </a:pPr>
            <a:r>
              <a:rPr kumimoji="0" lang="tr-TR"/>
              <a:t>Asıl metin stillerini düzenlemek için tıklatın</a:t>
            </a:r>
            <a:endParaRPr kumimoji="0" lang="tr-TR"/>
          </a:p>
        </p:txBody>
      </p:sp>
      <p:sp>
        <p:nvSpPr>
          <p:cNvPr id="5" name="4 Veri Yer Tutucusu"/>
          <p:cNvSpPr>
            <a:spLocks noGrp="1"/>
          </p:cNvSpPr>
          <p:nvPr>
            <p:ph type="dt" sz="half" idx="10"/>
          </p:nvPr>
        </p:nvSpPr>
        <p:spPr/>
        <p:txBody>
          <a:bodyPr/>
          <a:lstStyle/>
          <a:p>
            <a:fld id="{74325ADC-5FE3-4028-996D-5E5561F1AFFA}" type="datetime1">
              <a:rPr lang="tr-TR" smtClean="0"/>
            </a:fld>
            <a:endParaRPr lang="tr-TR"/>
          </a:p>
        </p:txBody>
      </p:sp>
      <p:sp>
        <p:nvSpPr>
          <p:cNvPr id="6" name="5 Altbilgi Yer Tutucusu"/>
          <p:cNvSpPr>
            <a:spLocks noGrp="1"/>
          </p:cNvSpPr>
          <p:nvPr>
            <p:ph type="ftr" sz="quarter" idx="11"/>
          </p:nvPr>
        </p:nvSpPr>
        <p:spPr/>
        <p:txBody>
          <a:bodyPr/>
          <a:lstStyle/>
          <a:p>
            <a:r>
              <a:rPr lang="tr-TR"/>
              <a:t>PROF. DR. FULYA SARVAN</a:t>
            </a:r>
            <a:endParaRPr lang="tr-TR"/>
          </a:p>
        </p:txBody>
      </p:sp>
      <p:sp>
        <p:nvSpPr>
          <p:cNvPr id="7" name="6 Slayt Numarası Yer Tutucusu"/>
          <p:cNvSpPr>
            <a:spLocks noGrp="1"/>
          </p:cNvSpPr>
          <p:nvPr>
            <p:ph type="sldNum" sz="quarter" idx="12"/>
          </p:nvPr>
        </p:nvSpPr>
        <p:spPr/>
        <p:txBody>
          <a:bodyPr/>
          <a:lstStyle/>
          <a:p>
            <a:fld id="{1971DAD8-0D44-4BA7-A5D8-8D7CD13B341B}" type="slidenum">
              <a:rPr lang="tr-TR" smtClean="0"/>
            </a:fld>
            <a:endParaRPr lang="tr-TR"/>
          </a:p>
        </p:txBody>
      </p:sp>
      <p:sp>
        <p:nvSpPr>
          <p:cNvPr id="10" name="9 Resim Yer Tutucusu"/>
          <p:cNvSpPr>
            <a:spLocks noGrp="1"/>
          </p:cNvSpPr>
          <p:nvPr>
            <p:ph type="pic" idx="1" hasCustomPrompt="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lstStyle>
          <a:p>
            <a:r>
              <a:rPr kumimoji="0" lang="tr-TR"/>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tr-TR"/>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tr-TR"/>
              <a:t>Asıl metin stillerini düzenlemek için tıklatın</a:t>
            </a:r>
            <a:endParaRPr kumimoji="0" lang="tr-TR"/>
          </a:p>
          <a:p>
            <a:pPr lvl="1" eaLnBrk="1" latinLnBrk="0" hangingPunct="1"/>
            <a:r>
              <a:rPr kumimoji="0" lang="tr-TR"/>
              <a:t>İkinci düzey</a:t>
            </a:r>
            <a:endParaRPr kumimoji="0" lang="tr-TR"/>
          </a:p>
          <a:p>
            <a:pPr lvl="2" eaLnBrk="1" latinLnBrk="0" hangingPunct="1"/>
            <a:r>
              <a:rPr kumimoji="0" lang="tr-TR"/>
              <a:t>Üçüncü düzey</a:t>
            </a:r>
            <a:endParaRPr kumimoji="0" lang="tr-TR"/>
          </a:p>
          <a:p>
            <a:pPr lvl="3" eaLnBrk="1" latinLnBrk="0" hangingPunct="1"/>
            <a:r>
              <a:rPr kumimoji="0" lang="tr-TR"/>
              <a:t>Dördüncü düzey</a:t>
            </a:r>
            <a:endParaRPr kumimoji="0" lang="tr-TR"/>
          </a:p>
          <a:p>
            <a:pPr lvl="4" eaLnBrk="1" latinLnBrk="0" hangingPunct="1"/>
            <a:r>
              <a:rPr kumimoji="0" lang="tr-TR"/>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lstStyle>
          <a:p>
            <a:fld id="{B8C365FE-59D0-44B3-A777-965B7EAB1452}" type="datetime1">
              <a:rPr lang="tr-TR" smtClean="0"/>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lstStyle>
          <a:p>
            <a:r>
              <a:rPr lang="tr-TR"/>
              <a:t>PROF. DR. FULYA SARVAN</a:t>
            </a:r>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lstStyle>
          <a:p>
            <a:fld id="{1971DAD8-0D44-4BA7-A5D8-8D7CD13B341B}"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p:titleStyle>
    <p:bodyStyle>
      <a:lvl1pPr marL="274320" indent="-274320" algn="l" rtl="0" eaLnBrk="1" latinLnBrk="0" hangingPunct="1">
        <a:spcBef>
          <a:spcPts val="600"/>
        </a:spcBef>
        <a:buClr>
          <a:schemeClr val="tx2"/>
        </a:buClr>
        <a:buSzPct val="73000"/>
        <a:buFont typeface="Wingdings 2" panose="05020102010507070707"/>
        <a:buChar char=""/>
        <a:defRPr kumimoji="0" sz="2600" kern="1200" baseline="0">
          <a:solidFill>
            <a:schemeClr val="tx1"/>
          </a:solidFill>
          <a:latin typeface="+mn-lt"/>
          <a:ea typeface="+mn-ea"/>
          <a:cs typeface="+mn-cs"/>
        </a:defRPr>
      </a:lvl1pPr>
      <a:lvl2pPr marL="521335" indent="-228600" algn="l" rtl="0" eaLnBrk="1" latinLnBrk="0" hangingPunct="1">
        <a:spcBef>
          <a:spcPts val="500"/>
        </a:spcBef>
        <a:buClr>
          <a:schemeClr val="accent4"/>
        </a:buClr>
        <a:buSzPct val="80000"/>
        <a:buFont typeface="Wingdings 2" panose="05020102010507070707"/>
        <a:buChar char=""/>
        <a:defRPr kumimoji="0" sz="2300" kern="1200">
          <a:solidFill>
            <a:schemeClr val="tx1">
              <a:tint val="85000"/>
            </a:schemeClr>
          </a:solidFill>
          <a:latin typeface="+mn-lt"/>
          <a:ea typeface="+mn-ea"/>
          <a:cs typeface="+mn-cs"/>
        </a:defRPr>
      </a:lvl2pPr>
      <a:lvl3pPr marL="758825" indent="-228600" algn="l" rtl="0" eaLnBrk="1" latinLnBrk="0" hangingPunct="1">
        <a:spcBef>
          <a:spcPts val="400"/>
        </a:spcBef>
        <a:buClr>
          <a:schemeClr val="accent4"/>
        </a:buClr>
        <a:buSzPct val="60000"/>
        <a:buFont typeface="Wingdings" panose="05000000000000000000"/>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panose="05020102010507070707"/>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panose="05000000000000000000"/>
        <a:buChar char=""/>
        <a:defRPr kumimoji="0" sz="1800" kern="1200">
          <a:solidFill>
            <a:schemeClr val="tx1"/>
          </a:solidFill>
          <a:latin typeface="+mn-lt"/>
          <a:ea typeface="+mn-ea"/>
          <a:cs typeface="+mn-cs"/>
        </a:defRPr>
      </a:lvl5pPr>
      <a:lvl6pPr marL="1471930" indent="-182880" algn="l" rtl="0" eaLnBrk="1" latinLnBrk="0" hangingPunct="1">
        <a:spcBef>
          <a:spcPts val="400"/>
        </a:spcBef>
        <a:buClr>
          <a:schemeClr val="accent4"/>
        </a:buClr>
        <a:buSzPct val="80000"/>
        <a:buFont typeface="Wingdings 2" panose="05020102010507070707"/>
        <a:buChar char=""/>
        <a:defRPr kumimoji="0" sz="1800" kern="1200">
          <a:solidFill>
            <a:schemeClr val="tx1">
              <a:tint val="85000"/>
            </a:schemeClr>
          </a:solidFill>
          <a:latin typeface="+mn-lt"/>
          <a:ea typeface="+mn-ea"/>
          <a:cs typeface="+mn-cs"/>
        </a:defRPr>
      </a:lvl6pPr>
      <a:lvl7pPr marL="1673225" indent="-182880" algn="l" rtl="0" eaLnBrk="1" latinLnBrk="0" hangingPunct="1">
        <a:spcBef>
          <a:spcPct val="20000"/>
        </a:spcBef>
        <a:buClr>
          <a:schemeClr val="accent4"/>
        </a:buClr>
        <a:buSzPct val="80000"/>
        <a:buFont typeface="Wingdings 2" panose="05020102010507070707"/>
        <a:buChar char=""/>
        <a:defRPr kumimoji="0" sz="1600" kern="1200" baseline="0">
          <a:solidFill>
            <a:schemeClr val="tx1"/>
          </a:solidFill>
          <a:latin typeface="+mn-lt"/>
          <a:ea typeface="+mn-ea"/>
          <a:cs typeface="+mn-cs"/>
        </a:defRPr>
      </a:lvl7pPr>
      <a:lvl8pPr marL="1847215"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panose="05000000000000000000"/>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br>
              <a:rPr lang="tr-TR" dirty="0"/>
            </a:br>
            <a:br>
              <a:rPr lang="tr-TR" dirty="0"/>
            </a:br>
            <a:r>
              <a:rPr lang="tr-TR" sz="3100" dirty="0">
                <a:solidFill>
                  <a:srgbClr val="FFFF00"/>
                </a:solidFill>
              </a:rPr>
              <a:t>25 KASIM </a:t>
            </a:r>
            <a:br>
              <a:rPr lang="tr-TR" sz="3100" dirty="0">
                <a:solidFill>
                  <a:srgbClr val="FFFF00"/>
                </a:solidFill>
              </a:rPr>
            </a:br>
            <a:r>
              <a:rPr lang="tr-TR" sz="3100" dirty="0">
                <a:solidFill>
                  <a:srgbClr val="FFFF00"/>
                </a:solidFill>
              </a:rPr>
              <a:t>“KADINA YÖNELİK ŞİDDETE KARŞI  BİRLEŞELİM” </a:t>
            </a:r>
            <a:br>
              <a:rPr lang="tr-TR" sz="3100" dirty="0">
                <a:solidFill>
                  <a:srgbClr val="FFFF00"/>
                </a:solidFill>
              </a:rPr>
            </a:br>
            <a:r>
              <a:rPr lang="tr-TR" sz="3100" dirty="0">
                <a:solidFill>
                  <a:srgbClr val="FFFF00"/>
                </a:solidFill>
              </a:rPr>
              <a:t>SEMİNERİ</a:t>
            </a:r>
            <a:endParaRPr lang="tr-TR" sz="3100" dirty="0">
              <a:solidFill>
                <a:srgbClr val="FFFF00"/>
              </a:solidFill>
            </a:endParaRPr>
          </a:p>
        </p:txBody>
      </p:sp>
      <p:sp>
        <p:nvSpPr>
          <p:cNvPr id="3" name="2 Alt Başlık"/>
          <p:cNvSpPr>
            <a:spLocks noGrp="1"/>
          </p:cNvSpPr>
          <p:nvPr>
            <p:ph type="subTitle" idx="1"/>
          </p:nvPr>
        </p:nvSpPr>
        <p:spPr>
          <a:xfrm>
            <a:off x="2987824" y="4509120"/>
            <a:ext cx="5400600" cy="1728192"/>
          </a:xfrm>
        </p:spPr>
        <p:txBody>
          <a:bodyPr/>
          <a:lstStyle/>
          <a:p>
            <a:r>
              <a:rPr lang="tr-TR" dirty="0"/>
              <a:t>MURATPAŞA BELEDİYESİ- </a:t>
            </a:r>
            <a:endParaRPr lang="tr-TR" dirty="0"/>
          </a:p>
          <a:p>
            <a:r>
              <a:rPr lang="tr-TR" dirty="0"/>
              <a:t>AKDENİZ ÜNİVERSİTESİ- </a:t>
            </a:r>
            <a:endParaRPr lang="tr-TR" dirty="0"/>
          </a:p>
          <a:p>
            <a:r>
              <a:rPr lang="tr-TR" dirty="0"/>
              <a:t>TÜRK ÜNİVERSİTELİ KADINLAR DERNEĞİ ANTALYA ŞUBESİ </a:t>
            </a:r>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7239000" cy="1152128"/>
          </a:xfrm>
        </p:spPr>
        <p:txBody>
          <a:bodyPr>
            <a:noAutofit/>
          </a:bodyPr>
          <a:lstStyle/>
          <a:p>
            <a:r>
              <a:rPr lang="tr-TR" sz="2800" dirty="0" err="1">
                <a:solidFill>
                  <a:schemeClr val="bg2">
                    <a:lumMod val="50000"/>
                  </a:schemeClr>
                </a:solidFill>
              </a:rPr>
              <a:t>Türkİye’de</a:t>
            </a:r>
            <a:r>
              <a:rPr lang="tr-TR" sz="2800" dirty="0">
                <a:solidFill>
                  <a:schemeClr val="bg2">
                    <a:lumMod val="50000"/>
                  </a:schemeClr>
                </a:solidFill>
              </a:rPr>
              <a:t> </a:t>
            </a:r>
            <a:r>
              <a:rPr lang="tr-TR" sz="2800" dirty="0" err="1">
                <a:solidFill>
                  <a:schemeClr val="bg2">
                    <a:lumMod val="50000"/>
                  </a:schemeClr>
                </a:solidFill>
              </a:rPr>
              <a:t>KadIna</a:t>
            </a:r>
            <a:r>
              <a:rPr lang="tr-TR" sz="2800" dirty="0">
                <a:solidFill>
                  <a:schemeClr val="bg2">
                    <a:lumMod val="50000"/>
                  </a:schemeClr>
                </a:solidFill>
              </a:rPr>
              <a:t> Yönelik Aile </a:t>
            </a:r>
            <a:r>
              <a:rPr lang="tr-TR" sz="2800" dirty="0" err="1">
                <a:solidFill>
                  <a:schemeClr val="bg2">
                    <a:lumMod val="50000"/>
                  </a:schemeClr>
                </a:solidFill>
              </a:rPr>
              <a:t>İçİ</a:t>
            </a:r>
            <a:r>
              <a:rPr lang="tr-TR" sz="2800" dirty="0">
                <a:solidFill>
                  <a:schemeClr val="bg2">
                    <a:lumMod val="50000"/>
                  </a:schemeClr>
                </a:solidFill>
              </a:rPr>
              <a:t> </a:t>
            </a:r>
            <a:r>
              <a:rPr lang="tr-TR" sz="2800" dirty="0" err="1">
                <a:solidFill>
                  <a:schemeClr val="bg2">
                    <a:lumMod val="50000"/>
                  </a:schemeClr>
                </a:solidFill>
              </a:rPr>
              <a:t>Şİddet</a:t>
            </a:r>
            <a:r>
              <a:rPr lang="tr-TR" sz="2800" dirty="0">
                <a:solidFill>
                  <a:schemeClr val="bg2">
                    <a:lumMod val="50000"/>
                  </a:schemeClr>
                </a:solidFill>
              </a:rPr>
              <a:t> </a:t>
            </a:r>
            <a:r>
              <a:rPr lang="tr-TR" sz="2800" dirty="0" err="1">
                <a:solidFill>
                  <a:schemeClr val="bg2">
                    <a:lumMod val="50000"/>
                  </a:schemeClr>
                </a:solidFill>
              </a:rPr>
              <a:t>AraştIrmasI</a:t>
            </a:r>
            <a:r>
              <a:rPr lang="tr-TR" sz="2800" dirty="0">
                <a:solidFill>
                  <a:schemeClr val="bg2">
                    <a:lumMod val="50000"/>
                  </a:schemeClr>
                </a:solidFill>
              </a:rPr>
              <a:t> </a:t>
            </a:r>
            <a:r>
              <a:rPr lang="tr-TR" sz="1800" dirty="0">
                <a:solidFill>
                  <a:schemeClr val="bg2">
                    <a:lumMod val="50000"/>
                  </a:schemeClr>
                </a:solidFill>
              </a:rPr>
              <a:t>(Hacettepe Üniversitesi ve Aile ve Sosyal </a:t>
            </a:r>
            <a:r>
              <a:rPr lang="tr-TR" sz="1800" dirty="0" err="1">
                <a:solidFill>
                  <a:schemeClr val="bg2">
                    <a:lumMod val="50000"/>
                  </a:schemeClr>
                </a:solidFill>
              </a:rPr>
              <a:t>Polİtİkalar</a:t>
            </a:r>
            <a:r>
              <a:rPr lang="tr-TR" sz="1800" dirty="0">
                <a:solidFill>
                  <a:schemeClr val="bg2">
                    <a:lumMod val="50000"/>
                  </a:schemeClr>
                </a:solidFill>
              </a:rPr>
              <a:t> </a:t>
            </a:r>
            <a:r>
              <a:rPr lang="tr-TR" sz="1800" dirty="0" err="1">
                <a:solidFill>
                  <a:schemeClr val="bg2">
                    <a:lumMod val="50000"/>
                  </a:schemeClr>
                </a:solidFill>
              </a:rPr>
              <a:t>BakanlIğI</a:t>
            </a:r>
            <a:r>
              <a:rPr lang="tr-TR" sz="1800" dirty="0">
                <a:solidFill>
                  <a:schemeClr val="bg2">
                    <a:lumMod val="50000"/>
                  </a:schemeClr>
                </a:solidFill>
              </a:rPr>
              <a:t>, 2014) </a:t>
            </a:r>
            <a:endParaRPr lang="tr-TR" sz="1800" dirty="0">
              <a:solidFill>
                <a:schemeClr val="bg2">
                  <a:lumMod val="50000"/>
                </a:schemeClr>
              </a:solidFill>
            </a:endParaRPr>
          </a:p>
        </p:txBody>
      </p:sp>
      <p:sp>
        <p:nvSpPr>
          <p:cNvPr id="3" name="2 İçerik Yer Tutucusu"/>
          <p:cNvSpPr>
            <a:spLocks noGrp="1"/>
          </p:cNvSpPr>
          <p:nvPr>
            <p:ph idx="1"/>
          </p:nvPr>
        </p:nvSpPr>
        <p:spPr>
          <a:xfrm>
            <a:off x="457200" y="1628800"/>
            <a:ext cx="7239000" cy="5112568"/>
          </a:xfrm>
        </p:spPr>
        <p:txBody>
          <a:bodyPr>
            <a:normAutofit/>
          </a:bodyPr>
          <a:lstStyle/>
          <a:p>
            <a:r>
              <a:rPr lang="tr-TR" dirty="0">
                <a:solidFill>
                  <a:srgbClr val="FF0000"/>
                </a:solidFill>
              </a:rPr>
              <a:t>Evli kadınların yüzde 36’sı </a:t>
            </a:r>
            <a:r>
              <a:rPr lang="tr-TR" dirty="0"/>
              <a:t>eşi ya da birlikte olduğu erkeğin fiziksel şiddetine maruz kalıyor.</a:t>
            </a:r>
            <a:endParaRPr lang="tr-TR" dirty="0"/>
          </a:p>
          <a:p>
            <a:r>
              <a:rPr lang="tr-TR" dirty="0">
                <a:solidFill>
                  <a:srgbClr val="FF0000"/>
                </a:solidFill>
              </a:rPr>
              <a:t>Kadınların yüzde 38’i </a:t>
            </a:r>
            <a:r>
              <a:rPr lang="tr-TR" dirty="0"/>
              <a:t>yaşamlarının herhangi bir döneminde fiziksel ve/veya cinsel şiddetten birine maruz kalıyor. </a:t>
            </a:r>
            <a:endParaRPr lang="tr-TR" dirty="0"/>
          </a:p>
          <a:p>
            <a:r>
              <a:rPr lang="tr-TR" dirty="0"/>
              <a:t>Yaşamının herhangi bir döneminde </a:t>
            </a:r>
            <a:r>
              <a:rPr lang="tr-TR" dirty="0">
                <a:solidFill>
                  <a:srgbClr val="FF0000"/>
                </a:solidFill>
              </a:rPr>
              <a:t>cinsel şiddete maruz kalan kadınların oranı</a:t>
            </a:r>
            <a:r>
              <a:rPr lang="tr-TR" b="1" dirty="0">
                <a:solidFill>
                  <a:srgbClr val="FF0000"/>
                </a:solidFill>
              </a:rPr>
              <a:t>%12</a:t>
            </a:r>
            <a:endParaRPr lang="tr-TR" dirty="0">
              <a:solidFill>
                <a:srgbClr val="FF0000"/>
              </a:solidFill>
            </a:endParaRPr>
          </a:p>
          <a:p>
            <a:r>
              <a:rPr lang="tr-TR" dirty="0"/>
              <a:t>Yaşamının herhangi bir döneminde </a:t>
            </a:r>
            <a:r>
              <a:rPr lang="tr-TR" b="1" dirty="0">
                <a:solidFill>
                  <a:srgbClr val="FF0000"/>
                </a:solidFill>
              </a:rPr>
              <a:t>duygusal şiddet</a:t>
            </a:r>
            <a:r>
              <a:rPr lang="tr-TR" dirty="0">
                <a:solidFill>
                  <a:srgbClr val="FF0000"/>
                </a:solidFill>
              </a:rPr>
              <a:t> yaşayan kadınların oranı </a:t>
            </a:r>
            <a:r>
              <a:rPr lang="tr-TR" b="1" dirty="0">
                <a:solidFill>
                  <a:srgbClr val="FF0000"/>
                </a:solidFill>
              </a:rPr>
              <a:t>%44</a:t>
            </a:r>
            <a:endParaRPr lang="tr-TR" dirty="0">
              <a:solidFill>
                <a:srgbClr val="FF0000"/>
              </a:solidFill>
            </a:endParaRPr>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524784"/>
          </a:xfrm>
        </p:spPr>
        <p:txBody>
          <a:bodyPr>
            <a:noAutofit/>
          </a:bodyPr>
          <a:lstStyle/>
          <a:p>
            <a:r>
              <a:rPr lang="tr-TR" sz="2800" dirty="0" err="1">
                <a:solidFill>
                  <a:schemeClr val="bg2">
                    <a:lumMod val="50000"/>
                  </a:schemeClr>
                </a:solidFill>
              </a:rPr>
              <a:t>Türkİye’de</a:t>
            </a:r>
            <a:r>
              <a:rPr lang="tr-TR" sz="2800" dirty="0">
                <a:solidFill>
                  <a:schemeClr val="bg2">
                    <a:lumMod val="50000"/>
                  </a:schemeClr>
                </a:solidFill>
              </a:rPr>
              <a:t> </a:t>
            </a:r>
            <a:r>
              <a:rPr lang="tr-TR" sz="2800" dirty="0" err="1">
                <a:solidFill>
                  <a:schemeClr val="bg2">
                    <a:lumMod val="50000"/>
                  </a:schemeClr>
                </a:solidFill>
              </a:rPr>
              <a:t>KadIna</a:t>
            </a:r>
            <a:r>
              <a:rPr lang="tr-TR" sz="2800" dirty="0">
                <a:solidFill>
                  <a:schemeClr val="bg2">
                    <a:lumMod val="50000"/>
                  </a:schemeClr>
                </a:solidFill>
              </a:rPr>
              <a:t> </a:t>
            </a:r>
            <a:r>
              <a:rPr lang="tr-TR" sz="2800" dirty="0" err="1">
                <a:solidFill>
                  <a:schemeClr val="bg2">
                    <a:lumMod val="50000"/>
                  </a:schemeClr>
                </a:solidFill>
              </a:rPr>
              <a:t>Yönelİk</a:t>
            </a:r>
            <a:r>
              <a:rPr lang="tr-TR" sz="2800" dirty="0">
                <a:solidFill>
                  <a:schemeClr val="bg2">
                    <a:lumMod val="50000"/>
                  </a:schemeClr>
                </a:solidFill>
              </a:rPr>
              <a:t> </a:t>
            </a:r>
            <a:r>
              <a:rPr lang="tr-TR" sz="2800" dirty="0" err="1">
                <a:solidFill>
                  <a:schemeClr val="bg2">
                    <a:lumMod val="50000"/>
                  </a:schemeClr>
                </a:solidFill>
              </a:rPr>
              <a:t>Aİle</a:t>
            </a:r>
            <a:r>
              <a:rPr lang="tr-TR" sz="2800" dirty="0">
                <a:solidFill>
                  <a:schemeClr val="bg2">
                    <a:lumMod val="50000"/>
                  </a:schemeClr>
                </a:solidFill>
              </a:rPr>
              <a:t> </a:t>
            </a:r>
            <a:r>
              <a:rPr lang="tr-TR" sz="2800" dirty="0" err="1">
                <a:solidFill>
                  <a:schemeClr val="bg2">
                    <a:lumMod val="50000"/>
                  </a:schemeClr>
                </a:solidFill>
              </a:rPr>
              <a:t>İçİ</a:t>
            </a:r>
            <a:r>
              <a:rPr lang="tr-TR" sz="2800" dirty="0">
                <a:solidFill>
                  <a:schemeClr val="bg2">
                    <a:lumMod val="50000"/>
                  </a:schemeClr>
                </a:solidFill>
              </a:rPr>
              <a:t> </a:t>
            </a:r>
            <a:r>
              <a:rPr lang="tr-TR" sz="2800" dirty="0" err="1">
                <a:solidFill>
                  <a:schemeClr val="bg2">
                    <a:lumMod val="50000"/>
                  </a:schemeClr>
                </a:solidFill>
              </a:rPr>
              <a:t>Şİddet</a:t>
            </a:r>
            <a:r>
              <a:rPr lang="tr-TR" sz="2800" dirty="0">
                <a:solidFill>
                  <a:schemeClr val="bg2">
                    <a:lumMod val="50000"/>
                  </a:schemeClr>
                </a:solidFill>
              </a:rPr>
              <a:t> </a:t>
            </a:r>
            <a:r>
              <a:rPr lang="tr-TR" sz="2800" dirty="0" err="1">
                <a:solidFill>
                  <a:schemeClr val="bg2">
                    <a:lumMod val="50000"/>
                  </a:schemeClr>
                </a:solidFill>
              </a:rPr>
              <a:t>AraştIrmasI</a:t>
            </a:r>
            <a:r>
              <a:rPr lang="tr-TR" sz="2800" dirty="0">
                <a:solidFill>
                  <a:schemeClr val="bg2">
                    <a:lumMod val="50000"/>
                  </a:schemeClr>
                </a:solidFill>
              </a:rPr>
              <a:t> </a:t>
            </a:r>
            <a:r>
              <a:rPr lang="tr-TR" sz="2000" dirty="0">
                <a:solidFill>
                  <a:schemeClr val="bg2">
                    <a:lumMod val="50000"/>
                  </a:schemeClr>
                </a:solidFill>
              </a:rPr>
              <a:t>(Hacettepe Üniversitesi ve Aile ve Sosyal </a:t>
            </a:r>
            <a:r>
              <a:rPr lang="tr-TR" sz="2000" dirty="0" err="1">
                <a:solidFill>
                  <a:schemeClr val="bg2">
                    <a:lumMod val="50000"/>
                  </a:schemeClr>
                </a:solidFill>
              </a:rPr>
              <a:t>Polİtİkalar</a:t>
            </a:r>
            <a:r>
              <a:rPr lang="tr-TR" sz="2000" dirty="0">
                <a:solidFill>
                  <a:schemeClr val="bg2">
                    <a:lumMod val="50000"/>
                  </a:schemeClr>
                </a:solidFill>
              </a:rPr>
              <a:t> </a:t>
            </a:r>
            <a:r>
              <a:rPr lang="tr-TR" sz="2000" dirty="0" err="1">
                <a:solidFill>
                  <a:schemeClr val="bg2">
                    <a:lumMod val="50000"/>
                  </a:schemeClr>
                </a:solidFill>
              </a:rPr>
              <a:t>BakanlIğI</a:t>
            </a:r>
            <a:r>
              <a:rPr lang="tr-TR" sz="2000" dirty="0">
                <a:solidFill>
                  <a:schemeClr val="bg2">
                    <a:lumMod val="50000"/>
                  </a:schemeClr>
                </a:solidFill>
              </a:rPr>
              <a:t>, 2014) </a:t>
            </a:r>
            <a:endParaRPr lang="tr-TR" sz="2000" dirty="0">
              <a:solidFill>
                <a:schemeClr val="bg2">
                  <a:lumMod val="50000"/>
                </a:schemeClr>
              </a:solidFill>
            </a:endParaRPr>
          </a:p>
        </p:txBody>
      </p:sp>
      <p:sp>
        <p:nvSpPr>
          <p:cNvPr id="3" name="2 İçerik Yer Tutucusu"/>
          <p:cNvSpPr>
            <a:spLocks noGrp="1"/>
          </p:cNvSpPr>
          <p:nvPr>
            <p:ph idx="1"/>
          </p:nvPr>
        </p:nvSpPr>
        <p:spPr>
          <a:xfrm>
            <a:off x="457200" y="2204864"/>
            <a:ext cx="7239000" cy="4250872"/>
          </a:xfrm>
        </p:spPr>
        <p:txBody>
          <a:bodyPr>
            <a:normAutofit lnSpcReduction="10000"/>
          </a:bodyPr>
          <a:lstStyle/>
          <a:p>
            <a:r>
              <a:rPr lang="tr-TR" dirty="0"/>
              <a:t>Kadınların yüzde 26’sı 18 yaşını tamamlamadan evlendiriliyor.</a:t>
            </a:r>
            <a:endParaRPr lang="tr-TR" dirty="0"/>
          </a:p>
          <a:p>
            <a:r>
              <a:rPr lang="tr-TR" dirty="0">
                <a:solidFill>
                  <a:srgbClr val="FF0000"/>
                </a:solidFill>
              </a:rPr>
              <a:t>Erken yaşta evlenen kadınların yarısı </a:t>
            </a:r>
            <a:r>
              <a:rPr lang="tr-TR" dirty="0"/>
              <a:t>fiziksel ve/veya cinsel şiddete maruz kalırken, 18’inden sonra evlenenlerde bu oran 3’te 1’e iniyor.</a:t>
            </a:r>
            <a:endParaRPr lang="tr-TR" dirty="0"/>
          </a:p>
          <a:p>
            <a:r>
              <a:rPr lang="tr-TR" dirty="0"/>
              <a:t>Kadınların </a:t>
            </a:r>
            <a:r>
              <a:rPr lang="tr-TR" dirty="0">
                <a:solidFill>
                  <a:srgbClr val="FF0000"/>
                </a:solidFill>
              </a:rPr>
              <a:t>yüzde 44’ü şiddetten kimseye söz etmiyor.</a:t>
            </a:r>
            <a:endParaRPr lang="tr-TR" dirty="0">
              <a:solidFill>
                <a:srgbClr val="FF0000"/>
              </a:solidFill>
            </a:endParaRPr>
          </a:p>
          <a:p>
            <a:r>
              <a:rPr lang="tr-TR" dirty="0">
                <a:solidFill>
                  <a:srgbClr val="FF0000"/>
                </a:solidFill>
              </a:rPr>
              <a:t>Kurumsal başvuruda </a:t>
            </a:r>
            <a:r>
              <a:rPr lang="tr-TR" dirty="0"/>
              <a:t>bulunanların oranı ise sadece </a:t>
            </a:r>
            <a:r>
              <a:rPr lang="tr-TR" dirty="0">
                <a:solidFill>
                  <a:srgbClr val="FF0000"/>
                </a:solidFill>
              </a:rPr>
              <a:t>yüzde 11. </a:t>
            </a:r>
            <a:r>
              <a:rPr lang="tr-TR" dirty="0"/>
              <a:t>En fazla polise başvuru oluyor. </a:t>
            </a:r>
            <a:endParaRPr lang="tr-TR" dirty="0"/>
          </a:p>
          <a:p>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solidFill>
                  <a:schemeClr val="bg2">
                    <a:lumMod val="50000"/>
                  </a:schemeClr>
                </a:solidFill>
              </a:rPr>
              <a:t>2002-2015 </a:t>
            </a:r>
            <a:r>
              <a:rPr lang="tr-TR" dirty="0" err="1">
                <a:solidFill>
                  <a:schemeClr val="bg2">
                    <a:lumMod val="50000"/>
                  </a:schemeClr>
                </a:solidFill>
              </a:rPr>
              <a:t>KadIn</a:t>
            </a:r>
            <a:r>
              <a:rPr lang="tr-TR" dirty="0">
                <a:solidFill>
                  <a:schemeClr val="bg2">
                    <a:lumMod val="50000"/>
                  </a:schemeClr>
                </a:solidFill>
              </a:rPr>
              <a:t> </a:t>
            </a:r>
            <a:r>
              <a:rPr lang="tr-TR" dirty="0" err="1">
                <a:solidFill>
                  <a:schemeClr val="bg2">
                    <a:lumMod val="50000"/>
                  </a:schemeClr>
                </a:solidFill>
              </a:rPr>
              <a:t>cİnayetlerİ</a:t>
            </a:r>
            <a:r>
              <a:rPr lang="tr-TR" dirty="0">
                <a:solidFill>
                  <a:schemeClr val="bg2">
                    <a:lumMod val="50000"/>
                  </a:schemeClr>
                </a:solidFill>
              </a:rPr>
              <a:t>: toplam 5406</a:t>
            </a:r>
            <a:endParaRPr lang="tr-TR" dirty="0">
              <a:solidFill>
                <a:schemeClr val="bg2">
                  <a:lumMod val="50000"/>
                </a:schemeClr>
              </a:solidFill>
            </a:endParaRPr>
          </a:p>
        </p:txBody>
      </p:sp>
      <p:pic>
        <p:nvPicPr>
          <p:cNvPr id="4" name="3 İçerik Yer Tutucusu" descr="http://i.hizliresim.com/j48jmn.png"/>
          <p:cNvPicPr>
            <a:picLocks noGrp="1"/>
          </p:cNvPicPr>
          <p:nvPr>
            <p:ph idx="1"/>
          </p:nvPr>
        </p:nvPicPr>
        <p:blipFill>
          <a:blip r:embed="rId1" cstate="print"/>
          <a:srcRect/>
          <a:stretch>
            <a:fillRect/>
          </a:stretch>
        </p:blipFill>
        <p:spPr bwMode="auto">
          <a:xfrm>
            <a:off x="467544" y="1916832"/>
            <a:ext cx="7128792" cy="4392488"/>
          </a:xfrm>
          <a:prstGeom prst="rect">
            <a:avLst/>
          </a:prstGeom>
          <a:noFill/>
          <a:ln w="9525">
            <a:noFill/>
            <a:miter lim="800000"/>
            <a:headEnd/>
            <a:tailEnd/>
          </a:ln>
        </p:spPr>
      </p:pic>
      <p:sp>
        <p:nvSpPr>
          <p:cNvPr id="5" name="4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76712"/>
          </a:xfrm>
        </p:spPr>
        <p:txBody>
          <a:bodyPr/>
          <a:lstStyle/>
          <a:p>
            <a:r>
              <a:rPr lang="tr-TR" dirty="0">
                <a:solidFill>
                  <a:schemeClr val="bg2">
                    <a:lumMod val="50000"/>
                  </a:schemeClr>
                </a:solidFill>
              </a:rPr>
              <a:t>KADIN CİNAYETLERİ 2014</a:t>
            </a:r>
            <a:endParaRPr lang="tr-TR" dirty="0">
              <a:solidFill>
                <a:schemeClr val="bg2">
                  <a:lumMod val="50000"/>
                </a:schemeClr>
              </a:solidFill>
            </a:endParaRPr>
          </a:p>
        </p:txBody>
      </p:sp>
      <p:sp>
        <p:nvSpPr>
          <p:cNvPr id="3" name="2 İçerik Yer Tutucusu"/>
          <p:cNvSpPr>
            <a:spLocks noGrp="1"/>
          </p:cNvSpPr>
          <p:nvPr>
            <p:ph idx="1"/>
          </p:nvPr>
        </p:nvSpPr>
        <p:spPr>
          <a:xfrm>
            <a:off x="251520" y="1268760"/>
            <a:ext cx="7704856" cy="4824536"/>
          </a:xfrm>
        </p:spPr>
        <p:txBody>
          <a:bodyPr>
            <a:noAutofit/>
          </a:bodyPr>
          <a:lstStyle/>
          <a:p>
            <a:r>
              <a:rPr lang="tr-TR" sz="2200" dirty="0" err="1"/>
              <a:t>Bianet’in</a:t>
            </a:r>
            <a:r>
              <a:rPr lang="tr-TR" sz="2200" dirty="0"/>
              <a:t> basına yansıyan haberlerden derlediği çeteleye göre 2014 yılında </a:t>
            </a:r>
            <a:r>
              <a:rPr lang="tr-TR" sz="2200" dirty="0">
                <a:solidFill>
                  <a:srgbClr val="FF0000"/>
                </a:solidFill>
              </a:rPr>
              <a:t>281 kadın, erkek şiddetiyle hayatını kaybetti. </a:t>
            </a:r>
            <a:endParaRPr lang="tr-TR" sz="2200" dirty="0">
              <a:solidFill>
                <a:srgbClr val="FF0000"/>
              </a:solidFill>
            </a:endParaRPr>
          </a:p>
          <a:p>
            <a:r>
              <a:rPr lang="tr-TR" sz="2200" dirty="0"/>
              <a:t>Öldürülen her </a:t>
            </a:r>
            <a:r>
              <a:rPr lang="tr-TR" sz="2200" dirty="0">
                <a:solidFill>
                  <a:srgbClr val="FF0000"/>
                </a:solidFill>
              </a:rPr>
              <a:t>5 kadından 1’i ayrılmak istediği için </a:t>
            </a:r>
            <a:r>
              <a:rPr lang="tr-TR" sz="2200" dirty="0"/>
              <a:t>öldürüldü. </a:t>
            </a:r>
            <a:endParaRPr lang="tr-TR" sz="2200" dirty="0"/>
          </a:p>
          <a:p>
            <a:r>
              <a:rPr lang="tr-TR" sz="2200" dirty="0"/>
              <a:t>Öldürülen kadınların </a:t>
            </a:r>
            <a:r>
              <a:rPr lang="tr-TR" sz="2200" dirty="0">
                <a:solidFill>
                  <a:srgbClr val="FF0000"/>
                </a:solidFill>
              </a:rPr>
              <a:t>yüzde 46’sının katili kocasıyken</a:t>
            </a:r>
            <a:r>
              <a:rPr lang="tr-TR" sz="2200" dirty="0"/>
              <a:t>, yüzde 10’u sevgilisi. </a:t>
            </a:r>
            <a:endParaRPr lang="tr-TR" sz="2200" dirty="0"/>
          </a:p>
          <a:p>
            <a:r>
              <a:rPr lang="tr-TR" sz="2200" dirty="0"/>
              <a:t>2014’te öldürülen her </a:t>
            </a:r>
            <a:r>
              <a:rPr lang="tr-TR" sz="2200" dirty="0">
                <a:solidFill>
                  <a:srgbClr val="FF0000"/>
                </a:solidFill>
              </a:rPr>
              <a:t>100 kadından 9’u koruma talebinde </a:t>
            </a:r>
            <a:r>
              <a:rPr lang="tr-TR" sz="2200" dirty="0"/>
              <a:t>bulundu ve koruma altında öldürüldü.</a:t>
            </a:r>
            <a:endParaRPr lang="tr-TR" sz="2200" dirty="0"/>
          </a:p>
          <a:p>
            <a:r>
              <a:rPr lang="tr-TR" sz="2200" dirty="0"/>
              <a:t> Katil her 100 erkekten 4’ü daha önce şiddet kullanmaktan yargılanmıştı ama hapisten kurtulmuştu. </a:t>
            </a:r>
            <a:endParaRPr lang="tr-TR" sz="2200" dirty="0"/>
          </a:p>
          <a:p>
            <a:r>
              <a:rPr lang="tr-TR" sz="2200" dirty="0"/>
              <a:t>2014’te kadın ölümleri </a:t>
            </a:r>
            <a:r>
              <a:rPr lang="tr-TR" sz="2200" dirty="0">
                <a:solidFill>
                  <a:srgbClr val="FF0000"/>
                </a:solidFill>
              </a:rPr>
              <a:t>2013’e oranla yüzde 31 artış gösterdi</a:t>
            </a:r>
            <a:r>
              <a:rPr lang="tr-TR" sz="2200" dirty="0"/>
              <a:t>.</a:t>
            </a:r>
            <a:endParaRPr lang="tr-TR" sz="2200" dirty="0"/>
          </a:p>
          <a:p>
            <a:pPr>
              <a:buNone/>
            </a:pPr>
            <a:r>
              <a:rPr lang="tr-TR" sz="2200" dirty="0"/>
              <a:t>. </a:t>
            </a:r>
            <a:endParaRPr lang="tr-TR" sz="2200" dirty="0"/>
          </a:p>
          <a:p>
            <a:endParaRPr lang="tr-TR" sz="2400"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solidFill>
                  <a:schemeClr val="bg2">
                    <a:lumMod val="50000"/>
                  </a:schemeClr>
                </a:solidFill>
              </a:rPr>
              <a:t>1 EYLÜL-28 EKİM ARASI 45 KADIN ÖLDÜRÜLDÜ</a:t>
            </a:r>
            <a:endParaRPr lang="tr-TR" dirty="0">
              <a:solidFill>
                <a:schemeClr val="bg2">
                  <a:lumMod val="50000"/>
                </a:schemeClr>
              </a:solidFill>
            </a:endParaRPr>
          </a:p>
        </p:txBody>
      </p:sp>
      <p:pic>
        <p:nvPicPr>
          <p:cNvPr id="4" name="3 İçerik Yer Tutucusu" descr="http://yarinhaber.net/uploads/image/0000/kad%C4%B1nlar%C4%B1n%20%C3%B6ld%C3%BCr%C3%BClme%20nedenleri.bmp"/>
          <p:cNvPicPr>
            <a:picLocks noGrp="1"/>
          </p:cNvPicPr>
          <p:nvPr>
            <p:ph idx="1"/>
          </p:nvPr>
        </p:nvPicPr>
        <p:blipFill>
          <a:blip r:embed="rId1" cstate="print"/>
          <a:srcRect/>
          <a:stretch>
            <a:fillRect/>
          </a:stretch>
        </p:blipFill>
        <p:spPr bwMode="auto">
          <a:xfrm>
            <a:off x="107504" y="1484784"/>
            <a:ext cx="7776864" cy="4896544"/>
          </a:xfrm>
          <a:prstGeom prst="rect">
            <a:avLst/>
          </a:prstGeom>
          <a:noFill/>
          <a:ln w="9525">
            <a:noFill/>
            <a:miter lim="800000"/>
            <a:headEnd/>
            <a:tailEnd/>
          </a:ln>
        </p:spPr>
      </p:pic>
      <p:sp>
        <p:nvSpPr>
          <p:cNvPr id="5" name="4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bg2">
                    <a:lumMod val="50000"/>
                  </a:schemeClr>
                </a:solidFill>
              </a:rPr>
              <a:t>BU ŞİDDET NEDEN?</a:t>
            </a:r>
            <a:endParaRPr lang="tr-TR" dirty="0">
              <a:solidFill>
                <a:schemeClr val="bg2">
                  <a:lumMod val="50000"/>
                </a:schemeClr>
              </a:solidFill>
            </a:endParaRPr>
          </a:p>
        </p:txBody>
      </p:sp>
      <p:sp>
        <p:nvSpPr>
          <p:cNvPr id="3" name="2 İçerik Yer Tutucusu"/>
          <p:cNvSpPr>
            <a:spLocks noGrp="1"/>
          </p:cNvSpPr>
          <p:nvPr>
            <p:ph idx="1"/>
          </p:nvPr>
        </p:nvSpPr>
        <p:spPr/>
        <p:txBody>
          <a:bodyPr>
            <a:normAutofit lnSpcReduction="10000"/>
          </a:bodyPr>
          <a:lstStyle/>
          <a:p>
            <a:r>
              <a:rPr lang="tr-TR" dirty="0"/>
              <a:t>Toplumda erkeğin kadına nazaran daha üstün olduğuna ilişkin </a:t>
            </a:r>
            <a:r>
              <a:rPr lang="tr-TR" dirty="0">
                <a:solidFill>
                  <a:srgbClr val="FF0000"/>
                </a:solidFill>
              </a:rPr>
              <a:t>kökleşmiş önyargılar</a:t>
            </a:r>
            <a:endParaRPr lang="tr-TR" dirty="0">
              <a:solidFill>
                <a:srgbClr val="FF0000"/>
              </a:solidFill>
            </a:endParaRPr>
          </a:p>
          <a:p>
            <a:r>
              <a:rPr lang="tr-TR" dirty="0"/>
              <a:t>Kadınların korunması, eğitilmesi ve terbiye edilmesinin </a:t>
            </a:r>
            <a:r>
              <a:rPr lang="tr-TR" dirty="0">
                <a:solidFill>
                  <a:srgbClr val="FF0000"/>
                </a:solidFill>
              </a:rPr>
              <a:t>kocalara ait bir görev </a:t>
            </a:r>
            <a:r>
              <a:rPr lang="tr-TR" dirty="0"/>
              <a:t>olduğu zihniyeti</a:t>
            </a:r>
            <a:endParaRPr lang="tr-TR" dirty="0"/>
          </a:p>
          <a:p>
            <a:r>
              <a:rPr lang="tr-TR" dirty="0"/>
              <a:t>Toplumdaki </a:t>
            </a:r>
            <a:r>
              <a:rPr lang="tr-TR" dirty="0">
                <a:solidFill>
                  <a:srgbClr val="FF0000"/>
                </a:solidFill>
              </a:rPr>
              <a:t>namus anlayışı ve töreler</a:t>
            </a:r>
            <a:r>
              <a:rPr lang="tr-TR" dirty="0"/>
              <a:t>. Kadının birey değil, kocasının, ailenin, hatta mahallenin namusu olarak algılanması</a:t>
            </a:r>
            <a:endParaRPr lang="tr-TR" dirty="0"/>
          </a:p>
          <a:p>
            <a:r>
              <a:rPr lang="tr-TR" dirty="0"/>
              <a:t>Anayasada yer almasına rağmen kadınlarla erkekler arasında </a:t>
            </a:r>
            <a:r>
              <a:rPr lang="tr-TR" dirty="0">
                <a:solidFill>
                  <a:srgbClr val="FF0000"/>
                </a:solidFill>
              </a:rPr>
              <a:t>tam bir eşitliğin uygulamaya geçirilememiş olması </a:t>
            </a:r>
            <a:r>
              <a:rPr lang="tr-TR" sz="2000" dirty="0"/>
              <a:t>(Kaynak: Prof. Dr. Aysel </a:t>
            </a:r>
            <a:r>
              <a:rPr lang="tr-TR" sz="2000" dirty="0" err="1"/>
              <a:t>Çelikel</a:t>
            </a:r>
            <a:r>
              <a:rPr lang="tr-TR" sz="2000" dirty="0"/>
              <a:t>, 2011) </a:t>
            </a:r>
            <a:endParaRPr lang="tr-TR" sz="2000"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948720"/>
          </a:xfrm>
        </p:spPr>
        <p:txBody>
          <a:bodyPr/>
          <a:lstStyle/>
          <a:p>
            <a:r>
              <a:rPr lang="tr-TR" dirty="0" err="1">
                <a:solidFill>
                  <a:schemeClr val="bg2">
                    <a:lumMod val="50000"/>
                  </a:schemeClr>
                </a:solidFill>
              </a:rPr>
              <a:t>Eğİtİm</a:t>
            </a:r>
            <a:r>
              <a:rPr lang="tr-TR" dirty="0">
                <a:solidFill>
                  <a:schemeClr val="bg2">
                    <a:lumMod val="50000"/>
                  </a:schemeClr>
                </a:solidFill>
              </a:rPr>
              <a:t>-</a:t>
            </a:r>
            <a:r>
              <a:rPr lang="tr-TR" dirty="0" err="1">
                <a:solidFill>
                  <a:schemeClr val="bg2">
                    <a:lumMod val="50000"/>
                  </a:schemeClr>
                </a:solidFill>
              </a:rPr>
              <a:t>şİddet</a:t>
            </a:r>
            <a:r>
              <a:rPr lang="tr-TR" dirty="0">
                <a:solidFill>
                  <a:schemeClr val="bg2">
                    <a:lumMod val="50000"/>
                  </a:schemeClr>
                </a:solidFill>
              </a:rPr>
              <a:t> </a:t>
            </a:r>
            <a:r>
              <a:rPr lang="tr-TR" dirty="0" err="1">
                <a:solidFill>
                  <a:schemeClr val="bg2">
                    <a:lumMod val="50000"/>
                  </a:schemeClr>
                </a:solidFill>
              </a:rPr>
              <a:t>İlİşkİsİ</a:t>
            </a:r>
            <a:endParaRPr lang="tr-TR" dirty="0">
              <a:solidFill>
                <a:schemeClr val="bg2">
                  <a:lumMod val="50000"/>
                </a:schemeClr>
              </a:solidFill>
            </a:endParaRPr>
          </a:p>
        </p:txBody>
      </p:sp>
      <p:sp>
        <p:nvSpPr>
          <p:cNvPr id="3" name="2 İçerik Yer Tutucusu"/>
          <p:cNvSpPr>
            <a:spLocks noGrp="1"/>
          </p:cNvSpPr>
          <p:nvPr>
            <p:ph idx="1"/>
          </p:nvPr>
        </p:nvSpPr>
        <p:spPr/>
        <p:txBody>
          <a:bodyPr>
            <a:normAutofit fontScale="92500"/>
          </a:bodyPr>
          <a:lstStyle/>
          <a:p>
            <a:r>
              <a:rPr lang="tr-TR" dirty="0"/>
              <a:t>Eğitim düzeyi arttıkça fiziksel şiddet gördüğünü söyleyen kadınların oranı azalmaktadır. </a:t>
            </a:r>
            <a:endParaRPr lang="tr-TR" dirty="0"/>
          </a:p>
          <a:p>
            <a:r>
              <a:rPr lang="tr-TR" dirty="0">
                <a:solidFill>
                  <a:srgbClr val="FF0000"/>
                </a:solidFill>
              </a:rPr>
              <a:t>Eşi okuryazar olmayan </a:t>
            </a:r>
            <a:r>
              <a:rPr lang="tr-TR" b="1" dirty="0">
                <a:solidFill>
                  <a:srgbClr val="FF0000"/>
                </a:solidFill>
              </a:rPr>
              <a:t>kadınların yarısı</a:t>
            </a:r>
            <a:r>
              <a:rPr lang="tr-TR" dirty="0">
                <a:solidFill>
                  <a:srgbClr val="FF0000"/>
                </a:solidFill>
              </a:rPr>
              <a:t> </a:t>
            </a:r>
            <a:r>
              <a:rPr lang="tr-TR" dirty="0"/>
              <a:t>en az bir kez fiziksel şiddete maruz kaldığını söylerken, </a:t>
            </a:r>
            <a:r>
              <a:rPr lang="tr-TR" dirty="0">
                <a:solidFill>
                  <a:srgbClr val="FF0000"/>
                </a:solidFill>
              </a:rPr>
              <a:t>eşin eğitimi yüksekokul ve üniversite düzeyine </a:t>
            </a:r>
            <a:r>
              <a:rPr lang="tr-TR" dirty="0"/>
              <a:t>çıktığında bu oran </a:t>
            </a:r>
            <a:r>
              <a:rPr lang="tr-TR" dirty="0">
                <a:solidFill>
                  <a:srgbClr val="FF0000"/>
                </a:solidFill>
              </a:rPr>
              <a:t>% 18’e </a:t>
            </a:r>
            <a:r>
              <a:rPr lang="tr-TR" dirty="0"/>
              <a:t>düşmektedir</a:t>
            </a:r>
            <a:endParaRPr lang="tr-TR" dirty="0"/>
          </a:p>
          <a:p>
            <a:r>
              <a:rPr lang="tr-TR" dirty="0"/>
              <a:t>2014 araştırmasında   </a:t>
            </a:r>
            <a:r>
              <a:rPr lang="tr-TR" b="1" dirty="0"/>
              <a:t>en az bir kez fiziksel veya cinsel şiddete maruz kalmış kadınlardan </a:t>
            </a:r>
            <a:r>
              <a:rPr lang="tr-TR" b="1" dirty="0">
                <a:solidFill>
                  <a:srgbClr val="FF0000"/>
                </a:solidFill>
              </a:rPr>
              <a:t>okuryazar olmayanların oranı</a:t>
            </a:r>
            <a:r>
              <a:rPr lang="tr-TR" dirty="0">
                <a:solidFill>
                  <a:srgbClr val="FF0000"/>
                </a:solidFill>
              </a:rPr>
              <a:t> </a:t>
            </a:r>
            <a:r>
              <a:rPr lang="tr-TR" b="1" dirty="0">
                <a:solidFill>
                  <a:srgbClr val="FF0000"/>
                </a:solidFill>
              </a:rPr>
              <a:t>%43</a:t>
            </a:r>
            <a:r>
              <a:rPr lang="tr-TR" dirty="0"/>
              <a:t>, </a:t>
            </a:r>
            <a:r>
              <a:rPr lang="tr-TR" b="1" dirty="0">
                <a:solidFill>
                  <a:srgbClr val="FF0000"/>
                </a:solidFill>
              </a:rPr>
              <a:t>lisans ve lisansüstü</a:t>
            </a:r>
            <a:r>
              <a:rPr lang="tr-TR" b="1" dirty="0"/>
              <a:t> </a:t>
            </a:r>
            <a:r>
              <a:rPr lang="tr-TR" dirty="0"/>
              <a:t> düzeyde eğitim alanların oranı ise </a:t>
            </a:r>
            <a:r>
              <a:rPr lang="tr-TR" b="1" dirty="0">
                <a:solidFill>
                  <a:srgbClr val="FF0000"/>
                </a:solidFill>
              </a:rPr>
              <a:t>%21</a:t>
            </a:r>
            <a:r>
              <a:rPr lang="tr-TR" dirty="0">
                <a:solidFill>
                  <a:srgbClr val="FF0000"/>
                </a:solidFill>
              </a:rPr>
              <a:t>’dir</a:t>
            </a:r>
            <a:r>
              <a:rPr lang="tr-TR" dirty="0"/>
              <a:t>.</a:t>
            </a:r>
            <a:endParaRPr lang="tr-TR" dirty="0"/>
          </a:p>
          <a:p>
            <a:endParaRPr lang="tr-TR" dirty="0"/>
          </a:p>
          <a:p>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948720"/>
          </a:xfrm>
        </p:spPr>
        <p:txBody>
          <a:bodyPr/>
          <a:lstStyle/>
          <a:p>
            <a:r>
              <a:rPr lang="tr-TR" dirty="0">
                <a:solidFill>
                  <a:schemeClr val="bg2">
                    <a:lumMod val="50000"/>
                  </a:schemeClr>
                </a:solidFill>
              </a:rPr>
              <a:t>Yoksulluk-</a:t>
            </a:r>
            <a:r>
              <a:rPr lang="tr-TR" dirty="0" err="1">
                <a:solidFill>
                  <a:schemeClr val="bg2">
                    <a:lumMod val="50000"/>
                  </a:schemeClr>
                </a:solidFill>
              </a:rPr>
              <a:t>şİddet</a:t>
            </a:r>
            <a:r>
              <a:rPr lang="tr-TR" dirty="0">
                <a:solidFill>
                  <a:schemeClr val="bg2">
                    <a:lumMod val="50000"/>
                  </a:schemeClr>
                </a:solidFill>
              </a:rPr>
              <a:t> </a:t>
            </a:r>
            <a:r>
              <a:rPr lang="tr-TR" dirty="0" err="1">
                <a:solidFill>
                  <a:schemeClr val="bg2">
                    <a:lumMod val="50000"/>
                  </a:schemeClr>
                </a:solidFill>
              </a:rPr>
              <a:t>İlİşkİsİ</a:t>
            </a:r>
            <a:endParaRPr lang="tr-TR" dirty="0">
              <a:solidFill>
                <a:schemeClr val="bg2">
                  <a:lumMod val="50000"/>
                </a:schemeClr>
              </a:solidFill>
            </a:endParaRPr>
          </a:p>
        </p:txBody>
      </p:sp>
      <p:sp>
        <p:nvSpPr>
          <p:cNvPr id="3" name="2 İçerik Yer Tutucusu"/>
          <p:cNvSpPr>
            <a:spLocks noGrp="1"/>
          </p:cNvSpPr>
          <p:nvPr>
            <p:ph idx="1"/>
          </p:nvPr>
        </p:nvSpPr>
        <p:spPr>
          <a:xfrm>
            <a:off x="323528" y="1412776"/>
            <a:ext cx="7372672" cy="5042960"/>
          </a:xfrm>
        </p:spPr>
        <p:txBody>
          <a:bodyPr>
            <a:normAutofit/>
          </a:bodyPr>
          <a:lstStyle/>
          <a:p>
            <a:pPr lvl="1">
              <a:lnSpc>
                <a:spcPct val="80000"/>
              </a:lnSpc>
            </a:pPr>
            <a:r>
              <a:rPr lang="tr-TR" sz="2800" dirty="0"/>
              <a:t>Aile içi şiddet tüm dünyada ve kültürlerde ve sosyoekonomik gruplarda yaygın biçimde görülmektedir.</a:t>
            </a:r>
            <a:endParaRPr lang="tr-TR" sz="2800" dirty="0"/>
          </a:p>
          <a:p>
            <a:pPr lvl="1">
              <a:lnSpc>
                <a:spcPct val="80000"/>
              </a:lnSpc>
            </a:pPr>
            <a:r>
              <a:rPr lang="tr-TR" sz="2800" dirty="0"/>
              <a:t>Ancak </a:t>
            </a:r>
            <a:r>
              <a:rPr lang="tr-TR" sz="2800" dirty="0">
                <a:solidFill>
                  <a:srgbClr val="FF0000"/>
                </a:solidFill>
              </a:rPr>
              <a:t>yoksul kadınların fiziksel şiddetten daha fazla etkilendiği</a:t>
            </a:r>
            <a:r>
              <a:rPr lang="tr-TR" sz="2800" dirty="0"/>
              <a:t> bulunmuştur.</a:t>
            </a:r>
            <a:endParaRPr lang="tr-TR" sz="2800" dirty="0"/>
          </a:p>
          <a:p>
            <a:pPr lvl="1">
              <a:lnSpc>
                <a:spcPct val="80000"/>
              </a:lnSpc>
            </a:pPr>
            <a:r>
              <a:rPr lang="tr-TR" sz="2800" dirty="0"/>
              <a:t>2008’de yapılan bir araştırmada refah düzeyi düştükçe </a:t>
            </a:r>
            <a:r>
              <a:rPr lang="tr-TR" sz="2800" dirty="0">
                <a:solidFill>
                  <a:srgbClr val="FF0000"/>
                </a:solidFill>
              </a:rPr>
              <a:t>kadına yönelik şiddetin arttığı</a:t>
            </a:r>
            <a:r>
              <a:rPr lang="tr-TR" sz="2800" dirty="0"/>
              <a:t> tespit edilmiştir. </a:t>
            </a:r>
            <a:endParaRPr lang="tr-TR" sz="2800" dirty="0"/>
          </a:p>
          <a:p>
            <a:pPr lvl="1">
              <a:lnSpc>
                <a:spcPct val="80000"/>
              </a:lnSpc>
            </a:pPr>
            <a:r>
              <a:rPr lang="tr-TR" sz="2800" dirty="0"/>
              <a:t>Eşinden veya yakınından şiddet görme payı </a:t>
            </a:r>
            <a:r>
              <a:rPr lang="tr-TR" sz="2800" dirty="0">
                <a:solidFill>
                  <a:srgbClr val="FF0000"/>
                </a:solidFill>
              </a:rPr>
              <a:t>yüksek refah seviyesinde % 28, 7</a:t>
            </a:r>
            <a:r>
              <a:rPr lang="tr-TR" sz="2800" dirty="0"/>
              <a:t> iken, </a:t>
            </a:r>
            <a:r>
              <a:rPr lang="tr-TR" sz="2800" dirty="0">
                <a:solidFill>
                  <a:srgbClr val="FF0000"/>
                </a:solidFill>
              </a:rPr>
              <a:t>orta refah düzeyinde % 41,6’ya</a:t>
            </a:r>
            <a:r>
              <a:rPr lang="tr-TR" sz="2800" dirty="0"/>
              <a:t>, </a:t>
            </a:r>
            <a:r>
              <a:rPr lang="tr-TR" sz="2800" dirty="0">
                <a:solidFill>
                  <a:srgbClr val="FF0000"/>
                </a:solidFill>
              </a:rPr>
              <a:t>düşük refah düzeyinde % 50’ye</a:t>
            </a:r>
            <a:r>
              <a:rPr lang="tr-TR" sz="2800" dirty="0"/>
              <a:t> yükselmektedir. </a:t>
            </a:r>
            <a:endParaRPr lang="tr-TR" sz="2800" dirty="0"/>
          </a:p>
          <a:p>
            <a:endParaRPr lang="tr-TR" sz="2800" dirty="0"/>
          </a:p>
          <a:p>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bg2">
                    <a:lumMod val="50000"/>
                  </a:schemeClr>
                </a:solidFill>
              </a:rPr>
              <a:t>En önemli </a:t>
            </a:r>
            <a:r>
              <a:rPr lang="tr-TR" dirty="0" err="1">
                <a:solidFill>
                  <a:schemeClr val="bg2">
                    <a:lumMod val="50000"/>
                  </a:schemeClr>
                </a:solidFill>
              </a:rPr>
              <a:t>şİddet</a:t>
            </a:r>
            <a:r>
              <a:rPr lang="tr-TR" dirty="0">
                <a:solidFill>
                  <a:schemeClr val="bg2">
                    <a:lumMod val="50000"/>
                  </a:schemeClr>
                </a:solidFill>
              </a:rPr>
              <a:t> kaynağI</a:t>
            </a:r>
            <a:endParaRPr lang="tr-TR" dirty="0">
              <a:solidFill>
                <a:schemeClr val="bg2">
                  <a:lumMod val="50000"/>
                </a:schemeClr>
              </a:solidFill>
            </a:endParaRPr>
          </a:p>
        </p:txBody>
      </p:sp>
      <p:sp>
        <p:nvSpPr>
          <p:cNvPr id="3" name="2 İçerik Yer Tutucusu"/>
          <p:cNvSpPr>
            <a:spLocks noGrp="1"/>
          </p:cNvSpPr>
          <p:nvPr>
            <p:ph idx="1"/>
          </p:nvPr>
        </p:nvSpPr>
        <p:spPr>
          <a:xfrm>
            <a:off x="457200" y="2204864"/>
            <a:ext cx="7239000" cy="4250872"/>
          </a:xfrm>
        </p:spPr>
        <p:txBody>
          <a:bodyPr/>
          <a:lstStyle/>
          <a:p>
            <a:pPr>
              <a:buNone/>
            </a:pPr>
            <a:r>
              <a:rPr lang="tr-TR" dirty="0"/>
              <a:t>	Toplumsal cinsiyet algılarımıza dayanan eşit olmayan güç ilişkileri, diğer bir deyişle…</a:t>
            </a:r>
            <a:endParaRPr lang="tr-TR" dirty="0"/>
          </a:p>
          <a:p>
            <a:pPr>
              <a:buNone/>
            </a:pPr>
            <a:endParaRPr lang="tr-TR" dirty="0"/>
          </a:p>
          <a:p>
            <a:pPr>
              <a:buNone/>
            </a:pPr>
            <a:r>
              <a:rPr lang="tr-TR" dirty="0"/>
              <a:t>		</a:t>
            </a:r>
            <a:r>
              <a:rPr lang="tr-TR" sz="3600" i="1" dirty="0">
                <a:solidFill>
                  <a:schemeClr val="bg2">
                    <a:lumMod val="50000"/>
                  </a:schemeClr>
                </a:solidFill>
              </a:rPr>
              <a:t>TOPLUMSAL CİNSİYET 			EŞİTSİZLİĞİ</a:t>
            </a:r>
            <a:endParaRPr lang="tr-TR" sz="3600" i="1" dirty="0">
              <a:solidFill>
                <a:schemeClr val="bg2">
                  <a:lumMod val="50000"/>
                </a:schemeClr>
              </a:solidFill>
            </a:endParaRPr>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a:solidFill>
                  <a:schemeClr val="bg2">
                    <a:lumMod val="50000"/>
                  </a:schemeClr>
                </a:solidFill>
              </a:rPr>
              <a:t>Türkİye'nİn</a:t>
            </a:r>
            <a:r>
              <a:rPr lang="tr-TR" dirty="0">
                <a:solidFill>
                  <a:schemeClr val="bg2">
                    <a:lumMod val="50000"/>
                  </a:schemeClr>
                </a:solidFill>
              </a:rPr>
              <a:t> toplumsal </a:t>
            </a:r>
            <a:r>
              <a:rPr lang="tr-TR" dirty="0" err="1">
                <a:solidFill>
                  <a:schemeClr val="bg2">
                    <a:lumMod val="50000"/>
                  </a:schemeClr>
                </a:solidFill>
              </a:rPr>
              <a:t>cİnsİyet</a:t>
            </a:r>
            <a:r>
              <a:rPr lang="tr-TR" dirty="0">
                <a:solidFill>
                  <a:schemeClr val="bg2">
                    <a:lumMod val="50000"/>
                  </a:schemeClr>
                </a:solidFill>
              </a:rPr>
              <a:t> </a:t>
            </a:r>
            <a:r>
              <a:rPr lang="tr-TR" dirty="0" err="1">
                <a:solidFill>
                  <a:schemeClr val="bg2">
                    <a:lumMod val="50000"/>
                  </a:schemeClr>
                </a:solidFill>
              </a:rPr>
              <a:t>eşİtlİğİ</a:t>
            </a:r>
            <a:r>
              <a:rPr lang="tr-TR" dirty="0">
                <a:solidFill>
                  <a:schemeClr val="bg2">
                    <a:lumMod val="50000"/>
                  </a:schemeClr>
                </a:solidFill>
              </a:rPr>
              <a:t> </a:t>
            </a:r>
            <a:r>
              <a:rPr lang="tr-TR" dirty="0" err="1">
                <a:solidFill>
                  <a:schemeClr val="bg2">
                    <a:lumMod val="50000"/>
                  </a:schemeClr>
                </a:solidFill>
              </a:rPr>
              <a:t>karnesİ</a:t>
            </a:r>
            <a:endParaRPr lang="tr-TR" dirty="0">
              <a:solidFill>
                <a:schemeClr val="bg2">
                  <a:lumMod val="50000"/>
                </a:schemeClr>
              </a:solidFill>
            </a:endParaRPr>
          </a:p>
        </p:txBody>
      </p:sp>
      <p:sp>
        <p:nvSpPr>
          <p:cNvPr id="3" name="2 İçerik Yer Tutucusu"/>
          <p:cNvSpPr>
            <a:spLocks noGrp="1"/>
          </p:cNvSpPr>
          <p:nvPr>
            <p:ph idx="1"/>
          </p:nvPr>
        </p:nvSpPr>
        <p:spPr/>
        <p:txBody>
          <a:bodyPr>
            <a:normAutofit lnSpcReduction="10000"/>
          </a:bodyPr>
          <a:lstStyle/>
          <a:p>
            <a:pPr fontAlgn="base"/>
            <a:r>
              <a:rPr lang="tr-TR" dirty="0"/>
              <a:t>Dünya Ekonomik Forumu’nun (DEF) 2014 Küresel Toplumsal Cinsiyet Uçurumu Raporuna göre, toplumsal cinsiyet eşitliğinde </a:t>
            </a:r>
            <a:r>
              <a:rPr lang="tr-TR" dirty="0">
                <a:solidFill>
                  <a:srgbClr val="FF0000"/>
                </a:solidFill>
              </a:rPr>
              <a:t>en önde olan ülkeler Kuzey Avrupa ülkeleri </a:t>
            </a:r>
            <a:endParaRPr lang="tr-TR" dirty="0">
              <a:solidFill>
                <a:srgbClr val="FF0000"/>
              </a:solidFill>
            </a:endParaRPr>
          </a:p>
          <a:p>
            <a:pPr fontAlgn="base">
              <a:buNone/>
            </a:pPr>
            <a:r>
              <a:rPr lang="tr-TR" dirty="0"/>
              <a:t>	(İzlanda, </a:t>
            </a:r>
            <a:r>
              <a:rPr lang="tr-TR" dirty="0" err="1"/>
              <a:t>Finlanda</a:t>
            </a:r>
            <a:r>
              <a:rPr lang="tr-TR" dirty="0"/>
              <a:t>, Norveç ve İsveç ). </a:t>
            </a:r>
            <a:endParaRPr lang="tr-TR" dirty="0"/>
          </a:p>
          <a:p>
            <a:pPr fontAlgn="base"/>
            <a:r>
              <a:rPr lang="tr-TR" dirty="0"/>
              <a:t>Son sıralarda ise Suriye, </a:t>
            </a:r>
            <a:r>
              <a:rPr lang="tr-TR" dirty="0" err="1"/>
              <a:t>Çad</a:t>
            </a:r>
            <a:r>
              <a:rPr lang="tr-TR" dirty="0"/>
              <a:t> Cumhuriyeti, Pakistan ve Yemen yer alıyor.</a:t>
            </a:r>
            <a:endParaRPr lang="tr-TR" dirty="0"/>
          </a:p>
          <a:p>
            <a:pPr fontAlgn="base"/>
            <a:r>
              <a:rPr lang="tr-TR" dirty="0"/>
              <a:t>Türkiye </a:t>
            </a:r>
            <a:r>
              <a:rPr lang="tr-TR" dirty="0">
                <a:solidFill>
                  <a:srgbClr val="FF0000"/>
                </a:solidFill>
              </a:rPr>
              <a:t>142 ülke arasında </a:t>
            </a:r>
            <a:r>
              <a:rPr lang="tr-TR" dirty="0"/>
              <a:t>ekonomik katılım ve fırsat eşitliği, eğitim, sağlık ve siyasi güçlenme konularında toplumsal cinsiyet eşitliği açısından </a:t>
            </a:r>
            <a:r>
              <a:rPr lang="tr-TR" dirty="0">
                <a:solidFill>
                  <a:srgbClr val="FF0000"/>
                </a:solidFill>
              </a:rPr>
              <a:t>125. sırada</a:t>
            </a:r>
            <a:r>
              <a:rPr lang="tr-TR" dirty="0"/>
              <a:t>.</a:t>
            </a:r>
            <a:endParaRPr lang="tr-TR" dirty="0"/>
          </a:p>
          <a:p>
            <a:pPr algn="ctr" fontAlgn="base">
              <a:buNone/>
            </a:pPr>
            <a:r>
              <a:rPr lang="tr-TR" sz="2800" b="1" dirty="0">
                <a:solidFill>
                  <a:schemeClr val="bg2">
                    <a:lumMod val="50000"/>
                  </a:schemeClr>
                </a:solidFill>
              </a:rPr>
              <a:t>SONDAN 17. </a:t>
            </a:r>
            <a:endParaRPr lang="tr-TR" sz="2800" b="1" dirty="0">
              <a:solidFill>
                <a:schemeClr val="bg2">
                  <a:lumMod val="50000"/>
                </a:schemeClr>
              </a:solidFill>
            </a:endParaRPr>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bg2">
                    <a:lumMod val="50000"/>
                  </a:schemeClr>
                </a:solidFill>
              </a:rPr>
              <a:t>25 KASIM TARİHİNİN ANLAMI</a:t>
            </a:r>
            <a:endParaRPr lang="tr-TR" dirty="0">
              <a:solidFill>
                <a:schemeClr val="bg2">
                  <a:lumMod val="50000"/>
                </a:schemeClr>
              </a:solidFill>
            </a:endParaRPr>
          </a:p>
        </p:txBody>
      </p:sp>
      <p:sp>
        <p:nvSpPr>
          <p:cNvPr id="3" name="2 İçerik Yer Tutucusu"/>
          <p:cNvSpPr>
            <a:spLocks noGrp="1"/>
          </p:cNvSpPr>
          <p:nvPr>
            <p:ph idx="1"/>
          </p:nvPr>
        </p:nvSpPr>
        <p:spPr/>
        <p:txBody>
          <a:bodyPr>
            <a:normAutofit fontScale="92500"/>
          </a:bodyPr>
          <a:lstStyle/>
          <a:p>
            <a:r>
              <a:rPr lang="tr-TR" dirty="0"/>
              <a:t>   </a:t>
            </a:r>
            <a:r>
              <a:rPr lang="tr-TR" dirty="0">
                <a:solidFill>
                  <a:srgbClr val="FF0000"/>
                </a:solidFill>
              </a:rPr>
              <a:t>1960 yılının 25 Kasım'ında</a:t>
            </a:r>
            <a:r>
              <a:rPr lang="tr-TR" dirty="0"/>
              <a:t>, Dominik Cumhuriyeti'nin kuzey bölgesinde, bir uçurumun dibinde üç kadının cesedi bulunur. Bunlar </a:t>
            </a:r>
            <a:r>
              <a:rPr lang="tr-TR" dirty="0" err="1">
                <a:solidFill>
                  <a:srgbClr val="FF0000"/>
                </a:solidFill>
              </a:rPr>
              <a:t>Mirabel</a:t>
            </a:r>
            <a:r>
              <a:rPr lang="tr-TR" dirty="0">
                <a:solidFill>
                  <a:srgbClr val="FF0000"/>
                </a:solidFill>
              </a:rPr>
              <a:t> kardeşlerdir.</a:t>
            </a:r>
            <a:endParaRPr lang="tr-TR" dirty="0">
              <a:solidFill>
                <a:srgbClr val="FF0000"/>
              </a:solidFill>
            </a:endParaRPr>
          </a:p>
          <a:p>
            <a:r>
              <a:rPr lang="tr-TR" dirty="0"/>
              <a:t>  </a:t>
            </a:r>
            <a:r>
              <a:rPr lang="tr-TR" dirty="0" err="1"/>
              <a:t>Mirabel</a:t>
            </a:r>
            <a:r>
              <a:rPr lang="tr-TR" dirty="0"/>
              <a:t> kardeşler, ülkelerinde siyasal özgürlük için kararlılıkla mücadele ederek  Latin Amerika'daki diktatör </a:t>
            </a:r>
            <a:r>
              <a:rPr lang="tr-TR" dirty="0" err="1"/>
              <a:t>Rafael</a:t>
            </a:r>
            <a:r>
              <a:rPr lang="tr-TR" dirty="0"/>
              <a:t> </a:t>
            </a:r>
            <a:r>
              <a:rPr lang="tr-TR" dirty="0" err="1"/>
              <a:t>Leonidas</a:t>
            </a:r>
            <a:r>
              <a:rPr lang="tr-TR" dirty="0"/>
              <a:t> </a:t>
            </a:r>
            <a:r>
              <a:rPr lang="tr-TR" dirty="0" err="1"/>
              <a:t>Trujillo'ya</a:t>
            </a:r>
            <a:r>
              <a:rPr lang="tr-TR" dirty="0"/>
              <a:t> meydan okuyan </a:t>
            </a:r>
            <a:r>
              <a:rPr lang="tr-TR" dirty="0">
                <a:solidFill>
                  <a:srgbClr val="FF0000"/>
                </a:solidFill>
              </a:rPr>
              <a:t>üç kahraman kadındır</a:t>
            </a:r>
            <a:r>
              <a:rPr lang="tr-TR" dirty="0"/>
              <a:t>. </a:t>
            </a:r>
            <a:endParaRPr lang="tr-TR" dirty="0"/>
          </a:p>
          <a:p>
            <a:r>
              <a:rPr lang="tr-TR" b="1" dirty="0" err="1"/>
              <a:t>Mirabel</a:t>
            </a:r>
            <a:r>
              <a:rPr lang="tr-TR" dirty="0"/>
              <a:t> kız kardeşler, hapiste olan eşlerini ziyaretten dönerken, diktatörlüğün askerleri tarafından, tecavüz edildikten sonra </a:t>
            </a:r>
            <a:r>
              <a:rPr lang="tr-TR" dirty="0">
                <a:solidFill>
                  <a:srgbClr val="FF0000"/>
                </a:solidFill>
              </a:rPr>
              <a:t>vahşi bir şekilde katledilirler. </a:t>
            </a:r>
            <a:endParaRPr lang="tr-TR" dirty="0">
              <a:solidFill>
                <a:srgbClr val="FF0000"/>
              </a:solidFill>
            </a:endParaRPr>
          </a:p>
          <a:p>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solidFill>
                  <a:schemeClr val="bg2">
                    <a:lumMod val="50000"/>
                  </a:schemeClr>
                </a:solidFill>
              </a:rPr>
              <a:t>HERBİRİMİZE DÜŞEN GÖREVLER VAR</a:t>
            </a:r>
            <a:endParaRPr lang="tr-TR" dirty="0">
              <a:solidFill>
                <a:schemeClr val="bg2">
                  <a:lumMod val="50000"/>
                </a:schemeClr>
              </a:solidFill>
            </a:endParaRPr>
          </a:p>
        </p:txBody>
      </p:sp>
      <p:sp>
        <p:nvSpPr>
          <p:cNvPr id="3" name="2 İçerik Yer Tutucusu"/>
          <p:cNvSpPr>
            <a:spLocks noGrp="1"/>
          </p:cNvSpPr>
          <p:nvPr>
            <p:ph idx="1"/>
          </p:nvPr>
        </p:nvSpPr>
        <p:spPr/>
        <p:txBody>
          <a:bodyPr>
            <a:normAutofit lnSpcReduction="10000"/>
          </a:bodyPr>
          <a:lstStyle/>
          <a:p>
            <a:r>
              <a:rPr lang="tr-TR" dirty="0">
                <a:solidFill>
                  <a:srgbClr val="FF0000"/>
                </a:solidFill>
              </a:rPr>
              <a:t>Kadına yönelik şiddetin her türünün insan hakları ihlali olduğunu ciddiyetle benimsemek</a:t>
            </a:r>
            <a:endParaRPr lang="tr-TR" dirty="0">
              <a:solidFill>
                <a:srgbClr val="FF0000"/>
              </a:solidFill>
            </a:endParaRPr>
          </a:p>
          <a:p>
            <a:r>
              <a:rPr lang="tr-TR" dirty="0"/>
              <a:t>Kendimizden başlamak üzere toplumsal cinsiyet eşitsizliğine yol açan </a:t>
            </a:r>
            <a:r>
              <a:rPr lang="tr-TR" dirty="0">
                <a:solidFill>
                  <a:srgbClr val="FF0000"/>
                </a:solidFill>
              </a:rPr>
              <a:t>önyargılardan kurtulmak </a:t>
            </a:r>
            <a:r>
              <a:rPr lang="tr-TR" dirty="0"/>
              <a:t>için çaba sarf etmek</a:t>
            </a:r>
            <a:endParaRPr lang="tr-TR" dirty="0"/>
          </a:p>
          <a:p>
            <a:r>
              <a:rPr lang="tr-TR" dirty="0"/>
              <a:t>Şiddete maruz kalan kadınların hakları, yasalar ve destekleyici kurumlar ile ilgili </a:t>
            </a:r>
            <a:r>
              <a:rPr lang="tr-TR" dirty="0">
                <a:solidFill>
                  <a:srgbClr val="FF0000"/>
                </a:solidFill>
              </a:rPr>
              <a:t>bilgileri yaymak</a:t>
            </a:r>
            <a:endParaRPr lang="tr-TR" dirty="0">
              <a:solidFill>
                <a:srgbClr val="FF0000"/>
              </a:solidFill>
            </a:endParaRPr>
          </a:p>
          <a:p>
            <a:r>
              <a:rPr lang="tr-TR" dirty="0"/>
              <a:t>Şiddete maruz kalan kadınlara destek olmak için konumumuzun bütün imkanlarını kullanmak, </a:t>
            </a:r>
            <a:r>
              <a:rPr lang="tr-TR" dirty="0">
                <a:solidFill>
                  <a:srgbClr val="FF0000"/>
                </a:solidFill>
              </a:rPr>
              <a:t>sorumlu kurumlara baskı yapmak</a:t>
            </a:r>
            <a:r>
              <a:rPr lang="tr-TR" dirty="0"/>
              <a:t>.</a:t>
            </a:r>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a:xfrm>
            <a:off x="457200" y="320040"/>
            <a:ext cx="7242048" cy="5557232"/>
          </a:xfrm>
        </p:spPr>
        <p:txBody>
          <a:bodyPr>
            <a:normAutofit/>
          </a:bodyPr>
          <a:lstStyle/>
          <a:p>
            <a:pPr algn="ctr"/>
            <a:br>
              <a:rPr lang="tr-TR" dirty="0"/>
            </a:br>
            <a:br>
              <a:rPr lang="tr-TR" dirty="0">
                <a:solidFill>
                  <a:schemeClr val="bg2">
                    <a:lumMod val="50000"/>
                  </a:schemeClr>
                </a:solidFill>
              </a:rPr>
            </a:br>
            <a:r>
              <a:rPr lang="tr-TR" dirty="0">
                <a:solidFill>
                  <a:schemeClr val="bg2">
                    <a:lumMod val="50000"/>
                  </a:schemeClr>
                </a:solidFill>
              </a:rPr>
              <a:t>BUGÜN herkesİ KADINA YÖNELİK ŞİDDETE KARŞI BİRLİKTE MÜCADELEYE DAVET  EDİYORUZ…</a:t>
            </a:r>
            <a:br>
              <a:rPr lang="tr-TR" dirty="0"/>
            </a:br>
            <a:r>
              <a:rPr lang="tr-TR" dirty="0"/>
              <a:t>		</a:t>
            </a:r>
            <a:br>
              <a:rPr lang="tr-TR" sz="3100" dirty="0"/>
            </a:br>
            <a:r>
              <a:rPr lang="tr-TR" sz="3100" i="1" dirty="0" err="1">
                <a:solidFill>
                  <a:schemeClr val="bg2">
                    <a:lumMod val="75000"/>
                  </a:schemeClr>
                </a:solidFill>
              </a:rPr>
              <a:t>şİddetİ</a:t>
            </a:r>
            <a:r>
              <a:rPr lang="tr-TR" sz="3100" i="1" dirty="0">
                <a:solidFill>
                  <a:schemeClr val="bg2">
                    <a:lumMod val="75000"/>
                  </a:schemeClr>
                </a:solidFill>
              </a:rPr>
              <a:t> </a:t>
            </a:r>
            <a:r>
              <a:rPr lang="tr-TR" sz="3100" i="1" dirty="0" err="1">
                <a:solidFill>
                  <a:schemeClr val="bg2">
                    <a:lumMod val="75000"/>
                  </a:schemeClr>
                </a:solidFill>
              </a:rPr>
              <a:t>konuşmadIğImIz</a:t>
            </a:r>
            <a:r>
              <a:rPr lang="tr-TR" sz="3100" i="1" dirty="0">
                <a:solidFill>
                  <a:schemeClr val="bg2">
                    <a:lumMod val="75000"/>
                  </a:schemeClr>
                </a:solidFill>
              </a:rPr>
              <a:t> </a:t>
            </a:r>
            <a:br>
              <a:rPr lang="tr-TR" sz="3100" i="1" dirty="0">
                <a:solidFill>
                  <a:schemeClr val="bg2">
                    <a:lumMod val="75000"/>
                  </a:schemeClr>
                </a:solidFill>
              </a:rPr>
            </a:br>
            <a:r>
              <a:rPr lang="tr-TR" sz="3100" i="1" dirty="0">
                <a:solidFill>
                  <a:schemeClr val="bg2">
                    <a:lumMod val="75000"/>
                  </a:schemeClr>
                </a:solidFill>
              </a:rPr>
              <a:t>güzel </a:t>
            </a:r>
            <a:r>
              <a:rPr lang="tr-TR" sz="3100" i="1" dirty="0" err="1">
                <a:solidFill>
                  <a:schemeClr val="bg2">
                    <a:lumMod val="75000"/>
                  </a:schemeClr>
                </a:solidFill>
              </a:rPr>
              <a:t>günlerE</a:t>
            </a:r>
            <a:endParaRPr lang="tr-TR" sz="3100" dirty="0">
              <a:solidFill>
                <a:schemeClr val="bg2">
                  <a:lumMod val="75000"/>
                </a:schemeClr>
              </a:solidFill>
            </a:endParaRPr>
          </a:p>
        </p:txBody>
      </p:sp>
      <p:sp>
        <p:nvSpPr>
          <p:cNvPr id="7" name="6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bg2">
                    <a:lumMod val="50000"/>
                  </a:schemeClr>
                </a:solidFill>
              </a:rPr>
              <a:t>25 KASIM TARİHİNİN ANLAMI</a:t>
            </a:r>
            <a:endParaRPr lang="tr-TR" dirty="0">
              <a:solidFill>
                <a:schemeClr val="bg2">
                  <a:lumMod val="50000"/>
                </a:schemeClr>
              </a:solidFill>
            </a:endParaRPr>
          </a:p>
        </p:txBody>
      </p:sp>
      <p:sp>
        <p:nvSpPr>
          <p:cNvPr id="3" name="2 İçerik Yer Tutucusu"/>
          <p:cNvSpPr>
            <a:spLocks noGrp="1"/>
          </p:cNvSpPr>
          <p:nvPr>
            <p:ph idx="1"/>
          </p:nvPr>
        </p:nvSpPr>
        <p:spPr/>
        <p:txBody>
          <a:bodyPr>
            <a:normAutofit lnSpcReduction="10000"/>
          </a:bodyPr>
          <a:lstStyle/>
          <a:p>
            <a:r>
              <a:rPr lang="tr-TR" dirty="0"/>
              <a:t>1981’de Dominik'te toplanan Latin Amerika Kadın kurultayında 25 Kasım , </a:t>
            </a:r>
            <a:r>
              <a:rPr lang="tr-TR" dirty="0">
                <a:solidFill>
                  <a:srgbClr val="FF0000"/>
                </a:solidFill>
              </a:rPr>
              <a:t>"</a:t>
            </a:r>
            <a:r>
              <a:rPr lang="tr-TR" b="1" dirty="0">
                <a:solidFill>
                  <a:srgbClr val="FF0000"/>
                </a:solidFill>
              </a:rPr>
              <a:t>Kadına Yönelik Şiddete Karşı Mücadele Ve Uluslararası Dayanışma Günü</a:t>
            </a:r>
            <a:r>
              <a:rPr lang="tr-TR" dirty="0">
                <a:solidFill>
                  <a:srgbClr val="FF0000"/>
                </a:solidFill>
              </a:rPr>
              <a:t>" </a:t>
            </a:r>
            <a:r>
              <a:rPr lang="tr-TR" dirty="0"/>
              <a:t> olarak kabul edilir. </a:t>
            </a:r>
            <a:endParaRPr lang="tr-TR" dirty="0"/>
          </a:p>
          <a:p>
            <a:r>
              <a:rPr lang="tr-TR" dirty="0"/>
              <a:t>1985'de de Birleşmiş Milletler  25 Kasım‘ı </a:t>
            </a:r>
            <a:r>
              <a:rPr lang="tr-TR" b="1" dirty="0">
                <a:solidFill>
                  <a:srgbClr val="FF0000"/>
                </a:solidFill>
              </a:rPr>
              <a:t>“Kadına yönelik şiddetin yok edilmesi için uluslararası mücadele günü”</a:t>
            </a:r>
            <a:r>
              <a:rPr lang="tr-TR" dirty="0"/>
              <a:t> ilan eder.</a:t>
            </a:r>
            <a:endParaRPr lang="tr-TR" dirty="0"/>
          </a:p>
          <a:p>
            <a:r>
              <a:rPr lang="tr-TR" dirty="0"/>
              <a:t>1981’den bu yana dünyanın dört bir köşesinden insanlar, efsaneleşen bu üç kadının anısına kadına yönelik şiddetle mücadele ediyorlar.</a:t>
            </a:r>
            <a:endParaRPr lang="tr-TR" dirty="0"/>
          </a:p>
          <a:p>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76712"/>
          </a:xfrm>
        </p:spPr>
        <p:txBody>
          <a:bodyPr/>
          <a:lstStyle/>
          <a:p>
            <a:r>
              <a:rPr lang="tr-TR" dirty="0">
                <a:solidFill>
                  <a:schemeClr val="bg2">
                    <a:lumMod val="50000"/>
                  </a:schemeClr>
                </a:solidFill>
              </a:rPr>
              <a:t>Dünyada Durum </a:t>
            </a:r>
            <a:endParaRPr lang="tr-TR" dirty="0">
              <a:solidFill>
                <a:schemeClr val="bg2">
                  <a:lumMod val="50000"/>
                </a:schemeClr>
              </a:solidFill>
            </a:endParaRPr>
          </a:p>
        </p:txBody>
      </p:sp>
      <p:sp>
        <p:nvSpPr>
          <p:cNvPr id="3" name="2 İçerik Yer Tutucusu"/>
          <p:cNvSpPr>
            <a:spLocks noGrp="1"/>
          </p:cNvSpPr>
          <p:nvPr>
            <p:ph idx="1"/>
          </p:nvPr>
        </p:nvSpPr>
        <p:spPr/>
        <p:txBody>
          <a:bodyPr>
            <a:normAutofit/>
          </a:bodyPr>
          <a:lstStyle/>
          <a:p>
            <a:r>
              <a:rPr lang="tr-TR" dirty="0"/>
              <a:t>Kadına yönelik şiddet yalnızca ülkemizde değil tüm dünyada ciddi bir toplumsal sorun</a:t>
            </a:r>
            <a:endParaRPr lang="tr-TR" dirty="0"/>
          </a:p>
          <a:p>
            <a:r>
              <a:rPr lang="tr-TR" b="1" dirty="0">
                <a:solidFill>
                  <a:srgbClr val="FF0000"/>
                </a:solidFill>
              </a:rPr>
              <a:t>Avrupa’da her 4 kadından 1’i</a:t>
            </a:r>
            <a:r>
              <a:rPr lang="tr-TR" dirty="0"/>
              <a:t>, hayatının bir döneminde şiddete uğramakta </a:t>
            </a:r>
            <a:endParaRPr lang="tr-TR" dirty="0"/>
          </a:p>
          <a:p>
            <a:pPr>
              <a:buNone/>
            </a:pPr>
            <a:r>
              <a:rPr lang="tr-TR" sz="2000" dirty="0"/>
              <a:t>(Kaynak: Avrupa Konseyi, Kadın-Erkek Eşitliği Komisyonu)</a:t>
            </a:r>
            <a:endParaRPr lang="tr-TR" sz="2000" dirty="0"/>
          </a:p>
          <a:p>
            <a:endParaRPr lang="tr-TR" sz="2000" dirty="0"/>
          </a:p>
          <a:p>
            <a:r>
              <a:rPr lang="sv-SE" dirty="0"/>
              <a:t>BM verilerine göre, dünya genelinde</a:t>
            </a:r>
            <a:r>
              <a:rPr lang="tr-TR" dirty="0"/>
              <a:t> hayatında en az bir kez eşi veya yakın ilişki içinde bulunduğu kişi tarafından şiddete maruz kalan kadınların oranı </a:t>
            </a:r>
            <a:r>
              <a:rPr lang="tr-TR" b="1" dirty="0">
                <a:solidFill>
                  <a:srgbClr val="FF0000"/>
                </a:solidFill>
              </a:rPr>
              <a:t>bazı ülkelerde yüzde 59'a kadar çıkabilmekte</a:t>
            </a:r>
            <a:r>
              <a:rPr lang="tr-TR" b="1" dirty="0"/>
              <a:t>.</a:t>
            </a:r>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60648"/>
            <a:ext cx="7239000" cy="1143000"/>
          </a:xfrm>
        </p:spPr>
        <p:txBody>
          <a:bodyPr>
            <a:noAutofit/>
          </a:bodyPr>
          <a:lstStyle/>
          <a:p>
            <a:r>
              <a:rPr lang="tr-TR" sz="2800" dirty="0">
                <a:solidFill>
                  <a:schemeClr val="bg2">
                    <a:lumMod val="50000"/>
                  </a:schemeClr>
                </a:solidFill>
              </a:rPr>
              <a:t>6284 </a:t>
            </a:r>
            <a:r>
              <a:rPr lang="tr-TR" sz="2800" dirty="0" err="1">
                <a:solidFill>
                  <a:schemeClr val="bg2">
                    <a:lumMod val="50000"/>
                  </a:schemeClr>
                </a:solidFill>
              </a:rPr>
              <a:t>sayIlI</a:t>
            </a:r>
            <a:r>
              <a:rPr lang="tr-TR" sz="2800" dirty="0">
                <a:solidFill>
                  <a:schemeClr val="bg2">
                    <a:lumMod val="50000"/>
                  </a:schemeClr>
                </a:solidFill>
              </a:rPr>
              <a:t> </a:t>
            </a:r>
            <a:r>
              <a:rPr lang="tr-TR" sz="2800" dirty="0" err="1">
                <a:solidFill>
                  <a:schemeClr val="bg2">
                    <a:lumMod val="50000"/>
                  </a:schemeClr>
                </a:solidFill>
              </a:rPr>
              <a:t>Aİlenİn</a:t>
            </a:r>
            <a:r>
              <a:rPr lang="tr-TR" sz="2800" dirty="0">
                <a:solidFill>
                  <a:schemeClr val="bg2">
                    <a:lumMod val="50000"/>
                  </a:schemeClr>
                </a:solidFill>
              </a:rPr>
              <a:t> </a:t>
            </a:r>
            <a:r>
              <a:rPr lang="tr-TR" sz="2800" dirty="0" err="1">
                <a:solidFill>
                  <a:schemeClr val="bg2">
                    <a:lumMod val="50000"/>
                  </a:schemeClr>
                </a:solidFill>
              </a:rPr>
              <a:t>KorunmasI</a:t>
            </a:r>
            <a:br>
              <a:rPr lang="tr-TR" sz="2800" dirty="0">
                <a:solidFill>
                  <a:schemeClr val="bg2">
                    <a:lumMod val="50000"/>
                  </a:schemeClr>
                </a:solidFill>
              </a:rPr>
            </a:br>
            <a:r>
              <a:rPr lang="tr-TR" sz="2800" dirty="0">
                <a:solidFill>
                  <a:schemeClr val="bg2">
                    <a:lumMod val="50000"/>
                  </a:schemeClr>
                </a:solidFill>
              </a:rPr>
              <a:t>ve </a:t>
            </a:r>
            <a:r>
              <a:rPr lang="tr-TR" sz="2800" dirty="0" err="1">
                <a:solidFill>
                  <a:schemeClr val="bg2">
                    <a:lumMod val="50000"/>
                  </a:schemeClr>
                </a:solidFill>
              </a:rPr>
              <a:t>KadIna</a:t>
            </a:r>
            <a:r>
              <a:rPr lang="tr-TR" sz="2800" dirty="0">
                <a:solidFill>
                  <a:schemeClr val="bg2">
                    <a:lumMod val="50000"/>
                  </a:schemeClr>
                </a:solidFill>
              </a:rPr>
              <a:t> </a:t>
            </a:r>
            <a:r>
              <a:rPr lang="tr-TR" sz="2800" dirty="0" err="1">
                <a:solidFill>
                  <a:schemeClr val="bg2">
                    <a:lumMod val="50000"/>
                  </a:schemeClr>
                </a:solidFill>
              </a:rPr>
              <a:t>KarşI</a:t>
            </a:r>
            <a:r>
              <a:rPr lang="tr-TR" sz="2800" dirty="0">
                <a:solidFill>
                  <a:schemeClr val="bg2">
                    <a:lumMod val="50000"/>
                  </a:schemeClr>
                </a:solidFill>
              </a:rPr>
              <a:t> </a:t>
            </a:r>
            <a:r>
              <a:rPr lang="tr-TR" sz="2800" dirty="0" err="1">
                <a:solidFill>
                  <a:schemeClr val="bg2">
                    <a:lumMod val="50000"/>
                  </a:schemeClr>
                </a:solidFill>
              </a:rPr>
              <a:t>ŞİddeTİn</a:t>
            </a:r>
            <a:r>
              <a:rPr lang="tr-TR" sz="2800" dirty="0">
                <a:solidFill>
                  <a:schemeClr val="bg2">
                    <a:lumMod val="50000"/>
                  </a:schemeClr>
                </a:solidFill>
              </a:rPr>
              <a:t> </a:t>
            </a:r>
            <a:r>
              <a:rPr lang="tr-TR" sz="2800" dirty="0" err="1">
                <a:solidFill>
                  <a:schemeClr val="bg2">
                    <a:lumMod val="50000"/>
                  </a:schemeClr>
                </a:solidFill>
              </a:rPr>
              <a:t>Önlenmesİne</a:t>
            </a:r>
            <a:br>
              <a:rPr lang="tr-TR" sz="2800" dirty="0">
                <a:solidFill>
                  <a:schemeClr val="bg2">
                    <a:lumMod val="50000"/>
                  </a:schemeClr>
                </a:solidFill>
              </a:rPr>
            </a:br>
            <a:r>
              <a:rPr lang="tr-TR" sz="2800" dirty="0" err="1">
                <a:solidFill>
                  <a:schemeClr val="bg2">
                    <a:lumMod val="50000"/>
                  </a:schemeClr>
                </a:solidFill>
              </a:rPr>
              <a:t>Daİr</a:t>
            </a:r>
            <a:r>
              <a:rPr lang="tr-TR" sz="2800" dirty="0">
                <a:solidFill>
                  <a:schemeClr val="bg2">
                    <a:lumMod val="50000"/>
                  </a:schemeClr>
                </a:solidFill>
              </a:rPr>
              <a:t> Kanun TANIMLARI</a:t>
            </a:r>
            <a:endParaRPr lang="tr-TR" sz="2800" dirty="0">
              <a:solidFill>
                <a:schemeClr val="bg2">
                  <a:lumMod val="50000"/>
                </a:schemeClr>
              </a:solidFill>
            </a:endParaRPr>
          </a:p>
        </p:txBody>
      </p:sp>
      <p:sp>
        <p:nvSpPr>
          <p:cNvPr id="3" name="2 İçerik Yer Tutucusu"/>
          <p:cNvSpPr>
            <a:spLocks noGrp="1"/>
          </p:cNvSpPr>
          <p:nvPr>
            <p:ph idx="1"/>
          </p:nvPr>
        </p:nvSpPr>
        <p:spPr/>
        <p:txBody>
          <a:bodyPr>
            <a:normAutofit fontScale="92500" lnSpcReduction="10000"/>
          </a:bodyPr>
          <a:lstStyle/>
          <a:p>
            <a:r>
              <a:rPr lang="tr-TR" b="1" dirty="0">
                <a:solidFill>
                  <a:srgbClr val="FF0000"/>
                </a:solidFill>
              </a:rPr>
              <a:t>Şiddet, </a:t>
            </a:r>
            <a:r>
              <a:rPr lang="tr-TR" b="1" dirty="0"/>
              <a:t>“Kişinin, fiziksel, cinsel, psikolojik veya ekonomik </a:t>
            </a:r>
            <a:r>
              <a:rPr lang="tr-TR" dirty="0"/>
              <a:t>açıdan zarar görmesiyle veya acı çekmesiyle sonuçlanan veya sonuçlanması muhtemel hareketleri, buna yönelik tehdit ve baskıyı ya da özgürlüğün keyfî engellenmesini de içeren, toplumsal, kamusal veya özel alanda meydana gelen fiziksel, cinsel, psikolojik, sözlü veya ekonomik her türlü tutum ve davranışı”</a:t>
            </a:r>
            <a:endParaRPr lang="tr-TR" dirty="0"/>
          </a:p>
          <a:p>
            <a:r>
              <a:rPr lang="tr-TR" b="1" dirty="0">
                <a:solidFill>
                  <a:srgbClr val="FF0000"/>
                </a:solidFill>
              </a:rPr>
              <a:t>Kadına yönelik şiddet</a:t>
            </a:r>
            <a:r>
              <a:rPr lang="tr-TR" b="1" dirty="0"/>
              <a:t>, “kadınlara, yalnızca kadın </a:t>
            </a:r>
            <a:r>
              <a:rPr lang="tr-TR" dirty="0"/>
              <a:t>oldukları için uygulanan veya kadınları etkileyen cinsiyete dayalı bir ayrımcılık ile kadının insan hakları ihlaline yol açan ve Kanunda şiddet olarak tanımlanan her türlü tutum ve davranışı” ifade eder.</a:t>
            </a:r>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bg2">
                    <a:lumMod val="50000"/>
                  </a:schemeClr>
                </a:solidFill>
              </a:rPr>
              <a:t>FİZİKSEL ŞİDDET</a:t>
            </a:r>
            <a:endParaRPr lang="tr-TR" dirty="0">
              <a:solidFill>
                <a:schemeClr val="bg2">
                  <a:lumMod val="50000"/>
                </a:schemeClr>
              </a:solidFill>
            </a:endParaRPr>
          </a:p>
        </p:txBody>
      </p:sp>
      <p:sp>
        <p:nvSpPr>
          <p:cNvPr id="3" name="2 İçerik Yer Tutucusu"/>
          <p:cNvSpPr>
            <a:spLocks noGrp="1"/>
          </p:cNvSpPr>
          <p:nvPr>
            <p:ph idx="1"/>
          </p:nvPr>
        </p:nvSpPr>
        <p:spPr>
          <a:xfrm>
            <a:off x="457200" y="1844824"/>
            <a:ext cx="7239000" cy="4610912"/>
          </a:xfrm>
        </p:spPr>
        <p:txBody>
          <a:bodyPr/>
          <a:lstStyle/>
          <a:p>
            <a:r>
              <a:rPr lang="tr-TR" dirty="0"/>
              <a:t>İtip kakmak, tartaklamak, tokatlamak, tekmelemek,</a:t>
            </a:r>
            <a:endParaRPr lang="tr-TR" dirty="0"/>
          </a:p>
          <a:p>
            <a:r>
              <a:rPr lang="tr-TR" dirty="0"/>
              <a:t>Kesici ve vurucu aletlerle bedene zarar vermek</a:t>
            </a:r>
            <a:endParaRPr lang="tr-TR" dirty="0"/>
          </a:p>
          <a:p>
            <a:r>
              <a:rPr lang="tr-TR" dirty="0"/>
              <a:t>Sağlıksız koşullarda yaşamaya mecbur bırakmak</a:t>
            </a:r>
            <a:endParaRPr lang="tr-TR" dirty="0"/>
          </a:p>
          <a:p>
            <a:r>
              <a:rPr lang="tr-TR" dirty="0"/>
              <a:t>Sağlık hizmetlerinden yararlanmasına engel olmak suretiyle bedensel zarara uğratmak</a:t>
            </a:r>
            <a:endParaRPr lang="tr-TR" dirty="0"/>
          </a:p>
          <a:p>
            <a:pPr>
              <a:buNone/>
            </a:pPr>
            <a:r>
              <a:rPr lang="tr-TR" sz="2000" dirty="0"/>
              <a:t>Kaynak: KSGM, Kadına Yönelik Şiddet, PDF</a:t>
            </a:r>
            <a:endParaRPr lang="tr-TR" sz="2000"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bg2">
                    <a:lumMod val="50000"/>
                  </a:schemeClr>
                </a:solidFill>
              </a:rPr>
              <a:t>CİNSEL ŞİDDET</a:t>
            </a:r>
            <a:endParaRPr lang="tr-TR" dirty="0">
              <a:solidFill>
                <a:schemeClr val="bg2">
                  <a:lumMod val="50000"/>
                </a:schemeClr>
              </a:solidFill>
            </a:endParaRPr>
          </a:p>
        </p:txBody>
      </p:sp>
      <p:sp>
        <p:nvSpPr>
          <p:cNvPr id="3" name="2 İçerik Yer Tutucusu"/>
          <p:cNvSpPr>
            <a:spLocks noGrp="1"/>
          </p:cNvSpPr>
          <p:nvPr>
            <p:ph idx="1"/>
          </p:nvPr>
        </p:nvSpPr>
        <p:spPr>
          <a:xfrm>
            <a:off x="457200" y="1844824"/>
            <a:ext cx="7239000" cy="4610912"/>
          </a:xfrm>
        </p:spPr>
        <p:txBody>
          <a:bodyPr/>
          <a:lstStyle/>
          <a:p>
            <a:r>
              <a:rPr lang="tr-TR" dirty="0"/>
              <a:t>Evli olduğu kişi bile olsa, kadını istemediği yerde, zamanda ve biçimde cinsel ilişkiye zorlamak</a:t>
            </a:r>
            <a:endParaRPr lang="tr-TR" dirty="0"/>
          </a:p>
          <a:p>
            <a:r>
              <a:rPr lang="tr-TR" dirty="0"/>
              <a:t>Çocuk doğurmaya/doğurmamaya zorlamak</a:t>
            </a:r>
            <a:endParaRPr lang="tr-TR" dirty="0"/>
          </a:p>
          <a:p>
            <a:r>
              <a:rPr lang="tr-TR" dirty="0" err="1"/>
              <a:t>Fuhuşa</a:t>
            </a:r>
            <a:r>
              <a:rPr lang="tr-TR" dirty="0"/>
              <a:t> zorlamak</a:t>
            </a:r>
            <a:endParaRPr lang="tr-TR" dirty="0"/>
          </a:p>
          <a:p>
            <a:r>
              <a:rPr lang="tr-TR" dirty="0"/>
              <a:t>Cinsel organlarına zarar vermek</a:t>
            </a:r>
            <a:endParaRPr lang="tr-TR" dirty="0"/>
          </a:p>
          <a:p>
            <a:r>
              <a:rPr lang="tr-TR" dirty="0"/>
              <a:t>Cinsel yolla hastalık bulaştırmak</a:t>
            </a:r>
            <a:endParaRPr lang="tr-TR" dirty="0"/>
          </a:p>
          <a:p>
            <a:pPr>
              <a:buNone/>
            </a:pPr>
            <a:r>
              <a:rPr lang="tr-TR" sz="2000" dirty="0"/>
              <a:t>Kaynak: KSGM, Kadına Yönelik Şiddet, PDF</a:t>
            </a:r>
            <a:endParaRPr lang="tr-TR" sz="2000" dirty="0"/>
          </a:p>
          <a:p>
            <a:pPr>
              <a:buNone/>
            </a:pPr>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bg2">
                    <a:lumMod val="50000"/>
                  </a:schemeClr>
                </a:solidFill>
              </a:rPr>
              <a:t>DUYGUSAL ŞİDDET</a:t>
            </a:r>
            <a:endParaRPr lang="tr-TR" dirty="0">
              <a:solidFill>
                <a:schemeClr val="bg2">
                  <a:lumMod val="50000"/>
                </a:schemeClr>
              </a:solidFill>
            </a:endParaRPr>
          </a:p>
        </p:txBody>
      </p:sp>
      <p:sp>
        <p:nvSpPr>
          <p:cNvPr id="3" name="2 İçerik Yer Tutucusu"/>
          <p:cNvSpPr>
            <a:spLocks noGrp="1"/>
          </p:cNvSpPr>
          <p:nvPr>
            <p:ph idx="1"/>
          </p:nvPr>
        </p:nvSpPr>
        <p:spPr/>
        <p:txBody>
          <a:bodyPr/>
          <a:lstStyle/>
          <a:p>
            <a:r>
              <a:rPr lang="tr-TR" dirty="0"/>
              <a:t>Bağırmak, korkutmak,</a:t>
            </a:r>
            <a:endParaRPr lang="tr-TR" dirty="0"/>
          </a:p>
          <a:p>
            <a:r>
              <a:rPr lang="nn-NO" dirty="0"/>
              <a:t>Küfür etmek, tehdit etmek, hakaret</a:t>
            </a:r>
            <a:endParaRPr lang="nn-NO" dirty="0"/>
          </a:p>
          <a:p>
            <a:pPr>
              <a:buNone/>
            </a:pPr>
            <a:r>
              <a:rPr lang="tr-TR" dirty="0"/>
              <a:t>	etmek,</a:t>
            </a:r>
            <a:endParaRPr lang="tr-TR" dirty="0"/>
          </a:p>
          <a:p>
            <a:r>
              <a:rPr lang="tr-TR" dirty="0"/>
              <a:t>Eve kapatmak, küçük düşürmek, lakap takmak,</a:t>
            </a:r>
            <a:endParaRPr lang="tr-TR" dirty="0"/>
          </a:p>
          <a:p>
            <a:r>
              <a:rPr lang="tr-TR" dirty="0"/>
              <a:t>Kadının nasıl giyineceği, nereye gideceği, kimlerle görüşeceği konusunda baskı yapmak,</a:t>
            </a:r>
            <a:endParaRPr lang="tr-TR" dirty="0"/>
          </a:p>
          <a:p>
            <a:r>
              <a:rPr lang="tr-TR" dirty="0"/>
              <a:t>Öfkesini çocuklardan çıkarmak, silah göstermek, vb.</a:t>
            </a:r>
            <a:endParaRPr lang="tr-TR" dirty="0"/>
          </a:p>
          <a:p>
            <a:pPr>
              <a:buNone/>
            </a:pPr>
            <a:r>
              <a:rPr lang="tr-TR" sz="2000" dirty="0"/>
              <a:t>Kaynak: KSGM, Kadına Yönelik Şiddet, PDF</a:t>
            </a:r>
            <a:endParaRPr lang="tr-TR" sz="2000" dirty="0"/>
          </a:p>
          <a:p>
            <a:pPr>
              <a:buNone/>
            </a:pPr>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bg2">
                    <a:lumMod val="50000"/>
                  </a:schemeClr>
                </a:solidFill>
              </a:rPr>
              <a:t>EKONOMİK ŞİDDET</a:t>
            </a:r>
            <a:endParaRPr lang="tr-TR" dirty="0">
              <a:solidFill>
                <a:schemeClr val="bg2">
                  <a:lumMod val="50000"/>
                </a:schemeClr>
              </a:solidFill>
            </a:endParaRPr>
          </a:p>
        </p:txBody>
      </p:sp>
      <p:sp>
        <p:nvSpPr>
          <p:cNvPr id="3" name="2 İçerik Yer Tutucusu"/>
          <p:cNvSpPr>
            <a:spLocks noGrp="1"/>
          </p:cNvSpPr>
          <p:nvPr>
            <p:ph idx="1"/>
          </p:nvPr>
        </p:nvSpPr>
        <p:spPr/>
        <p:txBody>
          <a:bodyPr>
            <a:normAutofit lnSpcReduction="10000"/>
          </a:bodyPr>
          <a:lstStyle/>
          <a:p>
            <a:r>
              <a:rPr lang="tr-TR" dirty="0"/>
              <a:t>Kadının para harcamasının kısıtlanması,</a:t>
            </a:r>
            <a:endParaRPr lang="tr-TR" dirty="0"/>
          </a:p>
          <a:p>
            <a:r>
              <a:rPr lang="tr-TR" dirty="0"/>
              <a:t>Çalışmasına izin verilmemesi,</a:t>
            </a:r>
            <a:endParaRPr lang="tr-TR" dirty="0"/>
          </a:p>
          <a:p>
            <a:r>
              <a:rPr lang="tr-TR" dirty="0"/>
              <a:t>Zorla çalıştırılması,</a:t>
            </a:r>
            <a:endParaRPr lang="tr-TR" dirty="0"/>
          </a:p>
          <a:p>
            <a:r>
              <a:rPr lang="tr-TR" dirty="0"/>
              <a:t>Ekonomik konulardaki kararların erkek</a:t>
            </a:r>
            <a:endParaRPr lang="tr-TR" dirty="0"/>
          </a:p>
          <a:p>
            <a:pPr>
              <a:buNone/>
            </a:pPr>
            <a:r>
              <a:rPr lang="tr-TR" dirty="0"/>
              <a:t>	tarafından tek başına alınması,</a:t>
            </a:r>
            <a:endParaRPr lang="tr-TR" dirty="0"/>
          </a:p>
          <a:p>
            <a:r>
              <a:rPr lang="tr-TR" dirty="0"/>
              <a:t>Kadının parasının elinden alınması,</a:t>
            </a:r>
            <a:endParaRPr lang="tr-TR" dirty="0"/>
          </a:p>
          <a:p>
            <a:r>
              <a:rPr lang="tr-TR" dirty="0"/>
              <a:t>İş yerinde olay yaratmak suretiyle kadının</a:t>
            </a:r>
            <a:endParaRPr lang="tr-TR" dirty="0"/>
          </a:p>
          <a:p>
            <a:pPr>
              <a:buNone/>
            </a:pPr>
            <a:r>
              <a:rPr lang="tr-TR" dirty="0"/>
              <a:t>	işten atılmasına neden olunması,</a:t>
            </a:r>
            <a:endParaRPr lang="tr-TR" dirty="0"/>
          </a:p>
          <a:p>
            <a:r>
              <a:rPr lang="tr-TR" dirty="0"/>
              <a:t>Kadının iş bulmasını kolaylaştırıcı  becerileri</a:t>
            </a:r>
            <a:endParaRPr lang="tr-TR" dirty="0"/>
          </a:p>
          <a:p>
            <a:pPr>
              <a:buNone/>
            </a:pPr>
            <a:r>
              <a:rPr lang="tr-TR" dirty="0"/>
              <a:t>	geliştirecek etkinliklerin engellenmesi.</a:t>
            </a:r>
            <a:endParaRPr lang="tr-TR" dirty="0"/>
          </a:p>
          <a:p>
            <a:pPr>
              <a:buNone/>
            </a:pPr>
            <a:r>
              <a:rPr lang="tr-TR" sz="2000" dirty="0"/>
              <a:t>Kaynak: KSGM, Kadına Yönelik Şiddet, PDF</a:t>
            </a:r>
            <a:endParaRPr lang="tr-TR" sz="2000" dirty="0"/>
          </a:p>
          <a:p>
            <a:pPr>
              <a:buNone/>
            </a:pPr>
            <a:endParaRPr lang="tr-TR" dirty="0"/>
          </a:p>
        </p:txBody>
      </p:sp>
      <p:sp>
        <p:nvSpPr>
          <p:cNvPr id="4" name="3 Altbilgi Yer Tutucusu"/>
          <p:cNvSpPr>
            <a:spLocks noGrp="1"/>
          </p:cNvSpPr>
          <p:nvPr>
            <p:ph type="ftr" sz="quarter" idx="11"/>
          </p:nvPr>
        </p:nvSpPr>
        <p:spPr/>
        <p:txBody>
          <a:bodyPr/>
          <a:lstStyle/>
          <a:p>
            <a:r>
              <a:rPr lang="tr-TR"/>
              <a:t>PROF. DR. FULYA SARVAN</a:t>
            </a:r>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0</TotalTime>
  <Words>8147</Words>
  <Application>WPS Presentation</Application>
  <PresentationFormat>Ekran Gösterisi (4:3)</PresentationFormat>
  <Paragraphs>196</Paragraphs>
  <Slides>21</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21</vt:i4>
      </vt:variant>
    </vt:vector>
  </HeadingPairs>
  <TitlesOfParts>
    <vt:vector size="31" baseType="lpstr">
      <vt:lpstr>Arial</vt:lpstr>
      <vt:lpstr>SimSun</vt:lpstr>
      <vt:lpstr>Wingdings</vt:lpstr>
      <vt:lpstr>Wingdings 2</vt:lpstr>
      <vt:lpstr>Wingdings</vt:lpstr>
      <vt:lpstr>Trebuchet MS</vt:lpstr>
      <vt:lpstr>Microsoft YaHei</vt:lpstr>
      <vt:lpstr>Arial Unicode MS</vt:lpstr>
      <vt:lpstr>Calibri</vt:lpstr>
      <vt:lpstr>Zengin</vt:lpstr>
      <vt:lpstr>  25 KASIM  “KADINA YÖNELİK ŞİDDETE KARŞI  BİRLEŞELİM”  SEMİNERİ</vt:lpstr>
      <vt:lpstr>25 KASIM TARİHİNİN ANLAMI</vt:lpstr>
      <vt:lpstr>25 KASIM TARİHİNİN ANLAMI</vt:lpstr>
      <vt:lpstr>Dünyada Durum </vt:lpstr>
      <vt:lpstr>6284 sayIlI Aİlenİn KorunmasI ve KadIna KarşI ŞİddeTİn Önlenmesİne Daİr Kanun TANIMLARI</vt:lpstr>
      <vt:lpstr>FİZİKSEL ŞİDDET</vt:lpstr>
      <vt:lpstr>CİNSEL ŞİDDET</vt:lpstr>
      <vt:lpstr>DUYGUSAL ŞİDDET</vt:lpstr>
      <vt:lpstr>EKONOMİK ŞİDDET</vt:lpstr>
      <vt:lpstr>Türkİye’de KadIna Yönelik Aile İçİ Şİddet AraştIrmasI (Hacettepe Üniversitesi ve Aile ve Sosyal Polİtİkalar BakanlIğI, 2014) </vt:lpstr>
      <vt:lpstr>Türkİye’de KadIna Yönelİk Aİle İçİ Şİddet AraştIrmasI (Hacettepe Üniversitesi ve Aile ve Sosyal Polİtİkalar BakanlIğI, 2014) </vt:lpstr>
      <vt:lpstr>2002-2015 KadIn cİnayetlerİ: toplam 5406</vt:lpstr>
      <vt:lpstr>KADIN CİNAYETLERİ 2014</vt:lpstr>
      <vt:lpstr>1 EYLÜL-28 EKİM ARASI 45 KADIN ÖLDÜRÜLDÜ</vt:lpstr>
      <vt:lpstr>BU ŞİDDET NEDEN?</vt:lpstr>
      <vt:lpstr>Eğİtİm-şİddet İlİşkİsİ</vt:lpstr>
      <vt:lpstr>Yoksulluk-şİddet İlİşkİsİ</vt:lpstr>
      <vt:lpstr>En önemli şİddet kaynağI</vt:lpstr>
      <vt:lpstr>Türkİye'nİn toplumsal cİnsİyet eşİtlİğİ karnesİ</vt:lpstr>
      <vt:lpstr>HERBİRİMİZE DÜŞEN GÖREVLER VAR</vt:lpstr>
      <vt:lpstr>  BUGÜN herkesİ KADINA YÖNELİK ŞİDDETE KARŞI BİRLİKTE MÜCADELEYE DAVET  EDİYORUZ… 		 şİddetİ konuşmadIğImIz  güzel günlerE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25 KASIM  KADINA YÖNELİK ŞİDDETLE MÜCADELE GÜNÜ</dc:title>
  <dc:creator>fulya</dc:creator>
  <cp:lastModifiedBy>tukd antalya</cp:lastModifiedBy>
  <cp:revision>60</cp:revision>
  <dcterms:created xsi:type="dcterms:W3CDTF">2015-11-21T11:53:00Z</dcterms:created>
  <dcterms:modified xsi:type="dcterms:W3CDTF">2024-08-26T14:53:53Z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FFAEDD3A26D840F1A0B0D22DA3EF0628_13</vt:lpwstr>
  </property>
  <property fmtid="{D5CDD505-2E9C-101B-9397-08002B2CF9AE}" pid="3" name="KSOProductBuildVer">
    <vt:lpwstr>1033-12.2.0.17562</vt:lpwstr>
  </property>
</Properties>
</file>