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27"/>
  </p:handoutMasterIdLst>
  <p:sldIdLst>
    <p:sldId id="256" r:id="rId3"/>
    <p:sldId id="284" r:id="rId5"/>
    <p:sldId id="269" r:id="rId6"/>
    <p:sldId id="260" r:id="rId7"/>
    <p:sldId id="283" r:id="rId8"/>
    <p:sldId id="258" r:id="rId9"/>
    <p:sldId id="270" r:id="rId10"/>
    <p:sldId id="272" r:id="rId11"/>
    <p:sldId id="273" r:id="rId12"/>
    <p:sldId id="261" r:id="rId13"/>
    <p:sldId id="263" r:id="rId14"/>
    <p:sldId id="264" r:id="rId15"/>
    <p:sldId id="274" r:id="rId16"/>
    <p:sldId id="280" r:id="rId17"/>
    <p:sldId id="281" r:id="rId18"/>
    <p:sldId id="285" r:id="rId19"/>
    <p:sldId id="275" r:id="rId20"/>
    <p:sldId id="266" r:id="rId21"/>
    <p:sldId id="277" r:id="rId22"/>
    <p:sldId id="279" r:id="rId23"/>
    <p:sldId id="282" r:id="rId24"/>
    <p:sldId id="267" r:id="rId25"/>
    <p:sldId id="268"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54" d="100"/>
          <a:sy n="54" d="100"/>
        </p:scale>
        <p:origin x="79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2CCADC-6D10-4631-9ABD-B50560210934}" type="datetimeFigureOut">
              <a:rPr lang="tr-TR" smtClean="0"/>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24427C-D0E3-46CC-B200-3B6B003540BC}" type="slidenum">
              <a:rPr lang="tr-TR" smtClean="0"/>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B1CC1B-7142-476D-B38A-67E0078165B2}" type="datetimeFigureOut">
              <a:rPr lang="tr-TR" smtClean="0"/>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B1B5C-864C-4CC7-B8E1-D8D8350EAB19}" type="slidenum">
              <a:rPr lang="tr-TR" smtClean="0"/>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A4B1B5C-864C-4CC7-B8E1-D8D8350EAB19}" type="slidenum">
              <a:rPr lang="tr-TR" smtClean="0"/>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A4B1B5C-864C-4CC7-B8E1-D8D8350EAB19}" type="slidenum">
              <a:rPr lang="tr-TR" smtClean="0"/>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hasCustomPrompt="1"/>
          </p:nvPr>
        </p:nvSpPr>
        <p:spPr>
          <a:xfrm>
            <a:off x="1154955" y="2099733"/>
            <a:ext cx="8825658" cy="2677648"/>
          </a:xfrm>
        </p:spPr>
        <p:txBody>
          <a:bodyPr anchor="b"/>
          <a:lstStyle>
            <a:lvl1pPr>
              <a:defRPr sz="5400"/>
            </a:lvl1pPr>
          </a:lstStyle>
          <a:p>
            <a:r>
              <a:rPr lang="tr-TR"/>
              <a:t>Asıl başlık stili için tıklatın</a:t>
            </a:r>
            <a:endParaRPr lang="en-US" dirty="0"/>
          </a:p>
        </p:txBody>
      </p:sp>
      <p:sp>
        <p:nvSpPr>
          <p:cNvPr id="3" name="Subtitle 2"/>
          <p:cNvSpPr>
            <a:spLocks noGrp="1"/>
          </p:cNvSpPr>
          <p:nvPr>
            <p:ph type="subTitle" idx="1" hasCustomPrompt="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BD6A87E-92A8-41BC-BB06-477B76EFBC99}" type="datetime1">
              <a:rPr lang="tr-TR" smtClean="0"/>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tr-TR"/>
              <a:t>Prof. Dr. Fulya SARVAN, Türk Üniversiteli Kadınlar Derneği Antalya Şubesi</a:t>
            </a:r>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B19A62A-D922-4DDC-AB4A-B16065014006}"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4" y="4969927"/>
            <a:ext cx="8825659"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hasCustomPrompt="1"/>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fld id="{24904DE2-3497-4DC8-B7E9-BF8C17868770}" type="datetime1">
              <a:rPr lang="tr-TR" smtClean="0"/>
            </a:fld>
            <a:endParaRPr lang="tr-TR"/>
          </a:p>
        </p:txBody>
      </p:sp>
      <p:sp>
        <p:nvSpPr>
          <p:cNvPr id="6" name="Footer Placeholder 5"/>
          <p:cNvSpPr>
            <a:spLocks noGrp="1"/>
          </p:cNvSpPr>
          <p:nvPr>
            <p:ph type="ftr" sz="quarter" idx="11"/>
          </p:nvPr>
        </p:nvSpPr>
        <p:spPr/>
        <p:txBody>
          <a:bodyPr/>
          <a:lstStyle/>
          <a:p>
            <a:r>
              <a:rPr lang="tr-TR"/>
              <a:t>Prof. Dr. Fulya SARVAN, Türk Üniversiteli Kadınlar Derneği Antalya Şubesi</a:t>
            </a:r>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48798" y="1063417"/>
            <a:ext cx="8831816" cy="1372986"/>
          </a:xfrm>
        </p:spPr>
        <p:txBody>
          <a:bodyPr/>
          <a:lstStyle>
            <a:lvl1pPr>
              <a:defRPr sz="4000"/>
            </a:lvl1pPr>
          </a:lstStyle>
          <a:p>
            <a:r>
              <a:rPr lang="tr-TR"/>
              <a:t>Asıl başlık stili için tıklatın</a:t>
            </a:r>
            <a:endParaRPr lang="en-US" dirty="0"/>
          </a:p>
        </p:txBody>
      </p:sp>
      <p:sp>
        <p:nvSpPr>
          <p:cNvPr id="8" name="Text Placeholder 3"/>
          <p:cNvSpPr>
            <a:spLocks noGrp="1"/>
          </p:cNvSpPr>
          <p:nvPr>
            <p:ph type="body" sz="half" idx="2" hasCustomPrompt="1"/>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DC14E1FB-A591-4A0A-ADCD-894777250E14}"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panose="020B0604020202020204"/>
                <a:cs typeface="Arial" panose="020B0604020202020204"/>
              </a:rPr>
              <a:t>“</a:t>
            </a:r>
            <a:endParaRPr lang="en-US" sz="9600" b="0" i="0" dirty="0">
              <a:solidFill>
                <a:schemeClr val="accent1">
                  <a:lumMod val="60000"/>
                  <a:lumOff val="40000"/>
                </a:schemeClr>
              </a:solidFill>
              <a:latin typeface="Arial" panose="020B0604020202020204"/>
              <a:cs typeface="Arial" panose="020B0604020202020204"/>
            </a:endParaRP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panose="020B0604020202020204"/>
                <a:cs typeface="Arial" panose="020B0604020202020204"/>
              </a:rPr>
              <a:t>”</a:t>
            </a:r>
            <a:endParaRPr lang="en-US" sz="9600" b="0" i="0" dirty="0">
              <a:solidFill>
                <a:schemeClr val="accent1">
                  <a:lumMod val="60000"/>
                  <a:lumOff val="40000"/>
                </a:schemeClr>
              </a:solidFill>
              <a:latin typeface="Arial" panose="020B0604020202020204"/>
              <a:cs typeface="Arial" panose="020B0604020202020204"/>
            </a:endParaRPr>
          </a:p>
        </p:txBody>
      </p:sp>
      <p:sp>
        <p:nvSpPr>
          <p:cNvPr id="2" name="Title 1"/>
          <p:cNvSpPr>
            <a:spLocks noGrp="1"/>
          </p:cNvSpPr>
          <p:nvPr>
            <p:ph type="title" hasCustomPrompt="1"/>
          </p:nvPr>
        </p:nvSpPr>
        <p:spPr>
          <a:xfrm>
            <a:off x="1581878" y="982134"/>
            <a:ext cx="8453906" cy="2696632"/>
          </a:xfrm>
        </p:spPr>
        <p:txBody>
          <a:bodyPr/>
          <a:lstStyle>
            <a:lvl1pPr>
              <a:defRPr sz="4000"/>
            </a:lvl1pPr>
          </a:lstStyle>
          <a:p>
            <a:r>
              <a:rPr lang="tr-TR"/>
              <a:t>Asıl başlık stili için tıklatın</a:t>
            </a:r>
            <a:endParaRPr lang="en-US" dirty="0"/>
          </a:p>
        </p:txBody>
      </p:sp>
      <p:sp>
        <p:nvSpPr>
          <p:cNvPr id="14" name="Text Placeholder 3"/>
          <p:cNvSpPr>
            <a:spLocks noGrp="1"/>
          </p:cNvSpPr>
          <p:nvPr>
            <p:ph type="body" sz="half" idx="13" hasCustomPrompt="1"/>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10" name="Text Placeholder 3"/>
          <p:cNvSpPr>
            <a:spLocks noGrp="1"/>
          </p:cNvSpPr>
          <p:nvPr>
            <p:ph type="body" sz="half" idx="2" hasCustomPrompt="1"/>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958C87A2-C09B-496F-8EAF-297E765CA806}"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4" y="2370667"/>
            <a:ext cx="8825660" cy="1822514"/>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CB1B9AB0-46E9-4787-B732-3CE7AC4291CF}"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973668"/>
            <a:ext cx="8825659" cy="706964"/>
          </a:xfrm>
        </p:spPr>
        <p:txBody>
          <a:bodyPr/>
          <a:lstStyle>
            <a:lvl1pPr>
              <a:defRPr sz="3600"/>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16" name="Text Placeholder 3"/>
          <p:cNvSpPr>
            <a:spLocks noGrp="1"/>
          </p:cNvSpPr>
          <p:nvPr>
            <p:ph type="body" sz="half" idx="15" hasCustomPrompt="1"/>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Text Placeholder 4"/>
          <p:cNvSpPr>
            <a:spLocks noGrp="1"/>
          </p:cNvSpPr>
          <p:nvPr>
            <p:ph type="body" sz="quarter" idx="3" hasCustomPrompt="1"/>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19" name="Text Placeholder 3"/>
          <p:cNvSpPr>
            <a:spLocks noGrp="1"/>
          </p:cNvSpPr>
          <p:nvPr>
            <p:ph type="body" sz="half" idx="16" hasCustomPrompt="1"/>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14" name="Text Placeholder 4"/>
          <p:cNvSpPr>
            <a:spLocks noGrp="1"/>
          </p:cNvSpPr>
          <p:nvPr>
            <p:ph type="body" sz="quarter" idx="13" hasCustomPrompt="1"/>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20" name="Text Placeholder 3"/>
          <p:cNvSpPr>
            <a:spLocks noGrp="1"/>
          </p:cNvSpPr>
          <p:nvPr>
            <p:ph type="body" sz="half" idx="17" hasCustomPrompt="1"/>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32F9BAF-3CB4-4414-8419-65C3C51659C5}" type="datetime1">
              <a:rPr lang="tr-TR" smtClean="0"/>
            </a:fld>
            <a:endParaRPr lang="tr-TR"/>
          </a:p>
        </p:txBody>
      </p:sp>
      <p:sp>
        <p:nvSpPr>
          <p:cNvPr id="8" name="Footer Placeholder 7"/>
          <p:cNvSpPr>
            <a:spLocks noGrp="1"/>
          </p:cNvSpPr>
          <p:nvPr>
            <p:ph type="ftr" sz="quarter" idx="11"/>
          </p:nvPr>
        </p:nvSpPr>
        <p:spPr/>
        <p:txBody>
          <a:bodyPr/>
          <a:lstStyle/>
          <a:p>
            <a:r>
              <a:rPr lang="tr-TR"/>
              <a:t>Prof. Dr. Fulya SARVAN, Türk Üniversiteli Kadınlar Derneği Antalya Şubesi</a:t>
            </a:r>
            <a:endParaRPr lang="tr-TR"/>
          </a:p>
        </p:txBody>
      </p:sp>
      <p:sp>
        <p:nvSpPr>
          <p:cNvPr id="9" name="Slide Number Placeholder 8"/>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973668"/>
            <a:ext cx="8825659" cy="706964"/>
          </a:xfrm>
        </p:spPr>
        <p:txBody>
          <a:bodyPr/>
          <a:lstStyle>
            <a:lvl1pPr>
              <a:defRPr sz="3600"/>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19" name="Picture Placeholder 2"/>
          <p:cNvSpPr>
            <a:spLocks noGrp="1" noChangeAspect="1"/>
          </p:cNvSpPr>
          <p:nvPr>
            <p:ph type="pic" idx="15" hasCustomPrompt="1"/>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2" name="Text Placeholder 3"/>
          <p:cNvSpPr>
            <a:spLocks noGrp="1"/>
          </p:cNvSpPr>
          <p:nvPr>
            <p:ph type="body" sz="half" idx="18" hasCustomPrompt="1"/>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Text Placeholder 4"/>
          <p:cNvSpPr>
            <a:spLocks noGrp="1"/>
          </p:cNvSpPr>
          <p:nvPr>
            <p:ph type="body" sz="quarter" idx="3" hasCustomPrompt="1"/>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1" name="Picture Placeholder 2"/>
          <p:cNvSpPr>
            <a:spLocks noGrp="1" noChangeAspect="1"/>
          </p:cNvSpPr>
          <p:nvPr>
            <p:ph type="pic" idx="21" hasCustomPrompt="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3" name="Text Placeholder 3"/>
          <p:cNvSpPr>
            <a:spLocks noGrp="1"/>
          </p:cNvSpPr>
          <p:nvPr>
            <p:ph type="body" sz="half" idx="19" hasCustomPrompt="1"/>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14" name="Text Placeholder 4"/>
          <p:cNvSpPr>
            <a:spLocks noGrp="1"/>
          </p:cNvSpPr>
          <p:nvPr>
            <p:ph type="body" sz="quarter" idx="13" hasCustomPrompt="1"/>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2" name="Picture Placeholder 2"/>
          <p:cNvSpPr>
            <a:spLocks noGrp="1" noChangeAspect="1"/>
          </p:cNvSpPr>
          <p:nvPr>
            <p:ph type="pic" idx="22" hasCustomPrompt="1"/>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20" hasCustomPrompt="1"/>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8D7C245-47C6-46EA-9E48-2CBD271226C3}" type="datetime1">
              <a:rPr lang="tr-TR" smtClean="0"/>
            </a:fld>
            <a:endParaRPr lang="tr-TR"/>
          </a:p>
        </p:txBody>
      </p:sp>
      <p:sp>
        <p:nvSpPr>
          <p:cNvPr id="8" name="Footer Placeholder 7"/>
          <p:cNvSpPr>
            <a:spLocks noGrp="1"/>
          </p:cNvSpPr>
          <p:nvPr>
            <p:ph type="ftr" sz="quarter" idx="11"/>
          </p:nvPr>
        </p:nvSpPr>
        <p:spPr>
          <a:xfrm>
            <a:off x="561111" y="6391838"/>
            <a:ext cx="3644282" cy="304801"/>
          </a:xfrm>
        </p:spPr>
        <p:txBody>
          <a:bodyPr/>
          <a:lstStyle/>
          <a:p>
            <a:r>
              <a:rPr lang="tr-TR"/>
              <a:t>Prof. Dr. Fulya SARVAN, Türk Üniversiteli Kadınlar Derneği Antalya Şubesi</a:t>
            </a:r>
            <a:endParaRPr lang="tr-TR"/>
          </a:p>
        </p:txBody>
      </p:sp>
      <p:sp>
        <p:nvSpPr>
          <p:cNvPr id="9" name="Slide Number Placeholder 8"/>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973668"/>
            <a:ext cx="8825659" cy="706964"/>
          </a:xfrm>
        </p:spPr>
        <p:txBody>
          <a:bodyP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1154954" y="2603500"/>
            <a:ext cx="8825659" cy="3416300"/>
          </a:xfrm>
        </p:spPr>
        <p:txBody>
          <a:bodyPr vert="eaVert" anchor="t" anchorCtr="0"/>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EEA4B15-6F7B-4479-ACBF-D49BCC42CB21}"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hasCustomPrompt="1"/>
          </p:nvPr>
        </p:nvSpPr>
        <p:spPr>
          <a:xfrm>
            <a:off x="8585235" y="1278467"/>
            <a:ext cx="1409965" cy="4748590"/>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1154954" y="1278467"/>
            <a:ext cx="6256025" cy="4748590"/>
          </a:xfrm>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0E071D6-FE91-493F-8F09-6A980E375989}"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idx="1" hasCustomPrompt="1"/>
          </p:nvPr>
        </p:nvSpPr>
        <p:spPr>
          <a:xfrm>
            <a:off x="1154954" y="2603500"/>
            <a:ext cx="8825659" cy="3416300"/>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C1BDE747-1CB7-4C86-92E5-0BF962629F75}"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4" y="2677645"/>
            <a:ext cx="4351025" cy="2283824"/>
          </a:xfrm>
        </p:spPr>
        <p:txBody>
          <a:bodyPr anchor="ctr"/>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119DB8AE-935D-4EC9-B89E-8675935D4429}" type="datetime1">
              <a:rPr lang="tr-TR" smtClean="0"/>
            </a:fld>
            <a:endParaRPr lang="tr-TR"/>
          </a:p>
        </p:txBody>
      </p:sp>
      <p:sp>
        <p:nvSpPr>
          <p:cNvPr id="5" name="Footer Placeholder 4"/>
          <p:cNvSpPr>
            <a:spLocks noGrp="1"/>
          </p:cNvSpPr>
          <p:nvPr>
            <p:ph type="ftr" sz="quarter" idx="11"/>
          </p:nvPr>
        </p:nvSpPr>
        <p:spPr/>
        <p:txBody>
          <a:bodyPr/>
          <a:lstStyle/>
          <a:p>
            <a:r>
              <a:rPr lang="tr-TR"/>
              <a:t>Prof. Dr. Fulya SARVAN, Türk Üniversiteli Kadınlar Derneği Antalya Şubesi</a:t>
            </a:r>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sz="half" idx="1" hasCustomPrompt="1"/>
          </p:nvPr>
        </p:nvSpPr>
        <p:spPr>
          <a:xfrm>
            <a:off x="1154954" y="2603500"/>
            <a:ext cx="4825158" cy="3416301"/>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Content Placeholder 3"/>
          <p:cNvSpPr>
            <a:spLocks noGrp="1"/>
          </p:cNvSpPr>
          <p:nvPr>
            <p:ph sz="half" idx="2" hasCustomPrompt="1"/>
          </p:nvPr>
        </p:nvSpPr>
        <p:spPr>
          <a:xfrm>
            <a:off x="6208712" y="2603500"/>
            <a:ext cx="4825159" cy="3416300"/>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Date Placeholder 4"/>
          <p:cNvSpPr>
            <a:spLocks noGrp="1"/>
          </p:cNvSpPr>
          <p:nvPr>
            <p:ph type="dt" sz="half" idx="10"/>
          </p:nvPr>
        </p:nvSpPr>
        <p:spPr/>
        <p:txBody>
          <a:bodyPr/>
          <a:lstStyle/>
          <a:p>
            <a:fld id="{3D4D9610-90BE-452E-9F80-0D491783CF42}" type="datetime1">
              <a:rPr lang="tr-TR" smtClean="0"/>
            </a:fld>
            <a:endParaRPr lang="tr-TR"/>
          </a:p>
        </p:txBody>
      </p:sp>
      <p:sp>
        <p:nvSpPr>
          <p:cNvPr id="6" name="Footer Placeholder 5"/>
          <p:cNvSpPr>
            <a:spLocks noGrp="1"/>
          </p:cNvSpPr>
          <p:nvPr>
            <p:ph type="ftr" sz="quarter" idx="11"/>
          </p:nvPr>
        </p:nvSpPr>
        <p:spPr/>
        <p:txBody>
          <a:bodyPr/>
          <a:lstStyle/>
          <a:p>
            <a:r>
              <a:rPr lang="tr-TR"/>
              <a:t>Prof. Dr. Fulya SARVAN, Türk Üniversiteli Kadınlar Derneği Antalya Şubesi</a:t>
            </a:r>
            <a:endParaRPr lang="tr-TR"/>
          </a:p>
        </p:txBody>
      </p:sp>
      <p:sp>
        <p:nvSpPr>
          <p:cNvPr id="7" name="Slide Number Placeholder 6"/>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 name="Content Placeholder 3"/>
          <p:cNvSpPr>
            <a:spLocks noGrp="1"/>
          </p:cNvSpPr>
          <p:nvPr>
            <p:ph sz="half" idx="2" hasCustomPrompt="1"/>
          </p:nvPr>
        </p:nvSpPr>
        <p:spPr>
          <a:xfrm>
            <a:off x="1154954" y="3179762"/>
            <a:ext cx="4825158" cy="2840039"/>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Text Placeholder 4"/>
          <p:cNvSpPr>
            <a:spLocks noGrp="1"/>
          </p:cNvSpPr>
          <p:nvPr>
            <p:ph type="body" sz="quarter" idx="3" hasCustomPrompt="1"/>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6" name="Content Placeholder 5"/>
          <p:cNvSpPr>
            <a:spLocks noGrp="1"/>
          </p:cNvSpPr>
          <p:nvPr>
            <p:ph sz="quarter" idx="4" hasCustomPrompt="1"/>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7" name="Date Placeholder 6"/>
          <p:cNvSpPr>
            <a:spLocks noGrp="1"/>
          </p:cNvSpPr>
          <p:nvPr>
            <p:ph type="dt" sz="half" idx="10"/>
          </p:nvPr>
        </p:nvSpPr>
        <p:spPr/>
        <p:txBody>
          <a:bodyPr/>
          <a:lstStyle/>
          <a:p>
            <a:fld id="{26F0D763-51D1-4D0A-A40D-21F6560BCCE8}" type="datetime1">
              <a:rPr lang="tr-TR" smtClean="0"/>
            </a:fld>
            <a:endParaRPr lang="tr-TR"/>
          </a:p>
        </p:txBody>
      </p:sp>
      <p:sp>
        <p:nvSpPr>
          <p:cNvPr id="8" name="Footer Placeholder 7"/>
          <p:cNvSpPr>
            <a:spLocks noGrp="1"/>
          </p:cNvSpPr>
          <p:nvPr>
            <p:ph type="ftr" sz="quarter" idx="11"/>
          </p:nvPr>
        </p:nvSpPr>
        <p:spPr/>
        <p:txBody>
          <a:bodyPr/>
          <a:lstStyle/>
          <a:p>
            <a:r>
              <a:rPr lang="tr-TR"/>
              <a:t>Prof. Dr. Fulya SARVAN, Türk Üniversiteli Kadınlar Derneği Antalya Şubesi</a:t>
            </a:r>
            <a:endParaRPr lang="tr-TR"/>
          </a:p>
        </p:txBody>
      </p:sp>
      <p:sp>
        <p:nvSpPr>
          <p:cNvPr id="9" name="Slide Number Placeholder 8"/>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154954" y="973668"/>
            <a:ext cx="8761413" cy="706964"/>
          </a:xfrm>
        </p:spPr>
        <p:txBody>
          <a:bodyPr/>
          <a:lstStyle>
            <a:lvl1pPr>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5CDC676-00B6-4537-B65A-37DFD03A4CC8}" type="datetime1">
              <a:rPr lang="tr-TR" smtClean="0"/>
            </a:fld>
            <a:endParaRPr lang="tr-TR"/>
          </a:p>
        </p:txBody>
      </p:sp>
      <p:sp>
        <p:nvSpPr>
          <p:cNvPr id="4" name="Footer Placeholder 3"/>
          <p:cNvSpPr>
            <a:spLocks noGrp="1"/>
          </p:cNvSpPr>
          <p:nvPr>
            <p:ph type="ftr" sz="quarter" idx="11"/>
          </p:nvPr>
        </p:nvSpPr>
        <p:spPr/>
        <p:txBody>
          <a:bodyPr/>
          <a:lstStyle/>
          <a:p>
            <a:r>
              <a:rPr lang="tr-TR"/>
              <a:t>Prof. Dr. Fulya SARVAN, Türk Üniversiteli Kadınlar Derneği Antalya Şubesi</a:t>
            </a:r>
            <a:endParaRPr lang="tr-TR"/>
          </a:p>
        </p:txBody>
      </p:sp>
      <p:sp>
        <p:nvSpPr>
          <p:cNvPr id="5" name="Slide Number Placeholder 4"/>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E8C04-EDC4-41E6-A81F-09E0FC870EF8}" type="datetime1">
              <a:rPr lang="tr-TR" smtClean="0"/>
            </a:fld>
            <a:endParaRPr lang="tr-TR"/>
          </a:p>
        </p:txBody>
      </p:sp>
      <p:sp>
        <p:nvSpPr>
          <p:cNvPr id="3" name="Footer Placeholder 2"/>
          <p:cNvSpPr>
            <a:spLocks noGrp="1"/>
          </p:cNvSpPr>
          <p:nvPr>
            <p:ph type="ftr" sz="quarter" idx="11"/>
          </p:nvPr>
        </p:nvSpPr>
        <p:spPr/>
        <p:txBody>
          <a:bodyPr/>
          <a:lstStyle/>
          <a:p>
            <a:r>
              <a:rPr lang="tr-TR"/>
              <a:t>Prof. Dr. Fulya SARVAN, Türk Üniversiteli Kadınlar Derneği Antalya Şubesi</a:t>
            </a:r>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5" y="1295400"/>
            <a:ext cx="2793158" cy="16002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hasCustomPrompt="1"/>
          </p:nvPr>
        </p:nvSpPr>
        <p:spPr>
          <a:xfrm>
            <a:off x="5781146" y="1447800"/>
            <a:ext cx="5190066" cy="4572000"/>
          </a:xfrm>
        </p:spPr>
        <p:txBody>
          <a:bodyPr anchor="ct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Text Placeholder 3"/>
          <p:cNvSpPr>
            <a:spLocks noGrp="1"/>
          </p:cNvSpPr>
          <p:nvPr>
            <p:ph type="body" sz="half" idx="2" hasCustomPrompt="1"/>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fld id="{28A451F9-4B70-406D-94A6-B097F4C4DB53}" type="datetime1">
              <a:rPr lang="tr-TR" smtClean="0"/>
            </a:fld>
            <a:endParaRPr lang="tr-TR"/>
          </a:p>
        </p:txBody>
      </p:sp>
      <p:sp>
        <p:nvSpPr>
          <p:cNvPr id="6" name="Footer Placeholder 5"/>
          <p:cNvSpPr>
            <a:spLocks noGrp="1"/>
          </p:cNvSpPr>
          <p:nvPr>
            <p:ph type="ftr" sz="quarter" idx="11"/>
          </p:nvPr>
        </p:nvSpPr>
        <p:spPr/>
        <p:txBody>
          <a:bodyPr/>
          <a:lstStyle/>
          <a:p>
            <a:r>
              <a:rPr lang="tr-TR"/>
              <a:t>Prof. Dr. Fulya SARVAN, Türk Üniversiteli Kadınlar Derneği Antalya Şubesi</a:t>
            </a:r>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5" y="1693333"/>
            <a:ext cx="3865134" cy="1735667"/>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simgeyi tıklatın</a:t>
            </a:r>
            <a:endParaRPr lang="en-US" dirty="0"/>
          </a:p>
        </p:txBody>
      </p:sp>
      <p:sp>
        <p:nvSpPr>
          <p:cNvPr id="4" name="Text Placeholder 3"/>
          <p:cNvSpPr>
            <a:spLocks noGrp="1"/>
          </p:cNvSpPr>
          <p:nvPr>
            <p:ph type="body" sz="half" idx="2" hasCustomPrompt="1"/>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fld id="{2C5CD5FD-8414-47BD-BED9-586A95E656BC}" type="datetime1">
              <a:rPr lang="tr-TR" smtClean="0"/>
            </a:fld>
            <a:endParaRPr lang="tr-TR"/>
          </a:p>
        </p:txBody>
      </p:sp>
      <p:sp>
        <p:nvSpPr>
          <p:cNvPr id="6" name="Footer Placeholder 5"/>
          <p:cNvSpPr>
            <a:spLocks noGrp="1"/>
          </p:cNvSpPr>
          <p:nvPr>
            <p:ph type="ftr" sz="quarter" idx="11"/>
          </p:nvPr>
        </p:nvSpPr>
        <p:spPr/>
        <p:txBody>
          <a:bodyPr/>
          <a:lstStyle/>
          <a:p>
            <a:r>
              <a:rPr lang="tr-TR"/>
              <a:t>Prof. Dr. Fulya SARVAN, Türk Üniversiteli Kadınlar Derneği Antalya Şubesi</a:t>
            </a:r>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19A62A-D922-4DDC-AB4A-B16065014006}"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jpe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8">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58318B3-811A-4AE5-8EC7-DC9C765C5C11}" type="datetime1">
              <a:rPr lang="tr-TR" smtClean="0"/>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tr-TR"/>
              <a:t>Prof. Dr. Fulya SARVAN, Türk Üniversiteli Kadınlar Derneği Antalya Şubesi</a:t>
            </a:r>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B19A62A-D922-4DDC-AB4A-B16065014006}"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1"/>
          <a:stretch>
            <a:fillRect/>
          </a:stretch>
        </p:blipFill>
        <p:spPr>
          <a:xfrm>
            <a:off x="2650901" y="1313645"/>
            <a:ext cx="6890197" cy="2897747"/>
          </a:xfrm>
          <a:prstGeom prst="rect">
            <a:avLst/>
          </a:prstGeom>
        </p:spPr>
      </p:pic>
      <p:sp>
        <p:nvSpPr>
          <p:cNvPr id="5" name="Unvan 4"/>
          <p:cNvSpPr>
            <a:spLocks noGrp="1"/>
          </p:cNvSpPr>
          <p:nvPr>
            <p:ph type="ctrTitle"/>
          </p:nvPr>
        </p:nvSpPr>
        <p:spPr>
          <a:xfrm>
            <a:off x="1154955" y="2099733"/>
            <a:ext cx="8825658" cy="2838300"/>
          </a:xfrm>
        </p:spPr>
        <p:txBody>
          <a:bodyPr/>
          <a:lstStyle/>
          <a:p>
            <a:pPr algn="ctr"/>
            <a:r>
              <a:rPr lang="tr-TR" sz="2800" dirty="0"/>
              <a:t>         24 Kasım 2017</a:t>
            </a:r>
            <a:endParaRPr lang="tr-TR" sz="2800" dirty="0"/>
          </a:p>
        </p:txBody>
      </p:sp>
      <p:sp>
        <p:nvSpPr>
          <p:cNvPr id="3" name="Alt Başlık 2"/>
          <p:cNvSpPr>
            <a:spLocks noGrp="1"/>
          </p:cNvSpPr>
          <p:nvPr>
            <p:ph type="subTitle" idx="1"/>
          </p:nvPr>
        </p:nvSpPr>
        <p:spPr>
          <a:xfrm>
            <a:off x="1154955" y="4777380"/>
            <a:ext cx="8825658" cy="1301448"/>
          </a:xfrm>
        </p:spPr>
        <p:txBody>
          <a:bodyPr>
            <a:normAutofit fontScale="70000" lnSpcReduction="20000"/>
          </a:bodyPr>
          <a:lstStyle/>
          <a:p>
            <a:r>
              <a:rPr lang="tr-TR" dirty="0"/>
              <a:t>								</a:t>
            </a:r>
            <a:endParaRPr lang="tr-TR" dirty="0"/>
          </a:p>
          <a:p>
            <a:pPr algn="ctr"/>
            <a:r>
              <a:rPr lang="tr-TR" dirty="0"/>
              <a:t>AKDENİZ ÜNİVERSİTESİ- kadın çalışmaları ve toplumsal cinsiyet araştırma ve uygulama  merkezi</a:t>
            </a:r>
            <a:endParaRPr lang="tr-TR" dirty="0"/>
          </a:p>
          <a:p>
            <a:pPr algn="ctr"/>
            <a:r>
              <a:rPr lang="tr-TR" dirty="0"/>
              <a:t>TÜRK ÜNİVERSİTELİ KADINLAR DERNEĞİ ANTALYA ŞUBESİ</a:t>
            </a:r>
            <a:endParaRPr lang="tr-TR" dirty="0"/>
          </a:p>
          <a:p>
            <a:pPr algn="ctr"/>
            <a:r>
              <a:rPr lang="tr-TR" dirty="0"/>
              <a:t>MURATPAŞA BELEDİYESİ- Kadın ve aile hizmetleri müdürlüğü</a:t>
            </a:r>
            <a:endParaRPr lang="tr-TR" dirty="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İSTANBUL SÖZLEŞMESİ NASIL İZLENİYOR VE DENETLENİYOR?</a:t>
            </a:r>
            <a:endParaRPr lang="tr-TR" dirty="0"/>
          </a:p>
        </p:txBody>
      </p:sp>
      <p:sp>
        <p:nvSpPr>
          <p:cNvPr id="3" name="İçerik Yer Tutucusu 2"/>
          <p:cNvSpPr>
            <a:spLocks noGrp="1"/>
          </p:cNvSpPr>
          <p:nvPr>
            <p:ph idx="1"/>
          </p:nvPr>
        </p:nvSpPr>
        <p:spPr>
          <a:xfrm>
            <a:off x="1154954" y="2313709"/>
            <a:ext cx="9319082" cy="4544291"/>
          </a:xfrm>
        </p:spPr>
        <p:txBody>
          <a:bodyPr>
            <a:normAutofit fontScale="92500" lnSpcReduction="10000"/>
          </a:bodyPr>
          <a:lstStyle/>
          <a:p>
            <a:r>
              <a:rPr lang="tr-TR" dirty="0"/>
              <a:t>Sözleşmenin taraflarca uygulanmasını izlemek üzere </a:t>
            </a:r>
            <a:r>
              <a:rPr lang="tr-TR" b="1" dirty="0">
                <a:solidFill>
                  <a:schemeClr val="accent1">
                    <a:lumMod val="60000"/>
                    <a:lumOff val="40000"/>
                  </a:schemeClr>
                </a:solidFill>
              </a:rPr>
              <a:t>GREVIO olarak anılan uzmanlar grubu</a:t>
            </a:r>
            <a:r>
              <a:rPr lang="tr-TR" dirty="0"/>
              <a:t> oluşturulmuştur. (</a:t>
            </a:r>
            <a:r>
              <a:rPr lang="tr-TR" dirty="0" err="1"/>
              <a:t>Group</a:t>
            </a:r>
            <a:r>
              <a:rPr lang="tr-TR" dirty="0"/>
              <a:t> of </a:t>
            </a:r>
            <a:r>
              <a:rPr lang="tr-TR" dirty="0" err="1"/>
              <a:t>Experts</a:t>
            </a:r>
            <a:r>
              <a:rPr lang="tr-TR" dirty="0"/>
              <a:t> on Action </a:t>
            </a:r>
            <a:r>
              <a:rPr lang="tr-TR" dirty="0" err="1"/>
              <a:t>against</a:t>
            </a:r>
            <a:r>
              <a:rPr lang="tr-TR" dirty="0"/>
              <a:t> </a:t>
            </a:r>
            <a:r>
              <a:rPr lang="tr-TR" dirty="0" err="1"/>
              <a:t>Violence</a:t>
            </a:r>
            <a:r>
              <a:rPr lang="tr-TR" dirty="0"/>
              <a:t> </a:t>
            </a:r>
            <a:r>
              <a:rPr lang="tr-TR" dirty="0" err="1"/>
              <a:t>and</a:t>
            </a:r>
            <a:r>
              <a:rPr lang="tr-TR" dirty="0"/>
              <a:t> </a:t>
            </a:r>
            <a:r>
              <a:rPr lang="tr-TR" dirty="0" err="1"/>
              <a:t>Domestic</a:t>
            </a:r>
            <a:r>
              <a:rPr lang="tr-TR" dirty="0"/>
              <a:t> </a:t>
            </a:r>
            <a:r>
              <a:rPr lang="tr-TR" dirty="0" err="1"/>
              <a:t>Violence</a:t>
            </a:r>
            <a:r>
              <a:rPr lang="tr-TR" dirty="0"/>
              <a:t>)</a:t>
            </a:r>
            <a:endParaRPr lang="tr-TR" dirty="0"/>
          </a:p>
          <a:p>
            <a:r>
              <a:rPr lang="tr-TR" dirty="0"/>
              <a:t>GREVIO </a:t>
            </a:r>
            <a:r>
              <a:rPr lang="tr-TR" b="1" dirty="0">
                <a:solidFill>
                  <a:schemeClr val="accent1">
                    <a:lumMod val="60000"/>
                    <a:lumOff val="40000"/>
                  </a:schemeClr>
                </a:solidFill>
              </a:rPr>
              <a:t>en az 10 en çok 15 üyeden oluşur</a:t>
            </a:r>
            <a:r>
              <a:rPr lang="tr-TR" dirty="0"/>
              <a:t>.</a:t>
            </a:r>
            <a:endParaRPr lang="tr-TR" dirty="0"/>
          </a:p>
          <a:p>
            <a:r>
              <a:rPr lang="tr-TR" dirty="0"/>
              <a:t>Üyeler </a:t>
            </a:r>
            <a:r>
              <a:rPr lang="tr-TR" b="1" dirty="0">
                <a:solidFill>
                  <a:schemeClr val="accent1">
                    <a:lumMod val="60000"/>
                    <a:lumOff val="40000"/>
                  </a:schemeClr>
                </a:solidFill>
              </a:rPr>
              <a:t>taraf ülke vatandaşları arasından dört yıllık bir süre için </a:t>
            </a:r>
            <a:r>
              <a:rPr lang="tr-TR" dirty="0"/>
              <a:t>görevlendirilir. </a:t>
            </a:r>
            <a:endParaRPr lang="tr-TR" dirty="0"/>
          </a:p>
          <a:p>
            <a:r>
              <a:rPr lang="tr-TR" dirty="0" err="1"/>
              <a:t>GREVIO’nun</a:t>
            </a:r>
            <a:r>
              <a:rPr lang="tr-TR" dirty="0"/>
              <a:t> Başkanı </a:t>
            </a:r>
            <a:r>
              <a:rPr lang="tr-TR" b="1" dirty="0">
                <a:solidFill>
                  <a:schemeClr val="accent1">
                    <a:lumMod val="60000"/>
                    <a:lumOff val="40000"/>
                  </a:schemeClr>
                </a:solidFill>
              </a:rPr>
              <a:t>Prof. Dr. Feride Acar’dır</a:t>
            </a:r>
            <a:r>
              <a:rPr lang="tr-TR" dirty="0"/>
              <a:t>. </a:t>
            </a:r>
            <a:endParaRPr lang="tr-TR" dirty="0"/>
          </a:p>
          <a:p>
            <a:r>
              <a:rPr lang="tr-TR" dirty="0"/>
              <a:t>Taraf ülkeler </a:t>
            </a:r>
            <a:r>
              <a:rPr lang="tr-TR" b="1" dirty="0" err="1">
                <a:solidFill>
                  <a:schemeClr val="accent1">
                    <a:lumMod val="60000"/>
                    <a:lumOff val="40000"/>
                  </a:schemeClr>
                </a:solidFill>
              </a:rPr>
              <a:t>GREVIO’nun</a:t>
            </a:r>
            <a:r>
              <a:rPr lang="tr-TR" b="1" dirty="0">
                <a:solidFill>
                  <a:schemeClr val="accent1">
                    <a:lumMod val="60000"/>
                    <a:lumOff val="40000"/>
                  </a:schemeClr>
                </a:solidFill>
              </a:rPr>
              <a:t> hazırladığı soru formunu yanıtlayan bir raporu </a:t>
            </a:r>
            <a:r>
              <a:rPr lang="tr-TR" dirty="0"/>
              <a:t>Avrupa Konseyi Genel Sekreteri’ne sunarlar.</a:t>
            </a:r>
            <a:endParaRPr lang="tr-TR" dirty="0"/>
          </a:p>
          <a:p>
            <a:r>
              <a:rPr lang="tr-TR" dirty="0"/>
              <a:t>Sözleşmenin uygulanmasıyla ilgili bilgileri ulusal kurumlar dışında </a:t>
            </a:r>
            <a:r>
              <a:rPr lang="tr-TR" b="1" dirty="0">
                <a:solidFill>
                  <a:schemeClr val="accent1">
                    <a:lumMod val="60000"/>
                    <a:lumOff val="40000"/>
                  </a:schemeClr>
                </a:solidFill>
              </a:rPr>
              <a:t>sivil toplum kuruluşlarından ve sivil toplumdan da edinebilir; </a:t>
            </a:r>
            <a:r>
              <a:rPr lang="tr-TR" dirty="0"/>
              <a:t>ülke ziyaretleri yapabilir.  </a:t>
            </a:r>
            <a:endParaRPr lang="tr-TR" dirty="0"/>
          </a:p>
          <a:p>
            <a:r>
              <a:rPr lang="tr-TR" dirty="0"/>
              <a:t>GREVIO bu raporu </a:t>
            </a:r>
            <a:r>
              <a:rPr lang="tr-TR" b="1" dirty="0">
                <a:solidFill>
                  <a:schemeClr val="accent1">
                    <a:lumMod val="60000"/>
                    <a:lumOff val="40000"/>
                  </a:schemeClr>
                </a:solidFill>
              </a:rPr>
              <a:t>ilgili tarafın temsilcileriyle değerlendirir</a:t>
            </a:r>
            <a:r>
              <a:rPr lang="tr-TR" dirty="0"/>
              <a:t> ve bir </a:t>
            </a:r>
            <a:r>
              <a:rPr lang="tr-TR" b="1" dirty="0">
                <a:solidFill>
                  <a:schemeClr val="accent1">
                    <a:lumMod val="60000"/>
                    <a:lumOff val="40000"/>
                  </a:schemeClr>
                </a:solidFill>
              </a:rPr>
              <a:t>Değerlendirme ve Sonuç Raporu</a:t>
            </a:r>
            <a:r>
              <a:rPr lang="tr-TR" dirty="0"/>
              <a:t> hazırlayarak Taraflar Komitesine sunar. </a:t>
            </a:r>
            <a:endParaRPr lang="tr-TR" dirty="0"/>
          </a:p>
          <a:p>
            <a:r>
              <a:rPr lang="tr-TR" dirty="0"/>
              <a:t>Taraflar Komitesi bu raporu ilgili Taraf Devlete iletir. </a:t>
            </a:r>
            <a:endParaRPr lang="tr-TR" dirty="0"/>
          </a:p>
          <a:p>
            <a:pPr marL="0" indent="0">
              <a:buNone/>
            </a:pPr>
            <a:r>
              <a:rPr lang="tr-TR" dirty="0"/>
              <a:t> </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TÜRKİYE’NİN GREVİO’YA SUNDUĞU İLK RAPOR</a:t>
            </a:r>
            <a:endParaRPr lang="tr-TR" dirty="0"/>
          </a:p>
        </p:txBody>
      </p:sp>
      <p:sp>
        <p:nvSpPr>
          <p:cNvPr id="3" name="İçerik Yer Tutucusu 2"/>
          <p:cNvSpPr>
            <a:spLocks noGrp="1"/>
          </p:cNvSpPr>
          <p:nvPr>
            <p:ph idx="1"/>
          </p:nvPr>
        </p:nvSpPr>
        <p:spPr>
          <a:xfrm>
            <a:off x="1154954" y="2308440"/>
            <a:ext cx="8825659" cy="4175487"/>
          </a:xfrm>
        </p:spPr>
        <p:txBody>
          <a:bodyPr>
            <a:normAutofit fontScale="92500" lnSpcReduction="10000"/>
          </a:bodyPr>
          <a:lstStyle/>
          <a:p>
            <a:r>
              <a:rPr lang="tr-TR" b="1" dirty="0">
                <a:solidFill>
                  <a:schemeClr val="accent1">
                    <a:lumMod val="60000"/>
                    <a:lumOff val="40000"/>
                  </a:schemeClr>
                </a:solidFill>
              </a:rPr>
              <a:t>Sunuş tarihi: </a:t>
            </a:r>
            <a:r>
              <a:rPr lang="tr-TR" dirty="0"/>
              <a:t>3 Temmuz 2017</a:t>
            </a:r>
            <a:endParaRPr lang="tr-TR" dirty="0"/>
          </a:p>
          <a:p>
            <a:r>
              <a:rPr lang="tr-TR" b="1" dirty="0">
                <a:solidFill>
                  <a:schemeClr val="accent1">
                    <a:lumMod val="60000"/>
                    <a:lumOff val="40000"/>
                  </a:schemeClr>
                </a:solidFill>
              </a:rPr>
              <a:t>Yayımlanma tarihi: </a:t>
            </a:r>
            <a:r>
              <a:rPr lang="tr-TR" dirty="0"/>
              <a:t>4 Temmuz 2017</a:t>
            </a:r>
            <a:endParaRPr lang="tr-TR" dirty="0"/>
          </a:p>
          <a:p>
            <a:r>
              <a:rPr lang="tr-TR" b="1" dirty="0">
                <a:solidFill>
                  <a:schemeClr val="accent1">
                    <a:lumMod val="60000"/>
                    <a:lumOff val="40000"/>
                  </a:schemeClr>
                </a:solidFill>
              </a:rPr>
              <a:t>Uzunluk: </a:t>
            </a:r>
            <a:r>
              <a:rPr lang="tr-TR" dirty="0"/>
              <a:t>61 sayfa metin, 36 sayfa ek toplam 97 sayfalık bir rapor (</a:t>
            </a:r>
            <a:r>
              <a:rPr lang="tr-TR" dirty="0" err="1"/>
              <a:t>İng</a:t>
            </a:r>
            <a:r>
              <a:rPr lang="tr-TR" dirty="0"/>
              <a:t>)</a:t>
            </a:r>
            <a:endParaRPr lang="tr-TR" dirty="0"/>
          </a:p>
          <a:p>
            <a:r>
              <a:rPr lang="tr-TR" b="1" dirty="0">
                <a:solidFill>
                  <a:schemeClr val="accent1">
                    <a:lumMod val="60000"/>
                    <a:lumOff val="40000"/>
                  </a:schemeClr>
                </a:solidFill>
              </a:rPr>
              <a:t>Hazırlayan kurum: </a:t>
            </a:r>
            <a:r>
              <a:rPr lang="tr-TR" dirty="0"/>
              <a:t>Aile ve Sosyal Politikalar Bakanlığı Kadının Statüsü Genel Müdürlüğü</a:t>
            </a:r>
            <a:endParaRPr lang="tr-TR" dirty="0"/>
          </a:p>
          <a:p>
            <a:r>
              <a:rPr lang="tr-TR" b="1" dirty="0">
                <a:solidFill>
                  <a:schemeClr val="accent1">
                    <a:lumMod val="60000"/>
                    <a:lumOff val="40000"/>
                  </a:schemeClr>
                </a:solidFill>
              </a:rPr>
              <a:t>Kapsam: </a:t>
            </a:r>
            <a:r>
              <a:rPr lang="tr-TR" dirty="0" err="1"/>
              <a:t>GREVIO’nun</a:t>
            </a:r>
            <a:r>
              <a:rPr lang="tr-TR" dirty="0"/>
              <a:t> anket sorularına yanıt niteliğinde</a:t>
            </a:r>
            <a:endParaRPr lang="tr-TR" dirty="0"/>
          </a:p>
          <a:p>
            <a:r>
              <a:rPr lang="tr-TR" b="1" dirty="0">
                <a:solidFill>
                  <a:schemeClr val="accent1">
                    <a:lumMod val="60000"/>
                    <a:lumOff val="40000"/>
                  </a:schemeClr>
                </a:solidFill>
              </a:rPr>
              <a:t>Yöntem: </a:t>
            </a:r>
            <a:r>
              <a:rPr lang="tr-TR" dirty="0">
                <a:solidFill>
                  <a:schemeClr val="tx1"/>
                </a:solidFill>
              </a:rPr>
              <a:t>25 kamu kuruluşu, 40 STK ve 57 Kadın Çalışmaları Araştırma ve Uygulama Merkezi’nden anket sorularıyla ilgili görüş ve bilgiler istenerek derlenmiş.</a:t>
            </a:r>
            <a:endParaRPr lang="tr-TR" dirty="0">
              <a:solidFill>
                <a:schemeClr val="tx1"/>
              </a:solidFill>
            </a:endParaRPr>
          </a:p>
          <a:p>
            <a:r>
              <a:rPr lang="tr-TR" dirty="0"/>
              <a:t>Sözleşme başlıklarının her biri konusunda Türkiye’nin kamu ve sivil toplum kuruluşları işbirliği içinde gerçekleştirdiği bütün  çalışmalar </a:t>
            </a:r>
            <a:endParaRPr lang="tr-TR" dirty="0"/>
          </a:p>
          <a:p>
            <a:r>
              <a:rPr lang="tr-TR" dirty="0"/>
              <a:t>Bütünleşik Politikalar, Veri toplama, Mali kaynaklar, önleme, koruma, işbirlikleri, vb. </a:t>
            </a:r>
            <a:endParaRPr lang="tr-TR" dirty="0"/>
          </a:p>
          <a:p>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ALTERNATİF RAPORLARIN VURGULARI</a:t>
            </a:r>
            <a:endParaRPr lang="tr-TR" dirty="0"/>
          </a:p>
        </p:txBody>
      </p:sp>
      <p:sp>
        <p:nvSpPr>
          <p:cNvPr id="3" name="İçerik Yer Tutucusu 2"/>
          <p:cNvSpPr>
            <a:spLocks noGrp="1"/>
          </p:cNvSpPr>
          <p:nvPr>
            <p:ph idx="1"/>
          </p:nvPr>
        </p:nvSpPr>
        <p:spPr>
          <a:xfrm>
            <a:off x="1154954" y="2331075"/>
            <a:ext cx="8825659" cy="4121239"/>
          </a:xfrm>
        </p:spPr>
        <p:txBody>
          <a:bodyPr>
            <a:normAutofit fontScale="92500" lnSpcReduction="10000"/>
          </a:bodyPr>
          <a:lstStyle/>
          <a:p>
            <a:pPr marL="0" indent="0">
              <a:buNone/>
            </a:pPr>
            <a:r>
              <a:rPr lang="tr-TR" sz="2200" b="1" dirty="0">
                <a:solidFill>
                  <a:schemeClr val="accent1">
                    <a:lumMod val="60000"/>
                    <a:lumOff val="40000"/>
                  </a:schemeClr>
                </a:solidFill>
              </a:rPr>
              <a:t>KADEM (Kadın ve Demokrasi Derneği) RAPORU</a:t>
            </a:r>
            <a:endParaRPr lang="tr-TR" sz="2200" b="1" dirty="0">
              <a:solidFill>
                <a:schemeClr val="accent1">
                  <a:lumMod val="60000"/>
                  <a:lumOff val="40000"/>
                </a:schemeClr>
              </a:solidFill>
            </a:endParaRPr>
          </a:p>
          <a:p>
            <a:pPr marL="0" indent="0">
              <a:buNone/>
            </a:pPr>
            <a:r>
              <a:rPr lang="tr-TR" b="1" dirty="0"/>
              <a:t>30 Eylül 2014 tarihinde</a:t>
            </a:r>
            <a:r>
              <a:rPr lang="tr-TR" dirty="0"/>
              <a:t>, 6284 sayılı “Ailenin korunması ve Kadına Yönelik Şiddetin Önlenmesine Dair Kanun” ve “İstanbul Sözleşmesi” dikkate alınarak, çok sayıda sivil toplum örgütünün katıldığı </a:t>
            </a:r>
            <a:r>
              <a:rPr lang="tr-TR" b="1" dirty="0"/>
              <a:t>“Kadına Yönelik Şiddet ve Aile İçi Şiddetin Önlenmesinde İstanbul Sözleşmesi </a:t>
            </a:r>
            <a:r>
              <a:rPr lang="tr-TR" b="1" dirty="0" err="1"/>
              <a:t>Çalıştayı</a:t>
            </a:r>
            <a:r>
              <a:rPr lang="tr-TR" b="1" dirty="0"/>
              <a:t>” </a:t>
            </a:r>
            <a:r>
              <a:rPr lang="tr-TR" dirty="0"/>
              <a:t>Değerlendirme raporudur.</a:t>
            </a:r>
            <a:endParaRPr lang="tr-TR" dirty="0"/>
          </a:p>
          <a:p>
            <a:r>
              <a:rPr lang="tr-TR" dirty="0"/>
              <a:t>6284 sayılı “Ailenin korunması ve Kadına Yönelik Şiddetin Önlenmesine Dair Kanun</a:t>
            </a:r>
            <a:endParaRPr lang="tr-TR" dirty="0"/>
          </a:p>
          <a:p>
            <a:r>
              <a:rPr lang="tr-TR" dirty="0"/>
              <a:t>5287 sayılı Türk Ceza Kanunu</a:t>
            </a:r>
            <a:endParaRPr lang="tr-TR" dirty="0"/>
          </a:p>
          <a:p>
            <a:r>
              <a:rPr lang="tr-TR" dirty="0"/>
              <a:t>5271 sayılı Ceza Muhakemesi kanunu</a:t>
            </a:r>
            <a:endParaRPr lang="tr-TR" dirty="0"/>
          </a:p>
          <a:p>
            <a:r>
              <a:rPr lang="tr-TR" dirty="0"/>
              <a:t>İlgili yönetmelikler</a:t>
            </a:r>
            <a:endParaRPr lang="tr-TR" dirty="0"/>
          </a:p>
          <a:p>
            <a:r>
              <a:rPr lang="tr-TR" dirty="0"/>
              <a:t>Uygulamaya dair</a:t>
            </a:r>
            <a:endParaRPr lang="tr-TR" dirty="0"/>
          </a:p>
          <a:p>
            <a:r>
              <a:rPr lang="tr-TR" dirty="0" err="1"/>
              <a:t>ŞÖNİM’lere</a:t>
            </a:r>
            <a:r>
              <a:rPr lang="tr-TR" dirty="0"/>
              <a:t> dair </a:t>
            </a:r>
            <a:r>
              <a:rPr lang="tr-TR" b="1" dirty="0"/>
              <a:t>çok sayıda tespit ve öneri yapılmıştır</a:t>
            </a:r>
            <a:r>
              <a:rPr lang="tr-TR" dirty="0"/>
              <a:t>. </a:t>
            </a:r>
            <a:endParaRPr lang="tr-TR" dirty="0"/>
          </a:p>
          <a:p>
            <a:endParaRPr lang="tr-TR" dirty="0"/>
          </a:p>
          <a:p>
            <a:endParaRPr lang="tr-TR" dirty="0"/>
          </a:p>
          <a:p>
            <a:pPr marL="0" indent="0">
              <a:buNone/>
            </a:pP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ALTERNATİF RAPORLARIN VURGULARI</a:t>
            </a:r>
            <a:endParaRPr lang="tr-TR" dirty="0"/>
          </a:p>
        </p:txBody>
      </p:sp>
      <p:sp>
        <p:nvSpPr>
          <p:cNvPr id="3" name="İçerik Yer Tutucusu 2"/>
          <p:cNvSpPr>
            <a:spLocks noGrp="1"/>
          </p:cNvSpPr>
          <p:nvPr>
            <p:ph idx="1"/>
          </p:nvPr>
        </p:nvSpPr>
        <p:spPr>
          <a:xfrm>
            <a:off x="1154954" y="2369713"/>
            <a:ext cx="8825659" cy="3940935"/>
          </a:xfrm>
        </p:spPr>
        <p:txBody>
          <a:bodyPr>
            <a:normAutofit lnSpcReduction="10000"/>
          </a:bodyPr>
          <a:lstStyle/>
          <a:p>
            <a:pPr marL="0" indent="0">
              <a:buNone/>
            </a:pPr>
            <a:r>
              <a:rPr lang="tr-TR" b="1" dirty="0">
                <a:solidFill>
                  <a:schemeClr val="accent1">
                    <a:lumMod val="60000"/>
                    <a:lumOff val="40000"/>
                  </a:schemeClr>
                </a:solidFill>
              </a:rPr>
              <a:t>BİANET (BAĞIMSIZ İLETİŞİM AĞI) GÖLGE RAPORU</a:t>
            </a:r>
            <a:endParaRPr lang="tr-TR" b="1" dirty="0">
              <a:solidFill>
                <a:schemeClr val="accent1">
                  <a:lumMod val="60000"/>
                  <a:lumOff val="40000"/>
                </a:schemeClr>
              </a:solidFill>
            </a:endParaRPr>
          </a:p>
          <a:p>
            <a:pPr marL="0" indent="0">
              <a:buNone/>
            </a:pPr>
            <a:r>
              <a:rPr lang="tr-TR" dirty="0"/>
              <a:t>Bu rapor </a:t>
            </a:r>
            <a:r>
              <a:rPr lang="tr-TR" dirty="0" err="1"/>
              <a:t>Bianet’in</a:t>
            </a:r>
            <a:r>
              <a:rPr lang="tr-TR" dirty="0"/>
              <a:t> 2014-2016 yıllarında Türkiye medyasında yer alan kadına yönelik şiddetle ilgili haberleri derlediği arşivden yararlanılarak </a:t>
            </a:r>
            <a:r>
              <a:rPr lang="tr-TR" dirty="0" err="1"/>
              <a:t>GREVIO’nun</a:t>
            </a:r>
            <a:r>
              <a:rPr lang="tr-TR" dirty="0"/>
              <a:t> ilk dönem anket formuna yanıt olarak sunulmak üzere Nisan Kuyucu tarafından hazırlanmıştır. (</a:t>
            </a:r>
            <a:r>
              <a:rPr lang="tr-TR" b="1" dirty="0">
                <a:solidFill>
                  <a:schemeClr val="accent1">
                    <a:lumMod val="60000"/>
                    <a:lumOff val="40000"/>
                  </a:schemeClr>
                </a:solidFill>
              </a:rPr>
              <a:t>3 Temmuz 2017’de sunulmuş 28 sayfalık bir rapor</a:t>
            </a:r>
            <a:r>
              <a:rPr lang="tr-TR" dirty="0"/>
              <a:t>)</a:t>
            </a:r>
            <a:endParaRPr lang="tr-TR" dirty="0"/>
          </a:p>
          <a:p>
            <a:r>
              <a:rPr lang="tr-TR" dirty="0"/>
              <a:t>Bütünleşik Politikalar ve Veri Toplama </a:t>
            </a:r>
            <a:endParaRPr lang="tr-TR" dirty="0"/>
          </a:p>
          <a:p>
            <a:r>
              <a:rPr lang="tr-TR" dirty="0"/>
              <a:t>Önleme  </a:t>
            </a:r>
            <a:endParaRPr lang="tr-TR" dirty="0"/>
          </a:p>
          <a:p>
            <a:r>
              <a:rPr lang="tr-TR" dirty="0"/>
              <a:t>Koruma ve Destekleme </a:t>
            </a:r>
            <a:endParaRPr lang="tr-TR" dirty="0"/>
          </a:p>
          <a:p>
            <a:r>
              <a:rPr lang="tr-TR" dirty="0"/>
              <a:t>Maddi Hukuk  ve</a:t>
            </a:r>
            <a:endParaRPr lang="tr-TR" dirty="0"/>
          </a:p>
          <a:p>
            <a:r>
              <a:rPr lang="tr-TR" dirty="0"/>
              <a:t>Göç ve İltica ile ilgili olarak </a:t>
            </a:r>
            <a:endParaRPr lang="tr-TR" dirty="0"/>
          </a:p>
          <a:p>
            <a:pPr marL="0" indent="0">
              <a:buNone/>
            </a:pPr>
            <a:r>
              <a:rPr lang="tr-TR" b="1" dirty="0">
                <a:solidFill>
                  <a:schemeClr val="accent1">
                    <a:lumMod val="60000"/>
                    <a:lumOff val="40000"/>
                  </a:schemeClr>
                </a:solidFill>
              </a:rPr>
              <a:t>sözleşme yükümlülüklerinin yerine getirilmediğine ilişkin tespitler var. </a:t>
            </a:r>
            <a:endParaRPr lang="tr-TR" b="1" dirty="0">
              <a:solidFill>
                <a:schemeClr val="accent1">
                  <a:lumMod val="60000"/>
                  <a:lumOff val="40000"/>
                </a:schemeClr>
              </a:solidFill>
            </a:endParaRP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van 12"/>
          <p:cNvSpPr>
            <a:spLocks noGrp="1"/>
          </p:cNvSpPr>
          <p:nvPr>
            <p:ph type="title"/>
          </p:nvPr>
        </p:nvSpPr>
        <p:spPr/>
        <p:txBody>
          <a:bodyPr/>
          <a:lstStyle/>
          <a:p>
            <a:r>
              <a:rPr lang="tr-TR" b="1" dirty="0"/>
              <a:t>İstanbul Sözleşmesi Türkiye İzleme Platformu (89 STK)</a:t>
            </a:r>
            <a:br>
              <a:rPr lang="tr-TR" dirty="0"/>
            </a:br>
            <a:endParaRPr lang="tr-TR" dirty="0"/>
          </a:p>
        </p:txBody>
      </p:sp>
      <p:sp>
        <p:nvSpPr>
          <p:cNvPr id="14" name="İçerik Yer Tutucusu 13"/>
          <p:cNvSpPr>
            <a:spLocks noGrp="1"/>
          </p:cNvSpPr>
          <p:nvPr>
            <p:ph sz="half" idx="1"/>
          </p:nvPr>
        </p:nvSpPr>
        <p:spPr>
          <a:xfrm>
            <a:off x="1154954" y="2266682"/>
            <a:ext cx="4825158" cy="4159876"/>
          </a:xfrm>
        </p:spPr>
        <p:txBody>
          <a:bodyPr>
            <a:noAutofit/>
          </a:bodyPr>
          <a:lstStyle/>
          <a:p>
            <a:r>
              <a:rPr lang="tr-TR" sz="1050" b="1" dirty="0"/>
              <a:t>Adana Kadın Dayanışma Merkezi (AKDAM)</a:t>
            </a:r>
            <a:endParaRPr lang="tr-TR" sz="1050" b="1" dirty="0"/>
          </a:p>
          <a:p>
            <a:r>
              <a:rPr lang="tr-TR" sz="1050" b="1" dirty="0"/>
              <a:t>Adıyaman Anadolu İş Kadınları Derneği</a:t>
            </a:r>
            <a:endParaRPr lang="tr-TR" sz="1050" b="1" dirty="0"/>
          </a:p>
          <a:p>
            <a:r>
              <a:rPr lang="tr-TR" sz="1050" b="1" dirty="0"/>
              <a:t>Adıyaman Genç Kuşak Girişimci Kadınlar ve İstihdam Derneği</a:t>
            </a:r>
            <a:endParaRPr lang="tr-TR" sz="1050" b="1" dirty="0"/>
          </a:p>
          <a:p>
            <a:r>
              <a:rPr lang="tr-TR" sz="1050" b="1" dirty="0"/>
              <a:t>Adıyaman Kadın Sorunlarını Araştırma ve Çözüm Derneği (AKSAÇ)</a:t>
            </a:r>
            <a:endParaRPr lang="tr-TR" sz="1050" b="1" dirty="0"/>
          </a:p>
          <a:p>
            <a:r>
              <a:rPr lang="tr-TR" sz="1050" b="1" dirty="0"/>
              <a:t>Adıyaman Kadın Yaşam Derneği (AKAYDER)</a:t>
            </a:r>
            <a:endParaRPr lang="tr-TR" sz="1050" b="1" dirty="0"/>
          </a:p>
          <a:p>
            <a:r>
              <a:rPr lang="tr-TR" sz="1050" b="1" dirty="0" err="1"/>
              <a:t>Amargi</a:t>
            </a:r>
            <a:r>
              <a:rPr lang="tr-TR" sz="1050" b="1" dirty="0"/>
              <a:t> İzmir</a:t>
            </a:r>
            <a:endParaRPr lang="tr-TR" sz="1050" b="1" dirty="0"/>
          </a:p>
          <a:p>
            <a:r>
              <a:rPr lang="tr-TR" sz="1050" b="1" dirty="0"/>
              <a:t>Ankara Feminist Kolektif (AFK)</a:t>
            </a:r>
            <a:endParaRPr lang="tr-TR" sz="1050" b="1" dirty="0"/>
          </a:p>
          <a:p>
            <a:r>
              <a:rPr lang="tr-TR" sz="1050" b="1" dirty="0"/>
              <a:t>Antalya Kadın Danışma Merkezi ve Dayanışma Derneği</a:t>
            </a:r>
            <a:endParaRPr lang="tr-TR" sz="1050" b="1" dirty="0"/>
          </a:p>
          <a:p>
            <a:r>
              <a:rPr lang="tr-TR" sz="1050" b="1" dirty="0" err="1"/>
              <a:t>Ayvalik</a:t>
            </a:r>
            <a:r>
              <a:rPr lang="tr-TR" sz="1050" b="1" dirty="0"/>
              <a:t> </a:t>
            </a:r>
            <a:r>
              <a:rPr lang="tr-TR" sz="1050" b="1" dirty="0" err="1"/>
              <a:t>Bagimsiz</a:t>
            </a:r>
            <a:r>
              <a:rPr lang="tr-TR" sz="1050" b="1" dirty="0"/>
              <a:t> </a:t>
            </a:r>
            <a:r>
              <a:rPr lang="tr-TR" sz="1050" b="1" dirty="0" err="1"/>
              <a:t>Kadin</a:t>
            </a:r>
            <a:r>
              <a:rPr lang="tr-TR" sz="1050" b="1" dirty="0"/>
              <a:t> </a:t>
            </a:r>
            <a:r>
              <a:rPr lang="tr-TR" sz="1050" b="1" dirty="0" err="1"/>
              <a:t>Inisiyatifi</a:t>
            </a:r>
            <a:endParaRPr lang="tr-TR" sz="1050" b="1" dirty="0"/>
          </a:p>
          <a:p>
            <a:r>
              <a:rPr lang="tr-TR" sz="1050" b="1" dirty="0"/>
              <a:t>Avrupa Kadın Lobisi Türkiye Koordinasyonu</a:t>
            </a:r>
            <a:endParaRPr lang="tr-TR" sz="1050" b="1" dirty="0"/>
          </a:p>
          <a:p>
            <a:r>
              <a:rPr lang="tr-TR" sz="1050" b="1" dirty="0"/>
              <a:t>Bağımsız Kadın Derneği-Mersin</a:t>
            </a:r>
            <a:endParaRPr lang="tr-TR" sz="1050" b="1" dirty="0"/>
          </a:p>
          <a:p>
            <a:r>
              <a:rPr lang="tr-TR" sz="1050" b="1" dirty="0"/>
              <a:t>Buca </a:t>
            </a:r>
            <a:r>
              <a:rPr lang="tr-TR" sz="1050" b="1" dirty="0" err="1"/>
              <a:t>Evka</a:t>
            </a:r>
            <a:r>
              <a:rPr lang="tr-TR" sz="1050" b="1" dirty="0"/>
              <a:t> -1 Kadın Kültür ve Dayanışma Derneği (BEKEV)</a:t>
            </a:r>
            <a:endParaRPr lang="tr-TR" sz="1050" b="1" dirty="0"/>
          </a:p>
          <a:p>
            <a:r>
              <a:rPr lang="tr-TR" sz="1050" b="1" dirty="0"/>
              <a:t>Ceren Kadın  Derneği</a:t>
            </a:r>
            <a:endParaRPr lang="tr-TR" sz="1050" b="1" dirty="0"/>
          </a:p>
          <a:p>
            <a:r>
              <a:rPr lang="tr-TR" sz="1050" b="1" dirty="0"/>
              <a:t>Cinsiyet Eşitliği İzleme Derneği (CEİD)</a:t>
            </a:r>
            <a:endParaRPr lang="tr-TR" sz="1050" b="1" dirty="0"/>
          </a:p>
          <a:p>
            <a:r>
              <a:rPr lang="tr-TR" sz="1050" b="1" dirty="0"/>
              <a:t>Çanakkale Kadın El Emeğini Değerlendirme Derneği (ELDER)</a:t>
            </a:r>
            <a:endParaRPr lang="tr-TR" sz="1050" b="1" dirty="0"/>
          </a:p>
          <a:p>
            <a:pPr marL="0" indent="0">
              <a:buNone/>
            </a:pPr>
            <a:endParaRPr lang="tr-TR" sz="1050" dirty="0"/>
          </a:p>
        </p:txBody>
      </p:sp>
      <p:sp>
        <p:nvSpPr>
          <p:cNvPr id="15" name="İçerik Yer Tutucusu 14"/>
          <p:cNvSpPr>
            <a:spLocks noGrp="1"/>
          </p:cNvSpPr>
          <p:nvPr>
            <p:ph sz="half" idx="2"/>
          </p:nvPr>
        </p:nvSpPr>
        <p:spPr>
          <a:xfrm>
            <a:off x="6208712" y="2266682"/>
            <a:ext cx="4825159" cy="3753118"/>
          </a:xfrm>
        </p:spPr>
        <p:txBody>
          <a:bodyPr>
            <a:noAutofit/>
          </a:bodyPr>
          <a:lstStyle/>
          <a:p>
            <a:pPr lvl="0"/>
            <a:r>
              <a:rPr lang="tr-TR" sz="1050" b="1" dirty="0"/>
              <a:t>Edirne Kadın Merkezi Danışma Derneği</a:t>
            </a:r>
            <a:endParaRPr lang="tr-TR" sz="1050" b="1" dirty="0"/>
          </a:p>
          <a:p>
            <a:pPr lvl="0"/>
            <a:r>
              <a:rPr lang="tr-TR" sz="1050" b="1" dirty="0"/>
              <a:t>Engelli Kadın Derneği</a:t>
            </a:r>
            <a:endParaRPr lang="tr-TR" sz="1050" b="1" dirty="0"/>
          </a:p>
          <a:p>
            <a:pPr lvl="0"/>
            <a:r>
              <a:rPr lang="tr-TR" sz="1050" b="1" dirty="0"/>
              <a:t>Ergani Selis Kadın Derneği</a:t>
            </a:r>
            <a:endParaRPr lang="tr-TR" sz="1050" b="1" dirty="0"/>
          </a:p>
          <a:p>
            <a:pPr lvl="0"/>
            <a:r>
              <a:rPr lang="tr-TR" sz="1050" b="1" dirty="0"/>
              <a:t>Eşitlik İzleme Kadın Grubu (EŞİTİZ)</a:t>
            </a:r>
            <a:endParaRPr lang="tr-TR" sz="1050" b="1" dirty="0"/>
          </a:p>
          <a:p>
            <a:pPr lvl="0"/>
            <a:r>
              <a:rPr lang="tr-TR" sz="1050" b="1" dirty="0"/>
              <a:t>Eşit Yaşam Derneği</a:t>
            </a:r>
            <a:endParaRPr lang="tr-TR" sz="1050" b="1" dirty="0"/>
          </a:p>
          <a:p>
            <a:pPr lvl="0"/>
            <a:r>
              <a:rPr lang="tr-TR" sz="1050" b="1" dirty="0"/>
              <a:t>Ev Eksenli Çalışan Kadınlar Grubu</a:t>
            </a:r>
            <a:endParaRPr lang="tr-TR" sz="1050" b="1" dirty="0"/>
          </a:p>
          <a:p>
            <a:pPr lvl="0"/>
            <a:r>
              <a:rPr lang="tr-TR" sz="1050" b="1" dirty="0"/>
              <a:t>Ev Hanımları Derneği (EVKAD)</a:t>
            </a:r>
            <a:endParaRPr lang="tr-TR" sz="1050" b="1" dirty="0"/>
          </a:p>
          <a:p>
            <a:pPr lvl="0"/>
            <a:r>
              <a:rPr lang="tr-TR" sz="1050" b="1" dirty="0" err="1"/>
              <a:t>Femin</a:t>
            </a:r>
            <a:r>
              <a:rPr lang="tr-TR" sz="1050" b="1" dirty="0"/>
              <a:t> &amp; Art Uluslar Arası Kadın Sanatçılar Derneği (10 Şube)</a:t>
            </a:r>
            <a:endParaRPr lang="tr-TR" sz="1050" b="1" dirty="0"/>
          </a:p>
          <a:p>
            <a:pPr lvl="0"/>
            <a:r>
              <a:rPr lang="tr-TR" sz="1050" b="1" dirty="0" err="1"/>
              <a:t>Filmmor</a:t>
            </a:r>
            <a:r>
              <a:rPr lang="tr-TR" sz="1050" b="1" dirty="0"/>
              <a:t> Kadın Kooperatifi</a:t>
            </a:r>
            <a:endParaRPr lang="tr-TR" sz="1050" b="1" dirty="0"/>
          </a:p>
          <a:p>
            <a:pPr lvl="0"/>
            <a:r>
              <a:rPr lang="tr-TR" sz="1050" b="1" dirty="0"/>
              <a:t>Gökkuşağı Kadın Derneği</a:t>
            </a:r>
            <a:endParaRPr lang="tr-TR" sz="1050" b="1" dirty="0"/>
          </a:p>
          <a:p>
            <a:pPr lvl="0"/>
            <a:r>
              <a:rPr lang="tr-TR" sz="1050" b="1" dirty="0"/>
              <a:t>Haklı Kadın Platformu</a:t>
            </a:r>
            <a:endParaRPr lang="tr-TR" sz="1050" b="1" dirty="0"/>
          </a:p>
          <a:p>
            <a:pPr lvl="0"/>
            <a:r>
              <a:rPr lang="tr-TR" sz="1050" b="1" dirty="0"/>
              <a:t>Hürriyet Aile İçi Şiddete Son! Kampanyası</a:t>
            </a:r>
            <a:endParaRPr lang="tr-TR" sz="1050" b="1" dirty="0"/>
          </a:p>
          <a:p>
            <a:pPr lvl="0"/>
            <a:r>
              <a:rPr lang="tr-TR" sz="1050" b="1" dirty="0"/>
              <a:t>İstanbul Feminist Kolektif (İFK)</a:t>
            </a:r>
            <a:endParaRPr lang="tr-TR" sz="1050" b="1" dirty="0"/>
          </a:p>
          <a:p>
            <a:pPr lvl="0"/>
            <a:r>
              <a:rPr lang="tr-TR" sz="1050" b="1" dirty="0"/>
              <a:t>İstanbul Kadın Kuruluşları Birliği</a:t>
            </a:r>
            <a:endParaRPr lang="tr-TR" sz="1050" b="1" dirty="0"/>
          </a:p>
          <a:p>
            <a:pPr lvl="0"/>
            <a:r>
              <a:rPr lang="tr-TR" sz="1050" b="1" dirty="0"/>
              <a:t>İstanbul LGBTT Dayanışma Derneği</a:t>
            </a:r>
            <a:endParaRPr lang="tr-TR" sz="1050" b="1" dirty="0"/>
          </a:p>
          <a:p>
            <a:endParaRPr lang="tr-TR" sz="1050" dirty="0"/>
          </a:p>
        </p:txBody>
      </p:sp>
      <p:sp>
        <p:nvSpPr>
          <p:cNvPr id="16" name="Altbilgi Yer Tutucusu 15"/>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İstanbul Sözleşmesi Türkiye İzleme Platformu (89 STK)</a:t>
            </a:r>
            <a:br>
              <a:rPr lang="tr-TR" dirty="0"/>
            </a:br>
            <a:endParaRPr lang="tr-TR" dirty="0"/>
          </a:p>
        </p:txBody>
      </p:sp>
      <p:sp>
        <p:nvSpPr>
          <p:cNvPr id="3" name="İçerik Yer Tutucusu 2"/>
          <p:cNvSpPr>
            <a:spLocks noGrp="1"/>
          </p:cNvSpPr>
          <p:nvPr>
            <p:ph sz="half" idx="1"/>
          </p:nvPr>
        </p:nvSpPr>
        <p:spPr>
          <a:xfrm>
            <a:off x="1154954" y="2524260"/>
            <a:ext cx="4825158" cy="4333740"/>
          </a:xfrm>
        </p:spPr>
        <p:txBody>
          <a:bodyPr>
            <a:normAutofit fontScale="55000" lnSpcReduction="20000"/>
          </a:bodyPr>
          <a:lstStyle/>
          <a:p>
            <a:pPr lvl="0"/>
            <a:r>
              <a:rPr lang="tr-TR" b="1" dirty="0"/>
              <a:t>İzmir Bağımsız Kadın İnisiyatifi</a:t>
            </a:r>
            <a:endParaRPr lang="tr-TR" b="1" dirty="0"/>
          </a:p>
          <a:p>
            <a:pPr lvl="0"/>
            <a:r>
              <a:rPr lang="tr-TR" b="1" dirty="0"/>
              <a:t>İzmir Barosu Kadın Hakları ve Hukuk Araştırmaları Merkezi</a:t>
            </a:r>
            <a:endParaRPr lang="tr-TR" b="1" dirty="0"/>
          </a:p>
          <a:p>
            <a:pPr lvl="0"/>
            <a:r>
              <a:rPr lang="tr-TR" b="1" dirty="0"/>
              <a:t>İzmir Çiğli </a:t>
            </a:r>
            <a:r>
              <a:rPr lang="tr-TR" b="1" dirty="0" err="1"/>
              <a:t>Evka</a:t>
            </a:r>
            <a:r>
              <a:rPr lang="tr-TR" b="1" dirty="0"/>
              <a:t> 2 Kadın Kültür Derneği (ÇEKEV)</a:t>
            </a:r>
            <a:endParaRPr lang="tr-TR" b="1" dirty="0"/>
          </a:p>
          <a:p>
            <a:pPr lvl="0"/>
            <a:r>
              <a:rPr lang="tr-TR" b="1" dirty="0"/>
              <a:t>İzmir Feminist Kolektif (</a:t>
            </a:r>
            <a:r>
              <a:rPr lang="tr-TR" b="1" dirty="0" err="1"/>
              <a:t>İzFK</a:t>
            </a:r>
            <a:r>
              <a:rPr lang="tr-TR" b="1" dirty="0"/>
              <a:t>)</a:t>
            </a:r>
            <a:endParaRPr lang="tr-TR" b="1" dirty="0"/>
          </a:p>
          <a:p>
            <a:pPr lvl="0"/>
            <a:r>
              <a:rPr lang="tr-TR" b="1" dirty="0"/>
              <a:t>İzmir Kadın Dayanışma Derneği</a:t>
            </a:r>
            <a:endParaRPr lang="tr-TR" b="1" dirty="0"/>
          </a:p>
          <a:p>
            <a:pPr lvl="0"/>
            <a:r>
              <a:rPr lang="tr-TR" b="1" dirty="0"/>
              <a:t>Kadın Adayları Destekleme Derneği  (KA-DER) (</a:t>
            </a:r>
            <a:r>
              <a:rPr lang="tr-TR" b="1" dirty="0" err="1"/>
              <a:t>Merkez,Şube</a:t>
            </a:r>
            <a:r>
              <a:rPr lang="tr-TR" b="1" dirty="0"/>
              <a:t> ve Temsilcilikleri)</a:t>
            </a:r>
            <a:endParaRPr lang="tr-TR" b="1" dirty="0"/>
          </a:p>
          <a:p>
            <a:pPr lvl="0"/>
            <a:r>
              <a:rPr lang="tr-TR" b="1" dirty="0"/>
              <a:t>Kadın Adayları Destekleme Derneği Ankara Şubesi (KA-DER Ankara Şubesi)</a:t>
            </a:r>
            <a:endParaRPr lang="tr-TR" b="1" dirty="0"/>
          </a:p>
          <a:p>
            <a:pPr lvl="0"/>
            <a:r>
              <a:rPr lang="tr-TR" b="1" dirty="0"/>
              <a:t>Kadın Cinayetlerine Karşı Acil Önlem Platformu</a:t>
            </a:r>
            <a:endParaRPr lang="tr-TR" b="1" dirty="0"/>
          </a:p>
          <a:p>
            <a:pPr lvl="0"/>
            <a:r>
              <a:rPr lang="tr-TR" b="1" dirty="0"/>
              <a:t>Kadın Çalışmaları Derneği</a:t>
            </a:r>
            <a:endParaRPr lang="tr-TR" b="1" dirty="0"/>
          </a:p>
          <a:p>
            <a:pPr lvl="0"/>
            <a:r>
              <a:rPr lang="tr-TR" b="1" dirty="0"/>
              <a:t>Kadın Dayanışma Vakfı</a:t>
            </a:r>
            <a:endParaRPr lang="tr-TR" b="1" dirty="0"/>
          </a:p>
          <a:p>
            <a:pPr lvl="0"/>
            <a:r>
              <a:rPr lang="tr-TR" b="1" dirty="0"/>
              <a:t>Kadın Eğitim ve İstihdam Derneği</a:t>
            </a:r>
            <a:endParaRPr lang="tr-TR" b="1" dirty="0"/>
          </a:p>
          <a:p>
            <a:pPr lvl="0"/>
            <a:r>
              <a:rPr lang="tr-TR" b="1" dirty="0"/>
              <a:t>Kadın Emeği İstihdamı Girişimi (KEİG)</a:t>
            </a:r>
            <a:endParaRPr lang="tr-TR" b="1" dirty="0"/>
          </a:p>
          <a:p>
            <a:pPr lvl="0"/>
            <a:r>
              <a:rPr lang="tr-TR" b="1" dirty="0"/>
              <a:t>Kadın Erkek Birlikte Sosyal Eşitlik Derneği (KEBSED)</a:t>
            </a:r>
            <a:endParaRPr lang="tr-TR" b="1" dirty="0"/>
          </a:p>
          <a:p>
            <a:pPr lvl="0"/>
            <a:r>
              <a:rPr lang="tr-TR" b="1" dirty="0"/>
              <a:t>Kadın Erkek Eşitliği Derneği - KAZETEDER</a:t>
            </a:r>
            <a:endParaRPr lang="tr-TR" b="1" dirty="0"/>
          </a:p>
          <a:p>
            <a:pPr lvl="0"/>
            <a:r>
              <a:rPr lang="tr-TR" b="1" dirty="0"/>
              <a:t>Kadın Merkezi Vakfı (KAMER) (23 Şube)</a:t>
            </a:r>
            <a:endParaRPr lang="tr-TR" b="1" dirty="0"/>
          </a:p>
          <a:p>
            <a:endParaRPr lang="tr-TR" b="1" dirty="0"/>
          </a:p>
        </p:txBody>
      </p:sp>
      <p:sp>
        <p:nvSpPr>
          <p:cNvPr id="4" name="İçerik Yer Tutucusu 3"/>
          <p:cNvSpPr>
            <a:spLocks noGrp="1"/>
          </p:cNvSpPr>
          <p:nvPr>
            <p:ph sz="half" idx="2"/>
          </p:nvPr>
        </p:nvSpPr>
        <p:spPr>
          <a:xfrm>
            <a:off x="6247348" y="2524260"/>
            <a:ext cx="4825159" cy="4134117"/>
          </a:xfrm>
        </p:spPr>
        <p:txBody>
          <a:bodyPr>
            <a:normAutofit fontScale="55000" lnSpcReduction="20000"/>
          </a:bodyPr>
          <a:lstStyle/>
          <a:p>
            <a:pPr lvl="0"/>
            <a:r>
              <a:rPr lang="tr-TR" sz="2000" b="1" dirty="0"/>
              <a:t>Trabzon Kadın Gelişim ve İletişim Derneği</a:t>
            </a:r>
            <a:endParaRPr lang="tr-TR" sz="2000" b="1" dirty="0"/>
          </a:p>
          <a:p>
            <a:pPr lvl="0"/>
            <a:r>
              <a:rPr lang="tr-TR" sz="2000" b="1" dirty="0"/>
              <a:t>Trans Danışma Merkezi (T-DER)</a:t>
            </a:r>
            <a:endParaRPr lang="tr-TR" sz="2000" b="1" dirty="0"/>
          </a:p>
          <a:p>
            <a:pPr lvl="0"/>
            <a:r>
              <a:rPr lang="tr-TR" sz="2000" b="1" dirty="0"/>
              <a:t>Türk Anneler Derneği Trabzon Şubesi</a:t>
            </a:r>
            <a:endParaRPr lang="tr-TR" sz="2000" b="1" dirty="0"/>
          </a:p>
          <a:p>
            <a:pPr lvl="0"/>
            <a:r>
              <a:rPr lang="tr-TR" sz="2000" b="1" dirty="0"/>
              <a:t>Türk Kadınlar Birliği</a:t>
            </a:r>
            <a:endParaRPr lang="tr-TR" sz="2000" b="1" dirty="0"/>
          </a:p>
          <a:p>
            <a:pPr lvl="0"/>
            <a:r>
              <a:rPr lang="tr-TR" sz="2000" b="1" dirty="0"/>
              <a:t>Türk Tabipler Birliği Kadın Hekimler Kolu</a:t>
            </a:r>
            <a:endParaRPr lang="tr-TR" sz="2000" b="1" dirty="0"/>
          </a:p>
          <a:p>
            <a:pPr lvl="0"/>
            <a:r>
              <a:rPr lang="tr-TR" sz="2000" b="1" dirty="0"/>
              <a:t>Türk Üniversiteli Kadınlar Derneği (TÜKD)</a:t>
            </a:r>
            <a:endParaRPr lang="tr-TR" sz="2000" b="1" dirty="0"/>
          </a:p>
          <a:p>
            <a:pPr lvl="0"/>
            <a:r>
              <a:rPr lang="tr-TR" sz="2000" b="1" dirty="0"/>
              <a:t>Türkiye Kadın Dernekleri Federasyonunu</a:t>
            </a:r>
            <a:endParaRPr lang="tr-TR" sz="2000" b="1" dirty="0"/>
          </a:p>
          <a:p>
            <a:pPr lvl="0"/>
            <a:r>
              <a:rPr lang="tr-TR" sz="2000" b="1" dirty="0"/>
              <a:t>Uçan Süpürge Kadın  İletişim  ve Araştırma Derneği</a:t>
            </a:r>
            <a:endParaRPr lang="tr-TR" sz="2000" b="1" dirty="0"/>
          </a:p>
          <a:p>
            <a:pPr lvl="0"/>
            <a:r>
              <a:rPr lang="tr-TR" sz="2000" b="1" dirty="0"/>
              <a:t>Urfa </a:t>
            </a:r>
            <a:r>
              <a:rPr lang="tr-TR" sz="2000" b="1" dirty="0" err="1"/>
              <a:t>Yaşamevi</a:t>
            </a:r>
            <a:r>
              <a:rPr lang="tr-TR" sz="2000" b="1" dirty="0"/>
              <a:t> Kadın Dayanışma Derneği</a:t>
            </a:r>
            <a:endParaRPr lang="tr-TR" sz="2000" b="1" dirty="0"/>
          </a:p>
          <a:p>
            <a:pPr lvl="0"/>
            <a:r>
              <a:rPr lang="tr-TR" sz="2000" b="1" dirty="0"/>
              <a:t>Van Kadın Derneği (VAKAD)</a:t>
            </a:r>
            <a:endParaRPr lang="tr-TR" sz="2000" b="1" dirty="0"/>
          </a:p>
          <a:p>
            <a:pPr lvl="0"/>
            <a:r>
              <a:rPr lang="tr-TR" sz="2000" b="1" dirty="0"/>
              <a:t>Van Saray İlçesi Kadın Çocuk ve Aile İlişkilerini Geliştirme Modernleştirme Koruma ve Güçlendirme Derneği</a:t>
            </a:r>
            <a:endParaRPr lang="tr-TR" sz="2000" b="1" dirty="0"/>
          </a:p>
          <a:p>
            <a:pPr lvl="0"/>
            <a:r>
              <a:rPr lang="tr-TR" sz="2000" b="1" dirty="0"/>
              <a:t>WINPEACE - Türkiye Yunanistan Kadınları Barış Girişimi</a:t>
            </a:r>
            <a:endParaRPr lang="tr-TR" sz="2000" b="1" dirty="0"/>
          </a:p>
          <a:p>
            <a:pPr lvl="0"/>
            <a:r>
              <a:rPr lang="tr-TR" sz="2000" b="1" dirty="0"/>
              <a:t>Yaşam Kadın Çevre Kültür ve İşletme Kooperatifi (YAKA-KOOP)</a:t>
            </a:r>
            <a:endParaRPr lang="tr-TR" sz="2000" b="1" dirty="0"/>
          </a:p>
          <a:p>
            <a:pPr lvl="0"/>
            <a:r>
              <a:rPr lang="tr-TR" sz="2000" b="1" dirty="0"/>
              <a:t>Yaşam Kadın Merkezi Derneği</a:t>
            </a:r>
            <a:endParaRPr lang="tr-TR" sz="2000" b="1" dirty="0"/>
          </a:p>
          <a:p>
            <a:endParaRPr lang="tr-TR" dirty="0"/>
          </a:p>
        </p:txBody>
      </p:sp>
      <p:sp>
        <p:nvSpPr>
          <p:cNvPr id="5" name="Altbilgi Yer Tutucusu 4"/>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r>
              <a:rPr lang="tr-TR" b="1" dirty="0"/>
              <a:t>İstanbul Sözleşmesi Türkiye İzleme Platformu (89 STK)</a:t>
            </a:r>
            <a:br>
              <a:rPr lang="tr-TR" dirty="0"/>
            </a:br>
            <a:endParaRPr lang="tr-TR" dirty="0"/>
          </a:p>
        </p:txBody>
      </p:sp>
      <p:sp>
        <p:nvSpPr>
          <p:cNvPr id="7" name="İçerik Yer Tutucusu 6"/>
          <p:cNvSpPr>
            <a:spLocks noGrp="1"/>
          </p:cNvSpPr>
          <p:nvPr>
            <p:ph sz="half" idx="1"/>
          </p:nvPr>
        </p:nvSpPr>
        <p:spPr>
          <a:xfrm>
            <a:off x="561110" y="2305318"/>
            <a:ext cx="5419002" cy="3714483"/>
          </a:xfrm>
        </p:spPr>
        <p:txBody>
          <a:bodyPr>
            <a:noAutofit/>
          </a:bodyPr>
          <a:lstStyle/>
          <a:p>
            <a:r>
              <a:rPr lang="tr-TR" sz="1000" b="1" dirty="0"/>
              <a:t>Kadın Yazarlar Derneği</a:t>
            </a:r>
            <a:endParaRPr lang="tr-TR" sz="1000" b="1" dirty="0"/>
          </a:p>
          <a:p>
            <a:r>
              <a:rPr lang="tr-TR" sz="1000" b="1" dirty="0"/>
              <a:t>Kadının İnsan Hakları -Yeni Çözümler Derneği (KİH-YÇ)</a:t>
            </a:r>
            <a:endParaRPr lang="tr-TR" sz="1000" b="1" dirty="0"/>
          </a:p>
          <a:p>
            <a:r>
              <a:rPr lang="tr-TR" sz="1000" b="1" dirty="0"/>
              <a:t>Kadınlara Hukuki Destek Merkezi (KAHDEM)</a:t>
            </a:r>
            <a:endParaRPr lang="tr-TR" sz="1000" b="1" dirty="0"/>
          </a:p>
          <a:p>
            <a:r>
              <a:rPr lang="tr-TR" sz="1000" b="1" dirty="0"/>
              <a:t>Kadınlarla Dayanışma Vakfı (KADAV)</a:t>
            </a:r>
            <a:endParaRPr lang="tr-TR" sz="1000" b="1" dirty="0"/>
          </a:p>
          <a:p>
            <a:r>
              <a:rPr lang="tr-TR" sz="1000" b="1" dirty="0"/>
              <a:t>Kaos Gey ve Lezbiyen Kültürel Araştırmalar ve Dayanışma Derneği (</a:t>
            </a:r>
            <a:r>
              <a:rPr lang="tr-TR" sz="1000" b="1" dirty="0" err="1"/>
              <a:t>KaosGL</a:t>
            </a:r>
            <a:r>
              <a:rPr lang="tr-TR" sz="1000" b="1" dirty="0"/>
              <a:t>)</a:t>
            </a:r>
            <a:endParaRPr lang="tr-TR" sz="1000" b="1" dirty="0"/>
          </a:p>
          <a:p>
            <a:r>
              <a:rPr lang="tr-TR" sz="1000" b="1" dirty="0"/>
              <a:t>Kapadokya Kadın Dayanışma Derneği</a:t>
            </a:r>
            <a:endParaRPr lang="tr-TR" sz="1000" b="1" dirty="0"/>
          </a:p>
          <a:p>
            <a:r>
              <a:rPr lang="tr-TR" sz="1000" b="1" dirty="0"/>
              <a:t>Karadeniz Kadın Dayanışma Derneği (</a:t>
            </a:r>
            <a:r>
              <a:rPr lang="tr-TR" sz="1000" b="1" dirty="0" err="1"/>
              <a:t>KarKad</a:t>
            </a:r>
            <a:r>
              <a:rPr lang="tr-TR" sz="1000" b="1" dirty="0"/>
              <a:t>-Der)</a:t>
            </a:r>
            <a:endParaRPr lang="tr-TR" sz="1000" b="1" dirty="0"/>
          </a:p>
          <a:p>
            <a:r>
              <a:rPr lang="tr-TR" sz="1000" b="1" dirty="0" err="1"/>
              <a:t>Karya</a:t>
            </a:r>
            <a:r>
              <a:rPr lang="tr-TR" sz="1000" b="1" dirty="0"/>
              <a:t> Kadın Derneği</a:t>
            </a:r>
            <a:endParaRPr lang="tr-TR" sz="1000" b="1" dirty="0"/>
          </a:p>
          <a:p>
            <a:r>
              <a:rPr lang="tr-TR" sz="1000" b="1" dirty="0"/>
              <a:t>KAZETE - Bağımsız Kadın Gazetesi</a:t>
            </a:r>
            <a:endParaRPr lang="tr-TR" sz="1000" b="1" dirty="0"/>
          </a:p>
          <a:p>
            <a:r>
              <a:rPr lang="tr-TR" sz="1000" b="1" dirty="0"/>
              <a:t>Kırmızı Biber Derneği</a:t>
            </a:r>
            <a:endParaRPr lang="tr-TR" sz="1000" b="1" dirty="0"/>
          </a:p>
          <a:p>
            <a:r>
              <a:rPr lang="tr-TR" sz="1000" b="1" dirty="0"/>
              <a:t>Kırmızı Şemsiye Cinsel Sağlık ve İnsan Hakları Derneği</a:t>
            </a:r>
            <a:endParaRPr lang="tr-TR" sz="1000" b="1" dirty="0"/>
          </a:p>
          <a:p>
            <a:r>
              <a:rPr lang="tr-TR" sz="1000" b="1" dirty="0" err="1"/>
              <a:t>Lambdaİstanbul</a:t>
            </a:r>
            <a:r>
              <a:rPr lang="tr-TR" sz="1000" b="1" dirty="0"/>
              <a:t> LGBTİ Dayanışma Derneği</a:t>
            </a:r>
            <a:endParaRPr lang="tr-TR" sz="1000" b="1" dirty="0"/>
          </a:p>
          <a:p>
            <a:r>
              <a:rPr lang="tr-TR" sz="1000" b="1" dirty="0" err="1"/>
              <a:t>Mavigöl</a:t>
            </a:r>
            <a:r>
              <a:rPr lang="tr-TR" sz="1000" b="1" dirty="0"/>
              <a:t> Kadın Derneği</a:t>
            </a:r>
            <a:endParaRPr lang="tr-TR" sz="1000" b="1" dirty="0"/>
          </a:p>
          <a:p>
            <a:r>
              <a:rPr lang="tr-TR" sz="1000" b="1" dirty="0"/>
              <a:t>Medya İzleme Grubu (MEDİZ)</a:t>
            </a:r>
            <a:endParaRPr lang="tr-TR" sz="1000" b="1" dirty="0"/>
          </a:p>
        </p:txBody>
      </p:sp>
      <p:sp>
        <p:nvSpPr>
          <p:cNvPr id="8" name="İçerik Yer Tutucusu 7"/>
          <p:cNvSpPr>
            <a:spLocks noGrp="1"/>
          </p:cNvSpPr>
          <p:nvPr>
            <p:ph sz="half" idx="2"/>
          </p:nvPr>
        </p:nvSpPr>
        <p:spPr>
          <a:xfrm>
            <a:off x="6208712" y="2305318"/>
            <a:ext cx="4825159" cy="4086520"/>
          </a:xfrm>
        </p:spPr>
        <p:txBody>
          <a:bodyPr>
            <a:normAutofit fontScale="55000" lnSpcReduction="20000"/>
          </a:bodyPr>
          <a:lstStyle/>
          <a:p>
            <a:r>
              <a:rPr lang="tr-TR" b="1" dirty="0"/>
              <a:t>Mor Salkım Kadın Dayanışma  Derneği</a:t>
            </a:r>
            <a:endParaRPr lang="tr-TR" b="1" dirty="0"/>
          </a:p>
          <a:p>
            <a:r>
              <a:rPr lang="tr-TR" b="1" dirty="0"/>
              <a:t>Muş Kadın Çatısı Derneği</a:t>
            </a:r>
            <a:endParaRPr lang="tr-TR" b="1" dirty="0"/>
          </a:p>
          <a:p>
            <a:r>
              <a:rPr lang="tr-TR" b="1" dirty="0"/>
              <a:t>Muş Kadın Derneği (MUKADDER)</a:t>
            </a:r>
            <a:endParaRPr lang="tr-TR" b="1" dirty="0"/>
          </a:p>
          <a:p>
            <a:r>
              <a:rPr lang="tr-TR" b="1" dirty="0"/>
              <a:t>ONAR Uluslar arası Kadın Destek </a:t>
            </a:r>
            <a:r>
              <a:rPr lang="tr-TR" b="1" dirty="0" err="1"/>
              <a:t>İnsiyatifi</a:t>
            </a:r>
            <a:endParaRPr lang="tr-TR" b="1" dirty="0"/>
          </a:p>
          <a:p>
            <a:r>
              <a:rPr lang="tr-TR" b="1" dirty="0"/>
              <a:t>Ordu Kadını Güçlendirme Derneği</a:t>
            </a:r>
            <a:endParaRPr lang="tr-TR" b="1" dirty="0"/>
          </a:p>
          <a:p>
            <a:r>
              <a:rPr lang="tr-TR" b="1" dirty="0"/>
              <a:t>Pembe Hayat LGBTT Dayanışma Derneği</a:t>
            </a:r>
            <a:endParaRPr lang="tr-TR" b="1" dirty="0"/>
          </a:p>
          <a:p>
            <a:r>
              <a:rPr lang="tr-TR" b="1" dirty="0"/>
              <a:t>Petrol-İş Sendikası Kadın Dergisi</a:t>
            </a:r>
            <a:endParaRPr lang="tr-TR" b="1" dirty="0"/>
          </a:p>
          <a:p>
            <a:r>
              <a:rPr lang="tr-TR" b="1" dirty="0"/>
              <a:t>Selis Kadın Derneği</a:t>
            </a:r>
            <a:endParaRPr lang="tr-TR" b="1" dirty="0"/>
          </a:p>
          <a:p>
            <a:r>
              <a:rPr lang="tr-TR" b="1" dirty="0"/>
              <a:t>Sınır Tanımayan Kadınlar</a:t>
            </a:r>
            <a:endParaRPr lang="tr-TR" b="1" dirty="0"/>
          </a:p>
          <a:p>
            <a:r>
              <a:rPr lang="tr-TR" b="1" dirty="0"/>
              <a:t>Siyah Pembe Üçgen İzmir Derneği</a:t>
            </a:r>
            <a:endParaRPr lang="tr-TR" b="1" dirty="0"/>
          </a:p>
          <a:p>
            <a:r>
              <a:rPr lang="tr-TR" b="1" dirty="0"/>
              <a:t>Sosyal Politikalar Cinsiyet Kimliği ve Cinsel Yönelim Çalışmaları Derneği (</a:t>
            </a:r>
            <a:r>
              <a:rPr lang="tr-TR" b="1" dirty="0" err="1"/>
              <a:t>SPoD</a:t>
            </a:r>
            <a:r>
              <a:rPr lang="tr-TR" b="1" dirty="0"/>
              <a:t> LGBTİ)</a:t>
            </a:r>
            <a:endParaRPr lang="tr-TR" b="1" dirty="0"/>
          </a:p>
          <a:p>
            <a:r>
              <a:rPr lang="tr-TR" b="1" dirty="0"/>
              <a:t>Sosyalist Feminist Kolektif (SFK)</a:t>
            </a:r>
            <a:endParaRPr lang="tr-TR" b="1" dirty="0"/>
          </a:p>
          <a:p>
            <a:r>
              <a:rPr lang="tr-TR" b="1" dirty="0"/>
              <a:t>Sosyalist Kadın Meclisleri (SKM)</a:t>
            </a:r>
            <a:endParaRPr lang="tr-TR" b="1" dirty="0"/>
          </a:p>
          <a:p>
            <a:r>
              <a:rPr lang="tr-TR" b="1" dirty="0"/>
              <a:t>Mor Çatı Kadın Sığınağı Vakfı</a:t>
            </a:r>
            <a:endParaRPr lang="tr-TR" b="1" dirty="0"/>
          </a:p>
          <a:p>
            <a:r>
              <a:rPr lang="tr-TR" b="1" dirty="0" err="1"/>
              <a:t>MorEl</a:t>
            </a:r>
            <a:r>
              <a:rPr lang="tr-TR" b="1" dirty="0"/>
              <a:t> Eskişehir LGBT</a:t>
            </a:r>
            <a:endParaRPr lang="tr-TR" b="1" dirty="0"/>
          </a:p>
          <a:p>
            <a:r>
              <a:rPr lang="tr-TR" b="1" dirty="0"/>
              <a:t>Mersin 7 Renk LGBT</a:t>
            </a:r>
            <a:endParaRPr lang="tr-TR" b="1" dirty="0"/>
          </a:p>
          <a:p>
            <a:endParaRPr lang="tr-TR" dirty="0"/>
          </a:p>
          <a:p>
            <a:endParaRPr lang="tr-TR" dirty="0"/>
          </a:p>
          <a:p>
            <a:endParaRPr lang="tr-TR" dirty="0"/>
          </a:p>
        </p:txBody>
      </p:sp>
      <p:sp>
        <p:nvSpPr>
          <p:cNvPr id="5" name="Altbilgi Yer Tutucusu 4"/>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3. KADINA YÖNELİK ŞİDDETLE İLGİLİ ULUSAL EYLEM PLANI (2016-2020)</a:t>
            </a:r>
            <a:endParaRPr lang="tr-TR" dirty="0"/>
          </a:p>
        </p:txBody>
      </p:sp>
      <p:sp>
        <p:nvSpPr>
          <p:cNvPr id="3" name="İçerik Yer Tutucusu 2"/>
          <p:cNvSpPr>
            <a:spLocks noGrp="1"/>
          </p:cNvSpPr>
          <p:nvPr>
            <p:ph idx="1"/>
          </p:nvPr>
        </p:nvSpPr>
        <p:spPr>
          <a:xfrm>
            <a:off x="1154954" y="2356834"/>
            <a:ext cx="9959514" cy="3662966"/>
          </a:xfrm>
        </p:spPr>
        <p:txBody>
          <a:bodyPr>
            <a:normAutofit lnSpcReduction="10000"/>
          </a:bodyPr>
          <a:lstStyle/>
          <a:p>
            <a:pPr marL="0" indent="0">
              <a:buNone/>
            </a:pPr>
            <a:r>
              <a:rPr lang="tr-TR" b="1" dirty="0">
                <a:solidFill>
                  <a:schemeClr val="accent2">
                    <a:lumMod val="75000"/>
                  </a:schemeClr>
                </a:solidFill>
              </a:rPr>
              <a:t>T.C. AİLE VE SOSYAL POLİTİKALAR BAKANLIĞI KADININ STATÜSÜ GENEL MÜDÜRLÜĞÜ</a:t>
            </a:r>
            <a:endParaRPr lang="tr-TR" b="1" dirty="0">
              <a:solidFill>
                <a:schemeClr val="accent2">
                  <a:lumMod val="75000"/>
                </a:schemeClr>
              </a:solidFill>
            </a:endParaRPr>
          </a:p>
          <a:p>
            <a:r>
              <a:rPr lang="tr-TR" dirty="0"/>
              <a:t>1. KADINA YÖNELİK AİLE İÇİ ŞİDDETLE MÜCADELE ULUSAL EYLEM PLANI (2007-2010)</a:t>
            </a:r>
            <a:endParaRPr lang="tr-TR" dirty="0"/>
          </a:p>
          <a:p>
            <a:r>
              <a:rPr lang="tr-TR" dirty="0"/>
              <a:t>2. KADINA YÖNELİK ŞİDDETLE MÜCADELE ULUSAL EYLEM PLANI (2012-2015)</a:t>
            </a:r>
            <a:endParaRPr lang="tr-TR" dirty="0"/>
          </a:p>
          <a:p>
            <a:r>
              <a:rPr lang="tr-TR" b="1" dirty="0">
                <a:solidFill>
                  <a:schemeClr val="accent2">
                    <a:lumMod val="75000"/>
                  </a:schemeClr>
                </a:solidFill>
              </a:rPr>
              <a:t>3. KADINA YÖNELİK ŞİDDETLE MÜCADELE ULUSAL EYLEM PLANI (2016-2020)</a:t>
            </a:r>
            <a:endParaRPr lang="tr-TR" b="1" dirty="0">
              <a:solidFill>
                <a:schemeClr val="accent2">
                  <a:lumMod val="75000"/>
                </a:schemeClr>
              </a:solidFill>
            </a:endParaRPr>
          </a:p>
          <a:p>
            <a:pPr lvl="1">
              <a:buFont typeface="Wingdings" panose="05000000000000000000" pitchFamily="2" charset="2"/>
              <a:buChar char="q"/>
            </a:pPr>
            <a:r>
              <a:rPr lang="tr-TR" b="1" dirty="0">
                <a:solidFill>
                  <a:schemeClr val="tx1"/>
                </a:solidFill>
              </a:rPr>
              <a:t>104 SAYFA</a:t>
            </a:r>
            <a:endParaRPr lang="tr-TR" b="1" dirty="0">
              <a:solidFill>
                <a:schemeClr val="tx1"/>
              </a:solidFill>
            </a:endParaRPr>
          </a:p>
          <a:p>
            <a:pPr lvl="1">
              <a:buFont typeface="Wingdings" panose="05000000000000000000" pitchFamily="2" charset="2"/>
              <a:buChar char="q"/>
            </a:pPr>
            <a:r>
              <a:rPr lang="tr-TR" b="1" dirty="0">
                <a:solidFill>
                  <a:schemeClr val="tx1"/>
                </a:solidFill>
              </a:rPr>
              <a:t>AMAÇ/ HEDEFLER / FAALİYETLER/ SORUMLU KURUMLAR/ İLGİLİ KURUMLAR/ SÜRE / PERFORMANS GÖSTERGELERİ</a:t>
            </a:r>
            <a:endParaRPr lang="tr-TR" dirty="0">
              <a:solidFill>
                <a:schemeClr val="tx1"/>
              </a:solidFill>
            </a:endParaRPr>
          </a:p>
          <a:p>
            <a:pPr lvl="1">
              <a:buFont typeface="Wingdings" panose="05000000000000000000" pitchFamily="2" charset="2"/>
              <a:buChar char="q"/>
            </a:pPr>
            <a:r>
              <a:rPr lang="tr-TR" b="1" dirty="0">
                <a:solidFill>
                  <a:schemeClr val="accent2">
                    <a:lumMod val="75000"/>
                  </a:schemeClr>
                </a:solidFill>
              </a:rPr>
              <a:t>HEDEFLER: 1-</a:t>
            </a:r>
            <a:r>
              <a:rPr lang="tr-TR" dirty="0">
                <a:solidFill>
                  <a:schemeClr val="tx1"/>
                </a:solidFill>
              </a:rPr>
              <a:t>MEVZUAT, </a:t>
            </a:r>
            <a:r>
              <a:rPr lang="tr-TR" b="1" dirty="0">
                <a:solidFill>
                  <a:schemeClr val="accent2">
                    <a:lumMod val="75000"/>
                  </a:schemeClr>
                </a:solidFill>
              </a:rPr>
              <a:t>2-</a:t>
            </a:r>
            <a:r>
              <a:rPr lang="tr-TR" dirty="0">
                <a:solidFill>
                  <a:schemeClr val="tx1"/>
                </a:solidFill>
              </a:rPr>
              <a:t>TOPLUMSAL FARKINDALIK VE ZİHNİYET DÖNÜŞÜMÜ, </a:t>
            </a:r>
            <a:r>
              <a:rPr lang="tr-TR" b="1" dirty="0">
                <a:solidFill>
                  <a:schemeClr val="accent2">
                    <a:lumMod val="75000"/>
                  </a:schemeClr>
                </a:solidFill>
              </a:rPr>
              <a:t>3-</a:t>
            </a:r>
            <a:r>
              <a:rPr lang="tr-TR" dirty="0">
                <a:solidFill>
                  <a:schemeClr val="tx1"/>
                </a:solidFill>
              </a:rPr>
              <a:t> KORUYUCU VE ÖNLEYİCİ HİZMETLER,  </a:t>
            </a:r>
            <a:r>
              <a:rPr lang="tr-TR" b="1" dirty="0">
                <a:solidFill>
                  <a:schemeClr val="accent2">
                    <a:lumMod val="75000"/>
                  </a:schemeClr>
                </a:solidFill>
              </a:rPr>
              <a:t>4-</a:t>
            </a:r>
            <a:r>
              <a:rPr lang="tr-TR" dirty="0">
                <a:solidFill>
                  <a:schemeClr val="tx1"/>
                </a:solidFill>
              </a:rPr>
              <a:t>SAĞLIK HİZMETLERİNİN DÜZENLENMESİ VE UYGULANMASI,</a:t>
            </a:r>
            <a:endParaRPr lang="tr-TR" dirty="0">
              <a:solidFill>
                <a:schemeClr val="tx1"/>
              </a:solidFill>
            </a:endParaRPr>
          </a:p>
          <a:p>
            <a:pPr marL="457200" lvl="1" indent="0">
              <a:buNone/>
            </a:pPr>
            <a:r>
              <a:rPr lang="tr-TR" dirty="0">
                <a:solidFill>
                  <a:schemeClr val="tx1"/>
                </a:solidFill>
              </a:rPr>
              <a:t>     </a:t>
            </a:r>
            <a:r>
              <a:rPr lang="tr-TR" b="1" dirty="0">
                <a:solidFill>
                  <a:schemeClr val="accent2">
                    <a:lumMod val="75000"/>
                  </a:schemeClr>
                </a:solidFill>
              </a:rPr>
              <a:t>5-</a:t>
            </a:r>
            <a:r>
              <a:rPr lang="tr-TR" dirty="0">
                <a:solidFill>
                  <a:schemeClr val="tx1"/>
                </a:solidFill>
              </a:rPr>
              <a:t>KURUM VE KURULUŞLAR ARASINDA VE İLGİLİ SEKTÖRLER ARASINDA İŞBİRLİĞİ    MEKANİZMASINI GÜÇLENDİRMEK VE POLİTİKALAR GELİŞTİRMEK</a:t>
            </a:r>
            <a:endParaRPr lang="tr-TR" dirty="0">
              <a:solidFill>
                <a:schemeClr val="tx1"/>
              </a:solidFill>
            </a:endParaRPr>
          </a:p>
          <a:p>
            <a:pPr marL="0" indent="0">
              <a:buNone/>
            </a:pPr>
            <a:endParaRPr lang="tr-TR" dirty="0">
              <a:solidFill>
                <a:schemeClr val="tx1"/>
              </a:solidFill>
            </a:endParaRPr>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ANTALYA KADINA YÖNELİK ŞİDDETLE MÜCADELE İL EYLEM PLANI (ASPİM)</a:t>
            </a:r>
            <a:endParaRPr lang="tr-TR" dirty="0"/>
          </a:p>
        </p:txBody>
      </p:sp>
      <p:sp>
        <p:nvSpPr>
          <p:cNvPr id="3" name="İçerik Yer Tutucusu 2"/>
          <p:cNvSpPr>
            <a:spLocks noGrp="1"/>
          </p:cNvSpPr>
          <p:nvPr>
            <p:ph idx="1"/>
          </p:nvPr>
        </p:nvSpPr>
        <p:spPr>
          <a:xfrm>
            <a:off x="1154954" y="2408349"/>
            <a:ext cx="8825659" cy="3611451"/>
          </a:xfrm>
        </p:spPr>
        <p:txBody>
          <a:bodyPr>
            <a:normAutofit fontScale="92500" lnSpcReduction="10000"/>
          </a:bodyPr>
          <a:lstStyle/>
          <a:p>
            <a:r>
              <a:rPr lang="tr-TR" b="1" dirty="0">
                <a:solidFill>
                  <a:schemeClr val="accent2">
                    <a:lumMod val="75000"/>
                  </a:schemeClr>
                </a:solidFill>
              </a:rPr>
              <a:t>HEDEF 1: </a:t>
            </a:r>
            <a:r>
              <a:rPr lang="tr-TR" dirty="0"/>
              <a:t>Kadına yönelik şiddet ve aile içi şiddetle mücadele konularında yerel düzenlemelerin ilgili mevzuatla uyumlaştırılması</a:t>
            </a:r>
            <a:endParaRPr lang="tr-TR" dirty="0"/>
          </a:p>
          <a:p>
            <a:r>
              <a:rPr lang="tr-TR" b="1" dirty="0">
                <a:solidFill>
                  <a:schemeClr val="accent2">
                    <a:lumMod val="75000"/>
                  </a:schemeClr>
                </a:solidFill>
              </a:rPr>
              <a:t>HEDEF 2: </a:t>
            </a:r>
            <a:r>
              <a:rPr lang="tr-TR" dirty="0"/>
              <a:t>Kadına yönelik şiddeti doğuran ve pekiştiren olumsuz tutum ve davranışların ortadan kaldırılması amacıyla toplumsal farkındalık, duyarlılık, bilinç kazandırmak ve toplumsal cinsiyet eşitliğine hizmet edecek zihniyet dönüşümünü sağlamak</a:t>
            </a:r>
            <a:endParaRPr lang="tr-TR" dirty="0"/>
          </a:p>
          <a:p>
            <a:r>
              <a:rPr lang="tr-TR" b="1" dirty="0">
                <a:solidFill>
                  <a:schemeClr val="accent2">
                    <a:lumMod val="75000"/>
                  </a:schemeClr>
                </a:solidFill>
              </a:rPr>
              <a:t>HEDEF 3: </a:t>
            </a:r>
            <a:r>
              <a:rPr lang="tr-TR" dirty="0"/>
              <a:t>Koruyucu ve önleyici hizmet sunumunun geliştirilmesi ve şiddete maruz kalan kadınların güçlendirilmesi</a:t>
            </a:r>
            <a:endParaRPr lang="tr-TR" dirty="0"/>
          </a:p>
          <a:p>
            <a:r>
              <a:rPr lang="tr-TR" b="1" dirty="0">
                <a:solidFill>
                  <a:schemeClr val="accent2">
                    <a:lumMod val="75000"/>
                  </a:schemeClr>
                </a:solidFill>
              </a:rPr>
              <a:t>HEDEF 4: </a:t>
            </a:r>
            <a:r>
              <a:rPr lang="tr-TR" dirty="0"/>
              <a:t>İl genelinde etkin bir işbirliğinin çok sektörlü yaklaşım çerçevesinde güçlendirilmesi ve sürdürülmesi</a:t>
            </a:r>
            <a:endParaRPr lang="tr-TR" dirty="0"/>
          </a:p>
          <a:p>
            <a:pPr marL="0" indent="0" algn="ctr">
              <a:buNone/>
            </a:pPr>
            <a:r>
              <a:rPr lang="tr-TR" b="1" dirty="0">
                <a:solidFill>
                  <a:schemeClr val="accent2">
                    <a:lumMod val="75000"/>
                  </a:schemeClr>
                </a:solidFill>
              </a:rPr>
              <a:t>ALT HEDEFLER / FAALİYETLER/ KOORDİNATÖR KURUM-KURULUŞLAR / </a:t>
            </a:r>
            <a:endParaRPr lang="tr-TR" b="1" dirty="0">
              <a:solidFill>
                <a:schemeClr val="accent2">
                  <a:lumMod val="75000"/>
                </a:schemeClr>
              </a:solidFill>
            </a:endParaRPr>
          </a:p>
          <a:p>
            <a:pPr marL="0" indent="0" algn="ctr">
              <a:buNone/>
            </a:pPr>
            <a:r>
              <a:rPr lang="tr-TR" b="1" dirty="0">
                <a:solidFill>
                  <a:schemeClr val="accent2">
                    <a:lumMod val="75000"/>
                  </a:schemeClr>
                </a:solidFill>
              </a:rPr>
              <a:t>SORUMLU KURUM-KURULUŞLAR / ZAMAN / KAYNAK / GÖSTERGELER</a:t>
            </a:r>
            <a:endParaRPr lang="tr-TR" b="1" dirty="0">
              <a:solidFill>
                <a:schemeClr val="accent2">
                  <a:lumMod val="75000"/>
                </a:schemeClr>
              </a:solidFill>
            </a:endParaRPr>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İL EYLEM PLANINDA GÖREV YÜKLENEN KURUM VE KURULUŞLAR</a:t>
            </a:r>
            <a:endParaRPr lang="tr-TR" dirty="0"/>
          </a:p>
        </p:txBody>
      </p:sp>
      <p:sp>
        <p:nvSpPr>
          <p:cNvPr id="4" name="İçerik Yer Tutucusu 3"/>
          <p:cNvSpPr>
            <a:spLocks noGrp="1"/>
          </p:cNvSpPr>
          <p:nvPr>
            <p:ph sz="half" idx="1"/>
          </p:nvPr>
        </p:nvSpPr>
        <p:spPr/>
        <p:txBody>
          <a:bodyPr>
            <a:normAutofit lnSpcReduction="10000"/>
          </a:bodyPr>
          <a:lstStyle/>
          <a:p>
            <a:r>
              <a:rPr lang="tr-TR" dirty="0"/>
              <a:t>VALİLİK</a:t>
            </a:r>
            <a:endParaRPr lang="tr-TR" dirty="0"/>
          </a:p>
          <a:p>
            <a:r>
              <a:rPr lang="tr-TR" dirty="0"/>
              <a:t>ASPİM (AİLE VE SOSYAL POLİTİKALAR İL MÜDÜRLÜĞÜ)</a:t>
            </a:r>
            <a:endParaRPr lang="tr-TR" dirty="0"/>
          </a:p>
          <a:p>
            <a:r>
              <a:rPr lang="tr-TR" dirty="0"/>
              <a:t>ŞÖNİM (ŞİDDET ÖNLEME VE İZLEME MERKEZİ)</a:t>
            </a:r>
            <a:endParaRPr lang="tr-TR" dirty="0"/>
          </a:p>
          <a:p>
            <a:r>
              <a:rPr lang="tr-TR" dirty="0"/>
              <a:t>ANTALYA BAROSU KADIN HAKLARI VE TOPLUMSAL CİNSİYET EŞİTLİĞİ KURULU</a:t>
            </a:r>
            <a:endParaRPr lang="tr-TR" dirty="0"/>
          </a:p>
          <a:p>
            <a:r>
              <a:rPr lang="tr-TR" dirty="0"/>
              <a:t>İL EMNİYET MÜDÜRLÜĞÜ</a:t>
            </a:r>
            <a:endParaRPr lang="tr-TR" dirty="0"/>
          </a:p>
          <a:p>
            <a:r>
              <a:rPr lang="tr-TR" dirty="0"/>
              <a:t>ANTALYA BÜYÜKŞEHİR BELEDİYESİ</a:t>
            </a:r>
            <a:endParaRPr lang="tr-TR" dirty="0"/>
          </a:p>
          <a:p>
            <a:r>
              <a:rPr lang="tr-TR" dirty="0"/>
              <a:t>ANTALYA ADLİYESİ</a:t>
            </a:r>
            <a:endParaRPr lang="tr-TR" dirty="0"/>
          </a:p>
        </p:txBody>
      </p:sp>
      <p:sp>
        <p:nvSpPr>
          <p:cNvPr id="5" name="İçerik Yer Tutucusu 4"/>
          <p:cNvSpPr>
            <a:spLocks noGrp="1"/>
          </p:cNvSpPr>
          <p:nvPr>
            <p:ph sz="half" idx="2"/>
          </p:nvPr>
        </p:nvSpPr>
        <p:spPr/>
        <p:txBody>
          <a:bodyPr>
            <a:normAutofit lnSpcReduction="10000"/>
          </a:bodyPr>
          <a:lstStyle/>
          <a:p>
            <a:r>
              <a:rPr lang="tr-TR" dirty="0"/>
              <a:t>İL GÖÇ İDARESİ</a:t>
            </a:r>
            <a:endParaRPr lang="tr-TR" dirty="0"/>
          </a:p>
          <a:p>
            <a:r>
              <a:rPr lang="tr-TR" dirty="0"/>
              <a:t>KADINA YÖNELİK ŞİDDETLE MÜCADELE İL KOMİSYONU TEKNİK KURULU</a:t>
            </a:r>
            <a:endParaRPr lang="tr-TR" dirty="0"/>
          </a:p>
          <a:p>
            <a:r>
              <a:rPr lang="tr-TR" dirty="0"/>
              <a:t>MURATPAŞA, KEPEZ, KONYAALTI, ALANYA, SERİK, MANAVGAT, KUMLUCA, AKSU BELEDİYELERİ</a:t>
            </a:r>
            <a:endParaRPr lang="tr-TR" dirty="0"/>
          </a:p>
          <a:p>
            <a:r>
              <a:rPr lang="tr-TR" dirty="0"/>
              <a:t>ATSO</a:t>
            </a:r>
            <a:endParaRPr lang="tr-TR" dirty="0"/>
          </a:p>
          <a:p>
            <a:r>
              <a:rPr lang="tr-TR" dirty="0"/>
              <a:t>ANTALYA TABİP ODASI</a:t>
            </a:r>
            <a:endParaRPr lang="tr-TR" dirty="0"/>
          </a:p>
          <a:p>
            <a:r>
              <a:rPr lang="tr-TR" dirty="0"/>
              <a:t>AİLE SAĞLIK MERKEZLERİ</a:t>
            </a:r>
            <a:endParaRPr lang="tr-TR" dirty="0"/>
          </a:p>
          <a:p>
            <a:r>
              <a:rPr lang="tr-TR" dirty="0"/>
              <a:t>İL JANDARMA KOMUTANLIĞI</a:t>
            </a:r>
            <a:endParaRPr lang="tr-TR" dirty="0"/>
          </a:p>
          <a:p>
            <a:endParaRPr lang="tr-TR" dirty="0"/>
          </a:p>
          <a:p>
            <a:endParaRPr lang="tr-TR" dirty="0"/>
          </a:p>
        </p:txBody>
      </p:sp>
      <p:sp>
        <p:nvSpPr>
          <p:cNvPr id="3" name="Altbilgi Yer Tutucusu 2"/>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ÖNEMLİ HUKUK BELGESİ</a:t>
            </a:r>
            <a:endParaRPr lang="tr-TR" dirty="0"/>
          </a:p>
        </p:txBody>
      </p:sp>
      <p:sp>
        <p:nvSpPr>
          <p:cNvPr id="3" name="İçerik Yer Tutucusu 2"/>
          <p:cNvSpPr>
            <a:spLocks noGrp="1"/>
          </p:cNvSpPr>
          <p:nvPr>
            <p:ph idx="1"/>
          </p:nvPr>
        </p:nvSpPr>
        <p:spPr>
          <a:xfrm>
            <a:off x="1154954" y="2327565"/>
            <a:ext cx="8825659" cy="4114800"/>
          </a:xfrm>
        </p:spPr>
        <p:txBody>
          <a:bodyPr>
            <a:normAutofit/>
          </a:bodyPr>
          <a:lstStyle/>
          <a:p>
            <a:r>
              <a:rPr lang="tr-TR" sz="2400" b="1" dirty="0">
                <a:solidFill>
                  <a:schemeClr val="accent2">
                    <a:lumMod val="75000"/>
                  </a:schemeClr>
                </a:solidFill>
              </a:rPr>
              <a:t>CEDAW</a:t>
            </a:r>
            <a:r>
              <a:rPr lang="tr-TR" sz="2400" dirty="0"/>
              <a:t>- Kadına Karşı Her Tür Ayrımcılığın Ortadan Kaldırılmasına İlişkin Birleşmiş Milletler Sözleşmesi- 1979</a:t>
            </a:r>
            <a:endParaRPr lang="tr-TR" sz="2400" dirty="0"/>
          </a:p>
          <a:p>
            <a:r>
              <a:rPr lang="tr-TR" sz="2400" b="1" dirty="0">
                <a:solidFill>
                  <a:schemeClr val="accent2">
                    <a:lumMod val="75000"/>
                  </a:schemeClr>
                </a:solidFill>
              </a:rPr>
              <a:t>İstanbul Sözleşmesi-  </a:t>
            </a:r>
            <a:r>
              <a:rPr lang="tr-TR" sz="2400" dirty="0">
                <a:solidFill>
                  <a:schemeClr val="tx1"/>
                </a:solidFill>
              </a:rPr>
              <a:t>Kadına Yönelik Şiddet ve Aile İçi Şiddetin  Önlenmesi ve Bunlarla Mücadeleye Dair Avrupa Konseyi Sözleşmesi- 11 Mayıs 2011</a:t>
            </a:r>
            <a:endParaRPr lang="tr-TR" sz="2400" dirty="0"/>
          </a:p>
          <a:p>
            <a:r>
              <a:rPr lang="tr-TR" sz="2400" b="1" dirty="0">
                <a:solidFill>
                  <a:schemeClr val="accent2">
                    <a:lumMod val="75000"/>
                  </a:schemeClr>
                </a:solidFill>
              </a:rPr>
              <a:t>6284 Sayılı </a:t>
            </a:r>
            <a:r>
              <a:rPr lang="tr-TR" sz="2400" dirty="0"/>
              <a:t>Ailenin Korunması ve Kadına Yönelik Şiddetin Önlenmesine Dair Kanun- 20 Mart 2012</a:t>
            </a:r>
            <a:endParaRPr lang="tr-TR" sz="2400"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İL EYLEM PLANINDA GÖREV YÜKLENEN KURUM VE KURULUŞLAR</a:t>
            </a:r>
            <a:endParaRPr lang="tr-TR" dirty="0"/>
          </a:p>
        </p:txBody>
      </p:sp>
      <p:sp>
        <p:nvSpPr>
          <p:cNvPr id="5" name="İçerik Yer Tutucusu 4"/>
          <p:cNvSpPr>
            <a:spLocks noGrp="1"/>
          </p:cNvSpPr>
          <p:nvPr>
            <p:ph sz="half" idx="1"/>
          </p:nvPr>
        </p:nvSpPr>
        <p:spPr/>
        <p:txBody>
          <a:bodyPr>
            <a:normAutofit fontScale="92500" lnSpcReduction="10000"/>
          </a:bodyPr>
          <a:lstStyle/>
          <a:p>
            <a:r>
              <a:rPr lang="tr-TR" dirty="0"/>
              <a:t>KAMU HASTANELERİ GENEL SEKRETERLİĞİ</a:t>
            </a:r>
            <a:endParaRPr lang="tr-TR" dirty="0"/>
          </a:p>
          <a:p>
            <a:r>
              <a:rPr lang="tr-TR" dirty="0"/>
              <a:t>İL HALK SAĞLIĞI MÜDÜRLÜĞÜ</a:t>
            </a:r>
            <a:endParaRPr lang="tr-TR" dirty="0"/>
          </a:p>
          <a:p>
            <a:r>
              <a:rPr lang="tr-TR" dirty="0"/>
              <a:t>AKDENİZ ÜNİVERSİTESİ</a:t>
            </a:r>
            <a:endParaRPr lang="tr-TR" dirty="0"/>
          </a:p>
          <a:p>
            <a:r>
              <a:rPr lang="tr-TR" dirty="0"/>
              <a:t>ANTALYA CUMHURİYET BAŞSAVCILIĞI</a:t>
            </a:r>
            <a:endParaRPr lang="tr-TR" dirty="0"/>
          </a:p>
          <a:p>
            <a:r>
              <a:rPr lang="tr-TR" dirty="0"/>
              <a:t>STK’LAR</a:t>
            </a:r>
            <a:endParaRPr lang="tr-TR" dirty="0"/>
          </a:p>
          <a:p>
            <a:r>
              <a:rPr lang="tr-TR" dirty="0"/>
              <a:t>İL MİLLİ EĞİTİM MÜDÜRLÜĞÜ</a:t>
            </a:r>
            <a:endParaRPr lang="tr-TR" dirty="0"/>
          </a:p>
          <a:p>
            <a:r>
              <a:rPr lang="tr-TR" dirty="0"/>
              <a:t>HALK EĞİTİM MERKEZLERİ</a:t>
            </a:r>
            <a:endParaRPr lang="tr-TR" dirty="0"/>
          </a:p>
          <a:p>
            <a:r>
              <a:rPr lang="tr-TR" dirty="0"/>
              <a:t>İL MÜFTÜLÜĞÜ</a:t>
            </a:r>
            <a:endParaRPr lang="tr-TR" dirty="0"/>
          </a:p>
          <a:p>
            <a:r>
              <a:rPr lang="tr-TR" dirty="0"/>
              <a:t>BATI AKDENİZ KALKINMA AJANSI</a:t>
            </a:r>
            <a:endParaRPr lang="tr-TR" dirty="0"/>
          </a:p>
          <a:p>
            <a:endParaRPr lang="tr-TR" dirty="0"/>
          </a:p>
        </p:txBody>
      </p:sp>
      <p:sp>
        <p:nvSpPr>
          <p:cNvPr id="6" name="İçerik Yer Tutucusu 5"/>
          <p:cNvSpPr>
            <a:spLocks noGrp="1"/>
          </p:cNvSpPr>
          <p:nvPr>
            <p:ph sz="half" idx="2"/>
          </p:nvPr>
        </p:nvSpPr>
        <p:spPr/>
        <p:txBody>
          <a:bodyPr>
            <a:normAutofit fontScale="92500" lnSpcReduction="10000"/>
          </a:bodyPr>
          <a:lstStyle/>
          <a:p>
            <a:r>
              <a:rPr lang="tr-TR" dirty="0"/>
              <a:t>ANTALYA TABİPLER ODASI</a:t>
            </a:r>
            <a:endParaRPr lang="tr-TR" dirty="0"/>
          </a:p>
          <a:p>
            <a:r>
              <a:rPr lang="tr-TR" dirty="0"/>
              <a:t>KEPEZ KAYMAKAMLIĞI VE BAZI MUHTARLIKLAR</a:t>
            </a:r>
            <a:endParaRPr lang="tr-TR" dirty="0"/>
          </a:p>
          <a:p>
            <a:r>
              <a:rPr lang="tr-TR" dirty="0"/>
              <a:t>YEREL TV KANALLARI</a:t>
            </a:r>
            <a:endParaRPr lang="tr-TR" dirty="0"/>
          </a:p>
          <a:p>
            <a:r>
              <a:rPr lang="tr-TR" dirty="0"/>
              <a:t>GENÇLİK VE SPOR İL MÜDÜRLÜĞÜ</a:t>
            </a:r>
            <a:endParaRPr lang="tr-TR" dirty="0"/>
          </a:p>
          <a:p>
            <a:r>
              <a:rPr lang="tr-TR" dirty="0"/>
              <a:t>ANTALYA EĞİTİM VE ARAŞTIRMA HASTANESİ</a:t>
            </a:r>
            <a:endParaRPr lang="tr-TR" dirty="0"/>
          </a:p>
          <a:p>
            <a:r>
              <a:rPr lang="tr-TR" dirty="0"/>
              <a:t>ANTALYA ŞOFÖRLER ODASI</a:t>
            </a:r>
            <a:endParaRPr lang="tr-TR" dirty="0"/>
          </a:p>
          <a:p>
            <a:r>
              <a:rPr lang="tr-TR" dirty="0"/>
              <a:t>ORGANİZE SANAYİ BÖLGESİ YÖNETİMİ</a:t>
            </a:r>
            <a:endParaRPr lang="tr-TR" dirty="0"/>
          </a:p>
          <a:p>
            <a:r>
              <a:rPr lang="tr-TR" dirty="0"/>
              <a:t>ASMEK Mesleki Eğitim ve Sanat Topluluğu</a:t>
            </a:r>
            <a:endParaRPr lang="tr-TR" dirty="0"/>
          </a:p>
          <a:p>
            <a:endParaRPr lang="tr-TR" dirty="0"/>
          </a:p>
        </p:txBody>
      </p:sp>
      <p:sp>
        <p:nvSpPr>
          <p:cNvPr id="2" name="Altbilgi Yer Tutucusu 1"/>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a:t>FERİDE </a:t>
            </a:r>
            <a:r>
              <a:rPr lang="tr-TR" dirty="0" err="1"/>
              <a:t>ACAR’dan</a:t>
            </a:r>
            <a:r>
              <a:rPr lang="tr-TR" dirty="0"/>
              <a:t> ÖNEMLİ YORUMLAR</a:t>
            </a:r>
            <a:endParaRPr lang="tr-TR" dirty="0"/>
          </a:p>
        </p:txBody>
      </p:sp>
      <p:sp>
        <p:nvSpPr>
          <p:cNvPr id="6" name="İçerik Yer Tutucusu 5"/>
          <p:cNvSpPr>
            <a:spLocks noGrp="1"/>
          </p:cNvSpPr>
          <p:nvPr>
            <p:ph idx="1"/>
          </p:nvPr>
        </p:nvSpPr>
        <p:spPr>
          <a:xfrm>
            <a:off x="1122830" y="2341418"/>
            <a:ext cx="8825659" cy="4516582"/>
          </a:xfrm>
        </p:spPr>
        <p:txBody>
          <a:bodyPr>
            <a:normAutofit fontScale="92500" lnSpcReduction="10000"/>
          </a:bodyPr>
          <a:lstStyle/>
          <a:p>
            <a:r>
              <a:rPr lang="tr-TR" dirty="0"/>
              <a:t>İstanbul Sözleşmesi’nin kadınlara karşı şiddet konusunda </a:t>
            </a:r>
            <a:r>
              <a:rPr lang="tr-TR" b="1" dirty="0">
                <a:solidFill>
                  <a:schemeClr val="accent2">
                    <a:lumMod val="75000"/>
                  </a:schemeClr>
                </a:solidFill>
              </a:rPr>
              <a:t>‘altın standart</a:t>
            </a:r>
            <a:r>
              <a:rPr lang="tr-TR" dirty="0"/>
              <a:t>’ olduğunu, yani en yüksek, en değerli standartları içerdiğini, dünya düzeyinde de, herkes kabul ediyor.</a:t>
            </a:r>
            <a:endParaRPr lang="tr-TR" dirty="0"/>
          </a:p>
          <a:p>
            <a:r>
              <a:rPr lang="tr-TR" b="1" dirty="0">
                <a:solidFill>
                  <a:schemeClr val="accent2">
                    <a:lumMod val="75000"/>
                  </a:schemeClr>
                </a:solidFill>
              </a:rPr>
              <a:t>Hukuk fakültelerinde </a:t>
            </a:r>
            <a:r>
              <a:rPr lang="tr-TR" dirty="0"/>
              <a:t>nasıl ulusal yasalar ayrıntılı olarak öğretiliyorsa, aynı şekilde, bütün insan hakları normları,  uluslararası mevzuat, Türkiye’nin taraf olduğu sözleşmeler ve bunlarla kabul ettiği ilkeler ve değerler sistemi de hukuk fakültelerinin asli müfredat ve eğitiminin bir parçası olarak öğretilmeli.</a:t>
            </a:r>
            <a:endParaRPr lang="tr-TR" dirty="0"/>
          </a:p>
          <a:p>
            <a:r>
              <a:rPr lang="tr-TR" dirty="0"/>
              <a:t>Kadın cinayetlerinin aslında </a:t>
            </a:r>
            <a:r>
              <a:rPr lang="tr-TR" b="1" dirty="0">
                <a:solidFill>
                  <a:schemeClr val="accent2">
                    <a:lumMod val="75000"/>
                  </a:schemeClr>
                </a:solidFill>
              </a:rPr>
              <a:t>kadın erkek eşitsizliğinden kaynaklanan</a:t>
            </a:r>
            <a:r>
              <a:rPr lang="tr-TR" dirty="0"/>
              <a:t>, onun yol açtığı bir davranış biçimi olduğunun görülmesi ve bu eşitsizliğin her düzlemde karşısına çıkılması, her alanda eşitsizliği giderici politikaların yapılması ve uygulanması gerekiyor. </a:t>
            </a:r>
            <a:endParaRPr lang="tr-TR" dirty="0"/>
          </a:p>
          <a:p>
            <a:r>
              <a:rPr lang="tr-TR" dirty="0"/>
              <a:t>Hepimiz mucizevi bir atılımın, değişikliğin olmasını isteriz tabii ama bu ancak </a:t>
            </a:r>
            <a:r>
              <a:rPr lang="tr-TR" b="1" dirty="0">
                <a:solidFill>
                  <a:schemeClr val="accent2">
                    <a:lumMod val="75000"/>
                  </a:schemeClr>
                </a:solidFill>
              </a:rPr>
              <a:t>yereldeki kamu kurum ve kuruluşları ile olduğu kadar oralardaki kadın örgütleriyle uluslararası süreçler arasında sağlıklı bir bağlantı kurulduğu </a:t>
            </a:r>
            <a:r>
              <a:rPr lang="tr-TR" dirty="0"/>
              <a:t>ve yerelde Sözleşmenin uygulanması hızlandığı zaman olabilir. Uluslararası denetim uygulamayı yönlendirmek ve hızlandırmak açısından çok etkili olabilir ama esas itici güç sivil toplum-devlet işbirliği ile oluşacak toplumsal iradeden gelecektir.</a:t>
            </a:r>
            <a:endParaRPr lang="tr-TR" dirty="0"/>
          </a:p>
        </p:txBody>
      </p:sp>
      <p:sp>
        <p:nvSpPr>
          <p:cNvPr id="7" name="Altbilgi Yer Tutucusu 6"/>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SİVİL VATANDAŞ OLARAK BİZLERE DÜŞEN GÖREVLER</a:t>
            </a:r>
            <a:endParaRPr lang="tr-TR" dirty="0"/>
          </a:p>
        </p:txBody>
      </p:sp>
      <p:sp>
        <p:nvSpPr>
          <p:cNvPr id="3" name="İçerik Yer Tutucusu 2"/>
          <p:cNvSpPr>
            <a:spLocks noGrp="1"/>
          </p:cNvSpPr>
          <p:nvPr>
            <p:ph idx="1"/>
          </p:nvPr>
        </p:nvSpPr>
        <p:spPr>
          <a:xfrm>
            <a:off x="1154954" y="2369713"/>
            <a:ext cx="9817846" cy="4108360"/>
          </a:xfrm>
        </p:spPr>
        <p:txBody>
          <a:bodyPr>
            <a:normAutofit fontScale="92500"/>
          </a:bodyPr>
          <a:lstStyle/>
          <a:p>
            <a:r>
              <a:rPr lang="tr-TR" b="1" dirty="0">
                <a:solidFill>
                  <a:schemeClr val="accent1">
                    <a:lumMod val="60000"/>
                    <a:lumOff val="40000"/>
                  </a:schemeClr>
                </a:solidFill>
              </a:rPr>
              <a:t>KURUM VE KURULUŞLARIN MENSUPLARI OLARAK GÖREVİMİZ:</a:t>
            </a:r>
            <a:endParaRPr lang="tr-TR" b="1" dirty="0">
              <a:solidFill>
                <a:schemeClr val="accent1">
                  <a:lumMod val="60000"/>
                  <a:lumOff val="40000"/>
                </a:schemeClr>
              </a:solidFill>
            </a:endParaRPr>
          </a:p>
          <a:p>
            <a:pPr marL="0" indent="0">
              <a:buNone/>
            </a:pPr>
            <a:r>
              <a:rPr lang="tr-TR" dirty="0"/>
              <a:t>Kurumumuza düşen görevleri öğrenmek, bu konuda yapılanlarla ilgilenmek, bu görevlerin yerine getirilmesi konusunda takipçi olmak, yönetim üzerinde baskı oluşturmak, kurumun verdiği, görevleri en iyi şekilde yerine getirmek.</a:t>
            </a:r>
            <a:endParaRPr lang="tr-TR" dirty="0"/>
          </a:p>
          <a:p>
            <a:r>
              <a:rPr lang="tr-TR" b="1" dirty="0">
                <a:solidFill>
                  <a:schemeClr val="accent1">
                    <a:lumMod val="60000"/>
                    <a:lumOff val="40000"/>
                  </a:schemeClr>
                </a:solidFill>
              </a:rPr>
              <a:t>TOPLUMUN BİR BİREYİ OLARAK GÖREVİMİZ: </a:t>
            </a:r>
            <a:endParaRPr lang="tr-TR" b="1" dirty="0">
              <a:solidFill>
                <a:schemeClr val="accent1">
                  <a:lumMod val="60000"/>
                  <a:lumOff val="40000"/>
                </a:schemeClr>
              </a:solidFill>
            </a:endParaRPr>
          </a:p>
          <a:p>
            <a:pPr marL="0" indent="0">
              <a:buNone/>
            </a:pPr>
            <a:r>
              <a:rPr lang="tr-TR" dirty="0"/>
              <a:t>Kadına yönelik şiddetle mücadele için çıkarılmış ulusal mevzuatı, CEDAW ve İstanbul Sözleşmesini ve bunlara dayanılarak hazırlanmış Ulusal Eylem planını izlemek, taahhütlerin yerine getirildiğinin takipçisi olmak, yerel düzeyde kurum ve kuruluşlara görevlerini yerine getirmeleri konusunda sivil baskı uygulamak, çaba harcayan kurumlara destek olmak.</a:t>
            </a:r>
            <a:endParaRPr lang="tr-TR" dirty="0"/>
          </a:p>
          <a:p>
            <a:r>
              <a:rPr lang="tr-TR" b="1" dirty="0">
                <a:solidFill>
                  <a:schemeClr val="accent1">
                    <a:lumMod val="60000"/>
                    <a:lumOff val="40000"/>
                  </a:schemeClr>
                </a:solidFill>
              </a:rPr>
              <a:t>KOMŞU OLARAK GÖREVİMİZ: </a:t>
            </a:r>
            <a:endParaRPr lang="tr-TR" b="1" dirty="0">
              <a:solidFill>
                <a:schemeClr val="accent1">
                  <a:lumMod val="60000"/>
                  <a:lumOff val="40000"/>
                </a:schemeClr>
              </a:solidFill>
            </a:endParaRPr>
          </a:p>
          <a:p>
            <a:pPr marL="0" indent="0">
              <a:buNone/>
            </a:pPr>
            <a:r>
              <a:rPr lang="tr-TR" dirty="0"/>
              <a:t>Yakınımızda, yöremizde, komşumuzda meydana gelen şiddet eylemlerine duyarsız kalmamak, mağdurlara destek olmak, devletin görevlerini yeterince yerine getirdiğinin takipçisi olmak. </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a:t>DİNLEĞİNİZ İÇİN TEŞEKKÜRLER </a:t>
            </a:r>
            <a:endParaRPr lang="tr-TR" dirty="0"/>
          </a:p>
        </p:txBody>
      </p:sp>
      <p:sp>
        <p:nvSpPr>
          <p:cNvPr id="6" name="Metin Yer Tutucusu 5"/>
          <p:cNvSpPr>
            <a:spLocks noGrp="1"/>
          </p:cNvSpPr>
          <p:nvPr>
            <p:ph type="body" idx="1"/>
          </p:nvPr>
        </p:nvSpPr>
        <p:spPr/>
        <p:txBody>
          <a:bodyPr/>
          <a:lstStyle/>
          <a:p>
            <a:endParaRPr lang="tr-TR"/>
          </a:p>
        </p:txBody>
      </p:sp>
      <p:sp>
        <p:nvSpPr>
          <p:cNvPr id="7" name="Altbilgi Yer Tutucusu 6"/>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İSTANBUL SÖZLEŞMESİ </a:t>
            </a:r>
            <a:endParaRPr lang="tr-TR" dirty="0"/>
          </a:p>
        </p:txBody>
      </p:sp>
      <p:sp>
        <p:nvSpPr>
          <p:cNvPr id="3" name="İçerik Yer Tutucusu 2"/>
          <p:cNvSpPr>
            <a:spLocks noGrp="1"/>
          </p:cNvSpPr>
          <p:nvPr>
            <p:ph idx="1"/>
          </p:nvPr>
        </p:nvSpPr>
        <p:spPr>
          <a:xfrm>
            <a:off x="933281" y="2460841"/>
            <a:ext cx="8825659" cy="3572814"/>
          </a:xfrm>
        </p:spPr>
        <p:txBody>
          <a:bodyPr>
            <a:normAutofit/>
          </a:bodyPr>
          <a:lstStyle/>
          <a:p>
            <a:pPr marL="0" indent="0">
              <a:buNone/>
            </a:pPr>
            <a:r>
              <a:rPr lang="tr-TR" sz="2400" dirty="0">
                <a:solidFill>
                  <a:schemeClr val="accent1">
                    <a:lumMod val="60000"/>
                    <a:lumOff val="40000"/>
                  </a:schemeClr>
                </a:solidFill>
              </a:rPr>
              <a:t>«Kadına Yönelik Şiddet ve Aile İçi Şiddetin  Önlenmesi ve Bunlarla Mücadeleye Dair Avrupa Konseyi Sözleşmesi» </a:t>
            </a:r>
            <a:endParaRPr lang="tr-TR" sz="2400" dirty="0">
              <a:solidFill>
                <a:schemeClr val="accent1">
                  <a:lumMod val="60000"/>
                  <a:lumOff val="40000"/>
                </a:schemeClr>
              </a:solidFill>
            </a:endParaRPr>
          </a:p>
          <a:p>
            <a:endParaRPr lang="tr-TR" dirty="0"/>
          </a:p>
          <a:p>
            <a:r>
              <a:rPr lang="tr-TR" dirty="0"/>
              <a:t>11 Mayıs 2011’de Avrupa Konseyi üyesi devletlerce İstanbul’da imzalandı.</a:t>
            </a:r>
            <a:endParaRPr lang="tr-TR" dirty="0"/>
          </a:p>
          <a:p>
            <a:r>
              <a:rPr lang="tr-TR" dirty="0"/>
              <a:t>Avrupa Konseyi üyesi toplam </a:t>
            </a:r>
            <a:r>
              <a:rPr lang="tr-TR" b="1" dirty="0">
                <a:solidFill>
                  <a:schemeClr val="accent1">
                    <a:lumMod val="60000"/>
                    <a:lumOff val="40000"/>
                  </a:schemeClr>
                </a:solidFill>
              </a:rPr>
              <a:t>45 ülke </a:t>
            </a:r>
            <a:r>
              <a:rPr lang="tr-TR" dirty="0"/>
              <a:t>imza koydu. </a:t>
            </a:r>
            <a:endParaRPr lang="tr-TR" dirty="0"/>
          </a:p>
          <a:p>
            <a:r>
              <a:rPr lang="tr-TR" dirty="0"/>
              <a:t>Ancak onaylayıp </a:t>
            </a:r>
            <a:r>
              <a:rPr lang="tr-TR" b="1" dirty="0">
                <a:solidFill>
                  <a:schemeClr val="accent1">
                    <a:lumMod val="60000"/>
                    <a:lumOff val="40000"/>
                  </a:schemeClr>
                </a:solidFill>
              </a:rPr>
              <a:t>yürürlüğe koyan 27 ülke </a:t>
            </a:r>
            <a:r>
              <a:rPr lang="tr-TR" dirty="0"/>
              <a:t>mevcut. </a:t>
            </a:r>
            <a:endParaRPr lang="tr-TR" dirty="0"/>
          </a:p>
          <a:p>
            <a:r>
              <a:rPr lang="tr-TR" dirty="0"/>
              <a:t>Türkiye 11 Mayıs 2011’de imzaladı, 14 Mart 2012’de onayladı.</a:t>
            </a:r>
            <a:endParaRPr lang="tr-TR" dirty="0"/>
          </a:p>
          <a:p>
            <a:r>
              <a:rPr lang="tr-TR" dirty="0"/>
              <a:t>Onaylayan taraflar için </a:t>
            </a:r>
            <a:r>
              <a:rPr lang="tr-TR" b="1" dirty="0">
                <a:solidFill>
                  <a:schemeClr val="accent1">
                    <a:lumMod val="60000"/>
                    <a:lumOff val="40000"/>
                  </a:schemeClr>
                </a:solidFill>
              </a:rPr>
              <a:t>1 Ağustos 2014 </a:t>
            </a:r>
            <a:r>
              <a:rPr lang="tr-TR" dirty="0"/>
              <a:t>tarihinde yürürlüğe girdi.  </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AVRUPA KONSEYİ</a:t>
            </a:r>
            <a:endParaRPr lang="tr-TR" dirty="0"/>
          </a:p>
        </p:txBody>
      </p:sp>
      <p:sp>
        <p:nvSpPr>
          <p:cNvPr id="3" name="İçerik Yer Tutucusu 2"/>
          <p:cNvSpPr>
            <a:spLocks noGrp="1"/>
          </p:cNvSpPr>
          <p:nvPr>
            <p:ph idx="1"/>
          </p:nvPr>
        </p:nvSpPr>
        <p:spPr>
          <a:xfrm>
            <a:off x="1154954" y="2459865"/>
            <a:ext cx="8825659" cy="3889420"/>
          </a:xfrm>
        </p:spPr>
        <p:txBody>
          <a:bodyPr>
            <a:normAutofit/>
          </a:bodyPr>
          <a:lstStyle/>
          <a:p>
            <a:r>
              <a:rPr lang="tr-TR" dirty="0"/>
              <a:t>Avrupa Konseyi, (</a:t>
            </a:r>
            <a:r>
              <a:rPr lang="tr-TR" dirty="0" err="1"/>
              <a:t>İng</a:t>
            </a:r>
            <a:r>
              <a:rPr lang="tr-TR" dirty="0"/>
              <a:t>: </a:t>
            </a:r>
            <a:r>
              <a:rPr lang="tr-TR" dirty="0" err="1"/>
              <a:t>Council</a:t>
            </a:r>
            <a:r>
              <a:rPr lang="tr-TR" dirty="0"/>
              <a:t> of Europe) </a:t>
            </a:r>
            <a:r>
              <a:rPr lang="tr-TR" dirty="0" err="1"/>
              <a:t>hükümetlerarası</a:t>
            </a:r>
            <a:r>
              <a:rPr lang="tr-TR" dirty="0"/>
              <a:t> bir kuruluştur. </a:t>
            </a:r>
            <a:endParaRPr lang="tr-TR" dirty="0"/>
          </a:p>
          <a:p>
            <a:r>
              <a:rPr lang="tr-TR" dirty="0"/>
              <a:t>1949 yılında </a:t>
            </a:r>
            <a:r>
              <a:rPr lang="tr-TR" b="1" dirty="0">
                <a:solidFill>
                  <a:schemeClr val="accent1">
                    <a:lumMod val="60000"/>
                    <a:lumOff val="40000"/>
                  </a:schemeClr>
                </a:solidFill>
              </a:rPr>
              <a:t>Londra Antlaşması </a:t>
            </a:r>
            <a:r>
              <a:rPr lang="tr-TR" dirty="0"/>
              <a:t>ile Belçika, Danimarka, Fransa, İrlanda, İtalya, Lüksemburg, Hollanda, İsveç ve İngiltere’nin katılımı ile kuruldu. </a:t>
            </a:r>
            <a:endParaRPr lang="tr-TR" dirty="0"/>
          </a:p>
          <a:p>
            <a:r>
              <a:rPr lang="tr-TR" dirty="0"/>
              <a:t>Türkiye </a:t>
            </a:r>
            <a:r>
              <a:rPr lang="tr-TR" b="1" dirty="0">
                <a:solidFill>
                  <a:schemeClr val="accent1">
                    <a:lumMod val="60000"/>
                    <a:lumOff val="40000"/>
                  </a:schemeClr>
                </a:solidFill>
              </a:rPr>
              <a:t>1949</a:t>
            </a:r>
            <a:r>
              <a:rPr lang="tr-TR" dirty="0"/>
              <a:t> yılında imza atmış ve böylece </a:t>
            </a:r>
            <a:r>
              <a:rPr lang="tr-TR" b="1" dirty="0">
                <a:solidFill>
                  <a:schemeClr val="accent1">
                    <a:lumMod val="60000"/>
                    <a:lumOff val="40000"/>
                  </a:schemeClr>
                </a:solidFill>
              </a:rPr>
              <a:t>kurucu üyeler arasında </a:t>
            </a:r>
            <a:r>
              <a:rPr lang="tr-TR" dirty="0"/>
              <a:t>sayılmıştır. </a:t>
            </a:r>
            <a:endParaRPr lang="tr-TR" dirty="0"/>
          </a:p>
          <a:p>
            <a:r>
              <a:rPr lang="tr-TR" dirty="0"/>
              <a:t>Şu anda </a:t>
            </a:r>
            <a:r>
              <a:rPr lang="tr-TR" b="1" dirty="0">
                <a:solidFill>
                  <a:schemeClr val="accent1">
                    <a:lumMod val="60000"/>
                    <a:lumOff val="40000"/>
                  </a:schemeClr>
                </a:solidFill>
              </a:rPr>
              <a:t>47 asil üyesi</a:t>
            </a:r>
            <a:r>
              <a:rPr lang="tr-TR" dirty="0"/>
              <a:t> ve </a:t>
            </a:r>
            <a:r>
              <a:rPr lang="tr-TR" b="1" dirty="0">
                <a:solidFill>
                  <a:schemeClr val="accent1">
                    <a:lumMod val="60000"/>
                    <a:lumOff val="40000"/>
                  </a:schemeClr>
                </a:solidFill>
              </a:rPr>
              <a:t>6 gözlemci </a:t>
            </a:r>
            <a:r>
              <a:rPr lang="tr-TR" dirty="0"/>
              <a:t>ülkesi (Kanada, Vatikan, İsrail, Japonya, Meksika ve ABD) mevcuttur.</a:t>
            </a:r>
            <a:endParaRPr lang="tr-TR" dirty="0"/>
          </a:p>
          <a:p>
            <a:r>
              <a:rPr lang="tr-TR" b="1" dirty="0">
                <a:solidFill>
                  <a:schemeClr val="accent1">
                    <a:lumMod val="60000"/>
                    <a:lumOff val="40000"/>
                  </a:schemeClr>
                </a:solidFill>
              </a:rPr>
              <a:t>4 Kasım 1950’de </a:t>
            </a:r>
            <a:r>
              <a:rPr lang="tr-TR" b="1" dirty="0"/>
              <a:t>Avrupa İnsan Hakları Sözleşmesi </a:t>
            </a:r>
            <a:r>
              <a:rPr lang="tr-TR" dirty="0"/>
              <a:t>(AİHS) imzalanmış ve </a:t>
            </a:r>
            <a:r>
              <a:rPr lang="tr-TR" b="1" dirty="0"/>
              <a:t>Avrupa İnsan Hakları Mahkemesi </a:t>
            </a:r>
            <a:r>
              <a:rPr lang="tr-TR" dirty="0"/>
              <a:t>kurulmuştur.</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İSTANBUL SÖZLEŞMESİNİN KAPSAMI</a:t>
            </a:r>
            <a:endParaRPr lang="tr-TR" dirty="0"/>
          </a:p>
        </p:txBody>
      </p:sp>
      <p:sp>
        <p:nvSpPr>
          <p:cNvPr id="3" name="İçerik Yer Tutucusu 2"/>
          <p:cNvSpPr>
            <a:spLocks noGrp="1"/>
          </p:cNvSpPr>
          <p:nvPr>
            <p:ph idx="1"/>
          </p:nvPr>
        </p:nvSpPr>
        <p:spPr>
          <a:xfrm>
            <a:off x="1154954" y="2341417"/>
            <a:ext cx="8825659" cy="4184074"/>
          </a:xfrm>
        </p:spPr>
        <p:txBody>
          <a:bodyPr>
            <a:normAutofit fontScale="92500" lnSpcReduction="20000"/>
          </a:bodyPr>
          <a:lstStyle/>
          <a:p>
            <a:r>
              <a:rPr lang="tr-TR" b="1" dirty="0">
                <a:solidFill>
                  <a:schemeClr val="accent1">
                    <a:lumMod val="60000"/>
                    <a:lumOff val="40000"/>
                  </a:schemeClr>
                </a:solidFill>
              </a:rPr>
              <a:t>Bölüm I </a:t>
            </a:r>
            <a:r>
              <a:rPr lang="tr-TR" dirty="0"/>
              <a:t>– Maksatlar, tanımlar, eşitlik ve ayrımcılık yapılmaması, genel yükümlülükler</a:t>
            </a:r>
            <a:endParaRPr lang="tr-TR" dirty="0"/>
          </a:p>
          <a:p>
            <a:r>
              <a:rPr lang="tr-TR" b="1" dirty="0">
                <a:solidFill>
                  <a:schemeClr val="accent1">
                    <a:lumMod val="60000"/>
                    <a:lumOff val="40000"/>
                  </a:schemeClr>
                </a:solidFill>
              </a:rPr>
              <a:t>Bölüm II </a:t>
            </a:r>
            <a:r>
              <a:rPr lang="tr-TR" dirty="0"/>
              <a:t>– Bütüncül politikalar ve veri toplama</a:t>
            </a:r>
            <a:endParaRPr lang="tr-TR" dirty="0"/>
          </a:p>
          <a:p>
            <a:r>
              <a:rPr lang="tr-TR" b="1" dirty="0">
                <a:solidFill>
                  <a:schemeClr val="accent1">
                    <a:lumMod val="60000"/>
                    <a:lumOff val="40000"/>
                  </a:schemeClr>
                </a:solidFill>
              </a:rPr>
              <a:t>Bölüm III </a:t>
            </a:r>
            <a:r>
              <a:rPr lang="tr-TR" dirty="0"/>
              <a:t>– Önleme</a:t>
            </a:r>
            <a:endParaRPr lang="tr-TR" dirty="0"/>
          </a:p>
          <a:p>
            <a:r>
              <a:rPr lang="tr-TR" b="1" dirty="0">
                <a:solidFill>
                  <a:schemeClr val="accent1">
                    <a:lumMod val="60000"/>
                    <a:lumOff val="40000"/>
                  </a:schemeClr>
                </a:solidFill>
              </a:rPr>
              <a:t>Bölüm IV </a:t>
            </a:r>
            <a:r>
              <a:rPr lang="tr-TR" dirty="0"/>
              <a:t>– Koruma ve destek</a:t>
            </a:r>
            <a:endParaRPr lang="tr-TR" dirty="0"/>
          </a:p>
          <a:p>
            <a:r>
              <a:rPr lang="tr-TR" b="1" dirty="0">
                <a:solidFill>
                  <a:schemeClr val="accent1">
                    <a:lumMod val="60000"/>
                    <a:lumOff val="40000"/>
                  </a:schemeClr>
                </a:solidFill>
              </a:rPr>
              <a:t>Bölüm V </a:t>
            </a:r>
            <a:r>
              <a:rPr lang="tr-TR" dirty="0"/>
              <a:t>– Esasa müteallik hukuk</a:t>
            </a:r>
            <a:endParaRPr lang="tr-TR" dirty="0"/>
          </a:p>
          <a:p>
            <a:r>
              <a:rPr lang="tr-TR" b="1" dirty="0">
                <a:solidFill>
                  <a:schemeClr val="accent1">
                    <a:lumMod val="60000"/>
                    <a:lumOff val="40000"/>
                  </a:schemeClr>
                </a:solidFill>
              </a:rPr>
              <a:t>Bölüm VI </a:t>
            </a:r>
            <a:r>
              <a:rPr lang="tr-TR" dirty="0"/>
              <a:t>– Soruşturma, kovuşturma, usul hukuku ve koruyucu tedbirler</a:t>
            </a:r>
            <a:endParaRPr lang="tr-TR" dirty="0"/>
          </a:p>
          <a:p>
            <a:r>
              <a:rPr lang="es-ES" b="1" dirty="0">
                <a:solidFill>
                  <a:schemeClr val="accent1">
                    <a:lumMod val="60000"/>
                    <a:lumOff val="40000"/>
                  </a:schemeClr>
                </a:solidFill>
              </a:rPr>
              <a:t>Bölüm VII </a:t>
            </a:r>
            <a:r>
              <a:rPr lang="es-ES" dirty="0"/>
              <a:t>– Göç ve iltica</a:t>
            </a:r>
            <a:endParaRPr lang="tr-TR" dirty="0"/>
          </a:p>
          <a:p>
            <a:r>
              <a:rPr lang="tr-TR" b="1" dirty="0">
                <a:solidFill>
                  <a:schemeClr val="accent1">
                    <a:lumMod val="60000"/>
                    <a:lumOff val="40000"/>
                  </a:schemeClr>
                </a:solidFill>
              </a:rPr>
              <a:t>IX. Bölüm </a:t>
            </a:r>
            <a:r>
              <a:rPr lang="tr-TR" dirty="0"/>
              <a:t>– İzleme yöntemi</a:t>
            </a:r>
            <a:endParaRPr lang="tr-TR" dirty="0"/>
          </a:p>
          <a:p>
            <a:r>
              <a:rPr lang="tr-TR" b="1" dirty="0">
                <a:solidFill>
                  <a:schemeClr val="accent1">
                    <a:lumMod val="60000"/>
                    <a:lumOff val="40000"/>
                  </a:schemeClr>
                </a:solidFill>
              </a:rPr>
              <a:t>X. Bölüm </a:t>
            </a:r>
            <a:r>
              <a:rPr lang="tr-TR" dirty="0"/>
              <a:t>– Diğer uluslararası enstrümanlarla ilişkiler</a:t>
            </a:r>
            <a:endParaRPr lang="tr-TR" dirty="0"/>
          </a:p>
          <a:p>
            <a:r>
              <a:rPr lang="tr-TR" b="1" dirty="0">
                <a:solidFill>
                  <a:schemeClr val="accent1">
                    <a:lumMod val="60000"/>
                    <a:lumOff val="40000"/>
                  </a:schemeClr>
                </a:solidFill>
              </a:rPr>
              <a:t>XI. Bölüm</a:t>
            </a:r>
            <a:r>
              <a:rPr lang="tr-TR" dirty="0"/>
              <a:t> – Sözleşmede yapılacak değişiklikler</a:t>
            </a:r>
            <a:endParaRPr lang="tr-TR" dirty="0"/>
          </a:p>
          <a:p>
            <a:r>
              <a:rPr lang="tr-TR" b="1" dirty="0">
                <a:solidFill>
                  <a:schemeClr val="accent1">
                    <a:lumMod val="60000"/>
                    <a:lumOff val="40000"/>
                  </a:schemeClr>
                </a:solidFill>
              </a:rPr>
              <a:t>XII. Bölüm </a:t>
            </a:r>
            <a:r>
              <a:rPr lang="tr-TR" dirty="0"/>
              <a:t>– Son maddeler</a:t>
            </a:r>
            <a:endParaRPr lang="tr-TR" dirty="0"/>
          </a:p>
          <a:p>
            <a:pPr marL="0" indent="0">
              <a:buNone/>
            </a:pPr>
            <a:r>
              <a:rPr lang="tr-TR" dirty="0"/>
              <a:t>(TOPLAM </a:t>
            </a:r>
            <a:r>
              <a:rPr lang="tr-TR" b="1" dirty="0">
                <a:solidFill>
                  <a:schemeClr val="accent1">
                    <a:lumMod val="60000"/>
                    <a:lumOff val="40000"/>
                  </a:schemeClr>
                </a:solidFill>
              </a:rPr>
              <a:t>81 MADDE VE BİR EK MADDE </a:t>
            </a:r>
            <a:r>
              <a:rPr lang="tr-TR" dirty="0"/>
              <a:t>30 sayfalık bir doküman)</a:t>
            </a:r>
            <a:endParaRPr lang="tr-TR" dirty="0"/>
          </a:p>
          <a:p>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İSTANBUL SÖZLEŞMESİNİN VURGULARI (Giriş)</a:t>
            </a:r>
            <a:endParaRPr lang="tr-TR" dirty="0"/>
          </a:p>
        </p:txBody>
      </p:sp>
      <p:sp>
        <p:nvSpPr>
          <p:cNvPr id="3" name="İçerik Yer Tutucusu 2"/>
          <p:cNvSpPr>
            <a:spLocks noGrp="1"/>
          </p:cNvSpPr>
          <p:nvPr>
            <p:ph idx="1"/>
          </p:nvPr>
        </p:nvSpPr>
        <p:spPr>
          <a:xfrm>
            <a:off x="1154954" y="2305318"/>
            <a:ext cx="9895119" cy="4185634"/>
          </a:xfrm>
        </p:spPr>
        <p:txBody>
          <a:bodyPr>
            <a:normAutofit/>
          </a:bodyPr>
          <a:lstStyle/>
          <a:p>
            <a:r>
              <a:rPr lang="tr-TR" dirty="0"/>
              <a:t>Kadına karşı şiddet ve aile içi (ev içi) </a:t>
            </a:r>
            <a:r>
              <a:rPr lang="tr-TR" b="1" dirty="0">
                <a:solidFill>
                  <a:schemeClr val="accent1">
                    <a:lumMod val="60000"/>
                    <a:lumOff val="40000"/>
                  </a:schemeClr>
                </a:solidFill>
              </a:rPr>
              <a:t>şiddetten arınmış bir Avrupa </a:t>
            </a:r>
            <a:r>
              <a:rPr lang="tr-TR" dirty="0"/>
              <a:t>yaratma hedefi taşır.</a:t>
            </a:r>
            <a:endParaRPr lang="tr-TR" dirty="0"/>
          </a:p>
          <a:p>
            <a:r>
              <a:rPr lang="tr-TR" dirty="0"/>
              <a:t>Kadına karşı şiddetin ve aile içi (ev içi) </a:t>
            </a:r>
            <a:r>
              <a:rPr lang="tr-TR" b="1" dirty="0">
                <a:solidFill>
                  <a:schemeClr val="accent1">
                    <a:lumMod val="60000"/>
                    <a:lumOff val="40000"/>
                  </a:schemeClr>
                </a:solidFill>
              </a:rPr>
              <a:t>şiddetin her türünü kınar.</a:t>
            </a:r>
            <a:endParaRPr lang="tr-TR" dirty="0"/>
          </a:p>
          <a:p>
            <a:r>
              <a:rPr lang="tr-TR" dirty="0"/>
              <a:t>Kadınlarla erkekler arasında </a:t>
            </a:r>
            <a:r>
              <a:rPr lang="tr-TR" b="1" dirty="0">
                <a:solidFill>
                  <a:schemeClr val="accent1">
                    <a:lumMod val="60000"/>
                    <a:lumOff val="40000"/>
                  </a:schemeClr>
                </a:solidFill>
              </a:rPr>
              <a:t>hukuksal ve fiili eşitliğin </a:t>
            </a:r>
            <a:r>
              <a:rPr lang="tr-TR" dirty="0"/>
              <a:t>gerçekleştirilmesinin kadına karşı</a:t>
            </a:r>
            <a:endParaRPr lang="tr-TR" dirty="0"/>
          </a:p>
          <a:p>
            <a:pPr marL="0" indent="0">
              <a:buNone/>
            </a:pPr>
            <a:r>
              <a:rPr lang="tr-TR" dirty="0"/>
              <a:t>      şiddetin önlenmesinde temel bir unsur olduğunu vurgular. </a:t>
            </a:r>
            <a:endParaRPr lang="tr-TR" dirty="0"/>
          </a:p>
          <a:p>
            <a:r>
              <a:rPr lang="tr-TR" dirty="0"/>
              <a:t>Kadına karşı şiddetin, kadınlarla erkekler arasında tarihten gelen </a:t>
            </a:r>
            <a:r>
              <a:rPr lang="tr-TR" b="1" dirty="0">
                <a:solidFill>
                  <a:schemeClr val="accent1">
                    <a:lumMod val="60000"/>
                    <a:lumOff val="40000"/>
                  </a:schemeClr>
                </a:solidFill>
              </a:rPr>
              <a:t>eşit olmayan güç</a:t>
            </a:r>
            <a:endParaRPr lang="tr-TR" b="1" dirty="0">
              <a:solidFill>
                <a:schemeClr val="accent1">
                  <a:lumMod val="60000"/>
                  <a:lumOff val="40000"/>
                </a:schemeClr>
              </a:solidFill>
            </a:endParaRPr>
          </a:p>
          <a:p>
            <a:pPr marL="0" indent="0">
              <a:buNone/>
            </a:pPr>
            <a:r>
              <a:rPr lang="tr-TR" b="1" dirty="0">
                <a:solidFill>
                  <a:schemeClr val="accent1">
                    <a:lumMod val="60000"/>
                    <a:lumOff val="40000"/>
                  </a:schemeClr>
                </a:solidFill>
              </a:rPr>
              <a:t>       ilişkilerinin bir tezahürü</a:t>
            </a:r>
            <a:r>
              <a:rPr lang="tr-TR" dirty="0"/>
              <a:t> olduğunu ve bu eşit olmayan güç ilişkilerinin, erkeklerin    	kadınlara üstünlüğüne, kadınlara karşı </a:t>
            </a:r>
            <a:r>
              <a:rPr lang="tr-TR" b="1" dirty="0">
                <a:solidFill>
                  <a:schemeClr val="accent1">
                    <a:lumMod val="60000"/>
                    <a:lumOff val="40000"/>
                  </a:schemeClr>
                </a:solidFill>
              </a:rPr>
              <a:t>ayrımcılık </a:t>
            </a:r>
            <a:r>
              <a:rPr lang="tr-TR" dirty="0"/>
              <a:t>yapmalarına ve kadınların tam 	anlamıyla </a:t>
            </a:r>
            <a:r>
              <a:rPr lang="tr-TR" b="1" dirty="0">
                <a:solidFill>
                  <a:schemeClr val="accent1">
                    <a:lumMod val="60000"/>
                    <a:lumOff val="40000"/>
                  </a:schemeClr>
                </a:solidFill>
              </a:rPr>
              <a:t>ilerlemelerinin engellenmesine </a:t>
            </a:r>
            <a:r>
              <a:rPr lang="tr-TR" dirty="0"/>
              <a:t>yol açtığını kabul eder;</a:t>
            </a:r>
            <a:endParaRPr lang="tr-TR" dirty="0"/>
          </a:p>
          <a:p>
            <a:r>
              <a:rPr lang="tr-TR" dirty="0"/>
              <a:t>Kadına karşı şiddetin </a:t>
            </a:r>
            <a:r>
              <a:rPr lang="tr-TR" b="1" dirty="0">
                <a:solidFill>
                  <a:schemeClr val="accent1">
                    <a:lumMod val="60000"/>
                    <a:lumOff val="40000"/>
                  </a:schemeClr>
                </a:solidFill>
              </a:rPr>
              <a:t>yapısal özelliğinin toplumsal cinsiyete dayandığını </a:t>
            </a:r>
            <a:r>
              <a:rPr lang="tr-TR" dirty="0"/>
              <a:t>tespit eder;</a:t>
            </a:r>
            <a:endParaRPr lang="tr-TR" dirty="0"/>
          </a:p>
          <a:p>
            <a:pPr marL="0" indent="0">
              <a:buNone/>
            </a:pP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İSTANBUL SÖZLEŞMESİNİN VURGULARI</a:t>
            </a:r>
            <a:endParaRPr lang="tr-TR" dirty="0"/>
          </a:p>
        </p:txBody>
      </p:sp>
      <p:sp>
        <p:nvSpPr>
          <p:cNvPr id="3" name="İçerik Yer Tutucusu 2"/>
          <p:cNvSpPr>
            <a:spLocks noGrp="1"/>
          </p:cNvSpPr>
          <p:nvPr>
            <p:ph idx="1"/>
          </p:nvPr>
        </p:nvSpPr>
        <p:spPr>
          <a:xfrm>
            <a:off x="1154954" y="2840183"/>
            <a:ext cx="9998150" cy="4115969"/>
          </a:xfrm>
        </p:spPr>
        <p:txBody>
          <a:bodyPr>
            <a:normAutofit/>
          </a:bodyPr>
          <a:lstStyle/>
          <a:p>
            <a:r>
              <a:rPr lang="tr-TR" dirty="0"/>
              <a:t>Kadınların ve genç kızların </a:t>
            </a:r>
            <a:r>
              <a:rPr lang="tr-TR" b="1" dirty="0">
                <a:solidFill>
                  <a:schemeClr val="accent1">
                    <a:lumMod val="60000"/>
                    <a:lumOff val="40000"/>
                  </a:schemeClr>
                </a:solidFill>
              </a:rPr>
              <a:t>aile içi (ev içi)  şiddet, cinsel taciz, ırza geçme, zorla evlendirme, sözde “namus” adına işlenen suçlar ve kadın sünneti</a:t>
            </a:r>
            <a:r>
              <a:rPr lang="tr-TR" dirty="0"/>
              <a:t> gibi ciddi şiddet türlerine maruz kaldığına vurgu yapar; </a:t>
            </a:r>
            <a:endParaRPr lang="tr-TR" dirty="0"/>
          </a:p>
          <a:p>
            <a:r>
              <a:rPr lang="tr-TR" b="1" dirty="0">
                <a:solidFill>
                  <a:schemeClr val="accent1">
                    <a:lumMod val="60000"/>
                    <a:lumOff val="40000"/>
                  </a:schemeClr>
                </a:solidFill>
              </a:rPr>
              <a:t>Silahlı çatışmalarda </a:t>
            </a:r>
            <a:r>
              <a:rPr lang="tr-TR" dirty="0"/>
              <a:t>sivil halkı ve özellikle de kadınları yaygın veya sistematik ırza geçme ve cinsel şiddet şeklinde etkileyen insan hakları ihlallerine ve gerek çatışmalar esnasında   gerekse çatışmalardan sonra </a:t>
            </a:r>
            <a:r>
              <a:rPr lang="tr-TR" b="1" dirty="0">
                <a:solidFill>
                  <a:schemeClr val="accent1">
                    <a:lumMod val="60000"/>
                    <a:lumOff val="40000"/>
                  </a:schemeClr>
                </a:solidFill>
              </a:rPr>
              <a:t>toplumsal cinsiyete dayalı şiddetin artma potansiyeline dikkat çeker; </a:t>
            </a:r>
            <a:endParaRPr lang="tr-TR" b="1" dirty="0">
              <a:solidFill>
                <a:schemeClr val="accent1">
                  <a:lumMod val="60000"/>
                  <a:lumOff val="40000"/>
                </a:schemeClr>
              </a:solidFill>
            </a:endParaRPr>
          </a:p>
          <a:p>
            <a:r>
              <a:rPr lang="tr-TR" b="1" dirty="0">
                <a:solidFill>
                  <a:schemeClr val="accent1">
                    <a:lumMod val="60000"/>
                    <a:lumOff val="40000"/>
                  </a:schemeClr>
                </a:solidFill>
              </a:rPr>
              <a:t>Erkeklerin de aile içi şiddetin mağdurları olabileceğini kabul eder.</a:t>
            </a:r>
            <a:endParaRPr lang="tr-TR" b="1" dirty="0">
              <a:solidFill>
                <a:schemeClr val="accent1">
                  <a:lumMod val="60000"/>
                  <a:lumOff val="40000"/>
                </a:schemeClr>
              </a:solidFill>
            </a:endParaRPr>
          </a:p>
          <a:p>
            <a:r>
              <a:rPr lang="tr-TR" b="1" dirty="0">
                <a:solidFill>
                  <a:schemeClr val="accent1">
                    <a:lumMod val="60000"/>
                    <a:lumOff val="40000"/>
                  </a:schemeClr>
                </a:solidFill>
              </a:rPr>
              <a:t>Çocukların</a:t>
            </a:r>
            <a:r>
              <a:rPr lang="tr-TR" dirty="0"/>
              <a:t>, aile içi şiddetin tanığı olmak da dahil olmak üzere, aile içi </a:t>
            </a:r>
            <a:r>
              <a:rPr lang="tr-TR" b="1" dirty="0">
                <a:solidFill>
                  <a:schemeClr val="accent1">
                    <a:lumMod val="60000"/>
                    <a:lumOff val="40000"/>
                  </a:schemeClr>
                </a:solidFill>
              </a:rPr>
              <a:t>(ev içi) şiddetin mağduru </a:t>
            </a:r>
            <a:r>
              <a:rPr lang="tr-TR" dirty="0"/>
              <a:t>olduklarını önemle vurgular. </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İSTANBUL SÖZLEŞMESİNİN MAKSATLARI</a:t>
            </a:r>
            <a:br>
              <a:rPr lang="tr-TR" dirty="0"/>
            </a:br>
            <a:r>
              <a:rPr lang="tr-TR" dirty="0"/>
              <a:t>(Bölüm 1/Madde 1)</a:t>
            </a:r>
            <a:endParaRPr lang="tr-TR" dirty="0"/>
          </a:p>
        </p:txBody>
      </p:sp>
      <p:sp>
        <p:nvSpPr>
          <p:cNvPr id="3" name="İçerik Yer Tutucusu 2"/>
          <p:cNvSpPr>
            <a:spLocks noGrp="1"/>
          </p:cNvSpPr>
          <p:nvPr>
            <p:ph idx="1"/>
          </p:nvPr>
        </p:nvSpPr>
        <p:spPr>
          <a:xfrm>
            <a:off x="1154954" y="2382592"/>
            <a:ext cx="10152697" cy="3837904"/>
          </a:xfrm>
        </p:spPr>
        <p:txBody>
          <a:bodyPr>
            <a:normAutofit fontScale="85000" lnSpcReduction="20000"/>
          </a:bodyPr>
          <a:lstStyle/>
          <a:p>
            <a:r>
              <a:rPr lang="tr-TR" b="1" dirty="0">
                <a:solidFill>
                  <a:schemeClr val="accent1">
                    <a:lumMod val="60000"/>
                    <a:lumOff val="40000"/>
                  </a:schemeClr>
                </a:solidFill>
              </a:rPr>
              <a:t>1- </a:t>
            </a:r>
            <a:r>
              <a:rPr lang="tr-TR" dirty="0"/>
              <a:t>Kadınları her türlü şiddete karşı korumak ve kadına karşı şiddeti ve aile içi (ev içi) şiddeti</a:t>
            </a:r>
            <a:endParaRPr lang="tr-TR" dirty="0"/>
          </a:p>
          <a:p>
            <a:pPr marL="0" indent="0">
              <a:buNone/>
            </a:pPr>
            <a:r>
              <a:rPr lang="tr-TR" dirty="0"/>
              <a:t>       </a:t>
            </a:r>
            <a:r>
              <a:rPr lang="tr-TR" b="1" dirty="0">
                <a:solidFill>
                  <a:schemeClr val="accent1">
                    <a:lumMod val="60000"/>
                    <a:lumOff val="40000"/>
                  </a:schemeClr>
                </a:solidFill>
              </a:rPr>
              <a:t>önlemek, kovuşturmak ve ortadan kaldırmak</a:t>
            </a:r>
            <a:r>
              <a:rPr lang="tr-TR" dirty="0"/>
              <a:t>;</a:t>
            </a:r>
            <a:endParaRPr lang="tr-TR" dirty="0"/>
          </a:p>
          <a:p>
            <a:r>
              <a:rPr lang="tr-TR" b="1" dirty="0">
                <a:solidFill>
                  <a:schemeClr val="accent1">
                    <a:lumMod val="60000"/>
                    <a:lumOff val="40000"/>
                  </a:schemeClr>
                </a:solidFill>
              </a:rPr>
              <a:t>2-</a:t>
            </a:r>
            <a:r>
              <a:rPr lang="tr-TR" dirty="0"/>
              <a:t> Kadına karşı her türlü </a:t>
            </a:r>
            <a:r>
              <a:rPr lang="tr-TR" b="1" dirty="0">
                <a:solidFill>
                  <a:schemeClr val="accent1">
                    <a:lumMod val="60000"/>
                    <a:lumOff val="40000"/>
                  </a:schemeClr>
                </a:solidFill>
              </a:rPr>
              <a:t>ayrımcılığın ortadan kaldırılmasına katkıda bulunmak </a:t>
            </a:r>
            <a:r>
              <a:rPr lang="tr-TR" dirty="0"/>
              <a:t>ve</a:t>
            </a:r>
            <a:endParaRPr lang="tr-TR" dirty="0"/>
          </a:p>
          <a:p>
            <a:pPr marL="0" indent="0">
              <a:buNone/>
            </a:pPr>
            <a:r>
              <a:rPr lang="tr-TR" dirty="0"/>
              <a:t>       kadınları güçlendirmek de dahil olmak üzere, kadınlarla erkekler arasında önemli</a:t>
            </a:r>
            <a:endParaRPr lang="tr-TR" dirty="0"/>
          </a:p>
          <a:p>
            <a:pPr marL="0" indent="0">
              <a:buNone/>
            </a:pPr>
            <a:r>
              <a:rPr lang="tr-TR" dirty="0"/>
              <a:t>       ölçüde </a:t>
            </a:r>
            <a:r>
              <a:rPr lang="tr-TR" b="1" dirty="0">
                <a:solidFill>
                  <a:schemeClr val="accent1">
                    <a:lumMod val="60000"/>
                    <a:lumOff val="40000"/>
                  </a:schemeClr>
                </a:solidFill>
              </a:rPr>
              <a:t>eşitliği yaygınlaştırmak;</a:t>
            </a:r>
            <a:endParaRPr lang="tr-TR" b="1" dirty="0">
              <a:solidFill>
                <a:schemeClr val="accent1">
                  <a:lumMod val="60000"/>
                  <a:lumOff val="40000"/>
                </a:schemeClr>
              </a:solidFill>
            </a:endParaRPr>
          </a:p>
          <a:p>
            <a:r>
              <a:rPr lang="tr-TR" b="1" dirty="0">
                <a:solidFill>
                  <a:schemeClr val="accent1">
                    <a:lumMod val="60000"/>
                    <a:lumOff val="40000"/>
                  </a:schemeClr>
                </a:solidFill>
              </a:rPr>
              <a:t>3-</a:t>
            </a:r>
            <a:r>
              <a:rPr lang="tr-TR" dirty="0"/>
              <a:t> Kadına karşı şiddet ve aile içi şiddetin tüm </a:t>
            </a:r>
            <a:r>
              <a:rPr lang="tr-TR" b="1" dirty="0">
                <a:solidFill>
                  <a:schemeClr val="accent1">
                    <a:lumMod val="60000"/>
                    <a:lumOff val="40000"/>
                  </a:schemeClr>
                </a:solidFill>
              </a:rPr>
              <a:t>mağdurlarının korunması ve bunlara</a:t>
            </a:r>
            <a:endParaRPr lang="tr-TR" b="1" dirty="0">
              <a:solidFill>
                <a:schemeClr val="accent1">
                  <a:lumMod val="60000"/>
                  <a:lumOff val="40000"/>
                </a:schemeClr>
              </a:solidFill>
            </a:endParaRPr>
          </a:p>
          <a:p>
            <a:pPr marL="0" indent="0">
              <a:buNone/>
            </a:pPr>
            <a:r>
              <a:rPr lang="tr-TR" b="1" dirty="0">
                <a:solidFill>
                  <a:schemeClr val="accent1">
                    <a:lumMod val="60000"/>
                    <a:lumOff val="40000"/>
                  </a:schemeClr>
                </a:solidFill>
              </a:rPr>
              <a:t>       yardım edilmesi </a:t>
            </a:r>
            <a:r>
              <a:rPr lang="tr-TR" dirty="0"/>
              <a:t>için kapsamlı bir </a:t>
            </a:r>
            <a:r>
              <a:rPr lang="tr-TR" b="1" dirty="0">
                <a:solidFill>
                  <a:schemeClr val="accent1">
                    <a:lumMod val="60000"/>
                    <a:lumOff val="40000"/>
                  </a:schemeClr>
                </a:solidFill>
              </a:rPr>
              <a:t>çerçeve, politika ve tedbirler </a:t>
            </a:r>
            <a:r>
              <a:rPr lang="tr-TR" dirty="0"/>
              <a:t>tasarlamak;</a:t>
            </a:r>
            <a:endParaRPr lang="tr-TR" dirty="0"/>
          </a:p>
          <a:p>
            <a:r>
              <a:rPr lang="tr-TR" b="1" dirty="0">
                <a:solidFill>
                  <a:schemeClr val="accent1">
                    <a:lumMod val="60000"/>
                    <a:lumOff val="40000"/>
                  </a:schemeClr>
                </a:solidFill>
              </a:rPr>
              <a:t>4-</a:t>
            </a:r>
            <a:r>
              <a:rPr lang="tr-TR" dirty="0"/>
              <a:t> Kadına karşı şiddeti ve aile içi şiddeti ortadan kaldırma amacıyla </a:t>
            </a:r>
            <a:r>
              <a:rPr lang="tr-TR" b="1" dirty="0">
                <a:solidFill>
                  <a:schemeClr val="accent1">
                    <a:lumMod val="60000"/>
                    <a:lumOff val="40000"/>
                  </a:schemeClr>
                </a:solidFill>
              </a:rPr>
              <a:t>uluslararası işbirliğini</a:t>
            </a:r>
            <a:endParaRPr lang="tr-TR" b="1" dirty="0">
              <a:solidFill>
                <a:schemeClr val="accent1">
                  <a:lumMod val="60000"/>
                  <a:lumOff val="40000"/>
                </a:schemeClr>
              </a:solidFill>
            </a:endParaRPr>
          </a:p>
          <a:p>
            <a:pPr marL="0" indent="0">
              <a:buNone/>
            </a:pPr>
            <a:r>
              <a:rPr lang="tr-TR" b="1" dirty="0">
                <a:solidFill>
                  <a:schemeClr val="accent1">
                    <a:lumMod val="60000"/>
                    <a:lumOff val="40000"/>
                  </a:schemeClr>
                </a:solidFill>
              </a:rPr>
              <a:t>        yaygınlaştırmak;</a:t>
            </a:r>
            <a:endParaRPr lang="tr-TR" b="1" dirty="0">
              <a:solidFill>
                <a:schemeClr val="accent1">
                  <a:lumMod val="60000"/>
                  <a:lumOff val="40000"/>
                </a:schemeClr>
              </a:solidFill>
            </a:endParaRPr>
          </a:p>
          <a:p>
            <a:r>
              <a:rPr lang="tr-TR" b="1" dirty="0">
                <a:solidFill>
                  <a:schemeClr val="accent1">
                    <a:lumMod val="60000"/>
                    <a:lumOff val="40000"/>
                  </a:schemeClr>
                </a:solidFill>
              </a:rPr>
              <a:t>5-</a:t>
            </a:r>
            <a:r>
              <a:rPr lang="tr-TR" dirty="0"/>
              <a:t> Kadına karşı şiddet ve aile içi şiddetin ortadan kaldırılması için bütüncül bir</a:t>
            </a:r>
            <a:endParaRPr lang="tr-TR" dirty="0"/>
          </a:p>
          <a:p>
            <a:pPr marL="0" indent="0">
              <a:buNone/>
            </a:pPr>
            <a:r>
              <a:rPr lang="tr-TR" dirty="0"/>
              <a:t>      yaklaşımın benimsenmesi maksadıyla </a:t>
            </a:r>
            <a:r>
              <a:rPr lang="tr-TR" b="1" dirty="0">
                <a:solidFill>
                  <a:schemeClr val="accent1">
                    <a:lumMod val="60000"/>
                    <a:lumOff val="40000"/>
                  </a:schemeClr>
                </a:solidFill>
              </a:rPr>
              <a:t>kuruluşların ve kolluk kuvvetleri birimlerinin</a:t>
            </a:r>
            <a:endParaRPr lang="tr-TR" b="1" dirty="0">
              <a:solidFill>
                <a:schemeClr val="accent1">
                  <a:lumMod val="60000"/>
                  <a:lumOff val="40000"/>
                </a:schemeClr>
              </a:solidFill>
            </a:endParaRPr>
          </a:p>
          <a:p>
            <a:pPr marL="0" indent="0">
              <a:buNone/>
            </a:pPr>
            <a:r>
              <a:rPr lang="tr-TR" b="1" dirty="0">
                <a:solidFill>
                  <a:schemeClr val="accent1">
                    <a:lumMod val="60000"/>
                    <a:lumOff val="40000"/>
                  </a:schemeClr>
                </a:solidFill>
              </a:rPr>
              <a:t>        birbiriyle etkili bir biçimde işbirliği yapmalarına destek ve yardım </a:t>
            </a:r>
            <a:r>
              <a:rPr lang="tr-TR" dirty="0"/>
              <a:t>sağlamak.</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İSTANBUL SÖZLEŞMESİNİN ÖNEMİ </a:t>
            </a:r>
            <a:br>
              <a:rPr lang="tr-TR" dirty="0"/>
            </a:br>
            <a:r>
              <a:rPr lang="tr-TR" sz="2400" dirty="0"/>
              <a:t>(Prof. Dr. Kadriye Bakırcı, Ankara Barosu Dergisi, 2015/4)</a:t>
            </a:r>
            <a:endParaRPr lang="tr-TR" sz="2400" dirty="0"/>
          </a:p>
        </p:txBody>
      </p:sp>
      <p:sp>
        <p:nvSpPr>
          <p:cNvPr id="3" name="İçerik Yer Tutucusu 2"/>
          <p:cNvSpPr>
            <a:spLocks noGrp="1"/>
          </p:cNvSpPr>
          <p:nvPr>
            <p:ph idx="1"/>
          </p:nvPr>
        </p:nvSpPr>
        <p:spPr>
          <a:xfrm>
            <a:off x="1154954" y="2305318"/>
            <a:ext cx="8825659" cy="3714482"/>
          </a:xfrm>
        </p:spPr>
        <p:txBody>
          <a:bodyPr/>
          <a:lstStyle/>
          <a:p>
            <a:r>
              <a:rPr lang="tr-TR" dirty="0"/>
              <a:t>Ev içi şiddetle ilgili Avrupa ülkelerini </a:t>
            </a:r>
            <a:r>
              <a:rPr lang="tr-TR" b="1" dirty="0">
                <a:solidFill>
                  <a:schemeClr val="accent1">
                    <a:lumMod val="60000"/>
                    <a:lumOff val="40000"/>
                  </a:schemeClr>
                </a:solidFill>
              </a:rPr>
              <a:t>hukuki olarak bağlayan ilk belgedir</a:t>
            </a:r>
            <a:r>
              <a:rPr lang="tr-TR" dirty="0"/>
              <a:t>.</a:t>
            </a:r>
            <a:endParaRPr lang="tr-TR" dirty="0"/>
          </a:p>
          <a:p>
            <a:r>
              <a:rPr lang="tr-TR" dirty="0"/>
              <a:t>Kadın ve erkek arası </a:t>
            </a:r>
            <a:r>
              <a:rPr lang="tr-TR" b="1" dirty="0">
                <a:solidFill>
                  <a:schemeClr val="accent1">
                    <a:lumMod val="60000"/>
                    <a:lumOff val="40000"/>
                  </a:schemeClr>
                </a:solidFill>
              </a:rPr>
              <a:t>hukuki ve fiili eşitliği öngörmekte</a:t>
            </a:r>
            <a:r>
              <a:rPr lang="tr-TR" dirty="0"/>
              <a:t>, kadına karşı ayrımcılığı yasaklamaktadır.</a:t>
            </a:r>
            <a:endParaRPr lang="tr-TR" dirty="0"/>
          </a:p>
          <a:p>
            <a:r>
              <a:rPr lang="tr-TR" dirty="0"/>
              <a:t>Kadına yönelik ayrımcılığın önlenmesi açısından </a:t>
            </a:r>
            <a:r>
              <a:rPr lang="tr-TR" b="1" dirty="0">
                <a:solidFill>
                  <a:schemeClr val="accent1">
                    <a:lumMod val="60000"/>
                    <a:lumOff val="40000"/>
                  </a:schemeClr>
                </a:solidFill>
              </a:rPr>
              <a:t>en iyi uygulamaları </a:t>
            </a:r>
            <a:r>
              <a:rPr lang="tr-TR" dirty="0"/>
              <a:t>bünyesinde barındırmaktadır.</a:t>
            </a:r>
            <a:endParaRPr lang="tr-TR" dirty="0"/>
          </a:p>
          <a:p>
            <a:r>
              <a:rPr lang="tr-TR" b="1" dirty="0">
                <a:solidFill>
                  <a:schemeClr val="accent1">
                    <a:lumMod val="60000"/>
                    <a:lumOff val="40000"/>
                  </a:schemeClr>
                </a:solidFill>
              </a:rPr>
              <a:t>Hem özel hem kamusal alandaki şiddeti yasaklamaktadır</a:t>
            </a:r>
            <a:r>
              <a:rPr lang="tr-TR" dirty="0"/>
              <a:t>,</a:t>
            </a:r>
            <a:endParaRPr lang="tr-TR" dirty="0"/>
          </a:p>
          <a:p>
            <a:r>
              <a:rPr lang="tr-TR" dirty="0"/>
              <a:t>Toplumsal cinsiyeti tanımlayan </a:t>
            </a:r>
            <a:r>
              <a:rPr lang="tr-TR" b="1" dirty="0">
                <a:solidFill>
                  <a:schemeClr val="accent1">
                    <a:lumMod val="60000"/>
                    <a:lumOff val="40000"/>
                  </a:schemeClr>
                </a:solidFill>
              </a:rPr>
              <a:t>ilk uluslararası belgedir</a:t>
            </a:r>
            <a:r>
              <a:rPr lang="tr-TR" dirty="0"/>
              <a:t>.</a:t>
            </a:r>
            <a:endParaRPr lang="tr-TR" dirty="0"/>
          </a:p>
          <a:p>
            <a:r>
              <a:rPr lang="tr-TR" dirty="0"/>
              <a:t>Sadece vatandaşlar için değil sığınmacı vb. statüdeki </a:t>
            </a:r>
            <a:r>
              <a:rPr lang="tr-TR" b="1" dirty="0">
                <a:solidFill>
                  <a:schemeClr val="accent1">
                    <a:lumMod val="60000"/>
                    <a:lumOff val="40000"/>
                  </a:schemeClr>
                </a:solidFill>
              </a:rPr>
              <a:t>tüm kadınlar için koruma sağlamaktadır.</a:t>
            </a:r>
            <a:endParaRPr lang="tr-TR" b="1" dirty="0">
              <a:solidFill>
                <a:schemeClr val="accent1">
                  <a:lumMod val="60000"/>
                  <a:lumOff val="40000"/>
                </a:schemeClr>
              </a:solidFill>
            </a:endParaRPr>
          </a:p>
          <a:p>
            <a:r>
              <a:rPr lang="tr-TR" dirty="0"/>
              <a:t>Ev içi şiddete maruz kalan </a:t>
            </a:r>
            <a:r>
              <a:rPr lang="tr-TR" b="1" dirty="0">
                <a:solidFill>
                  <a:schemeClr val="accent1">
                    <a:lumMod val="60000"/>
                    <a:lumOff val="40000"/>
                  </a:schemeClr>
                </a:solidFill>
              </a:rPr>
              <a:t>çocuk ve erkekleri de kapsamaktadır</a:t>
            </a:r>
            <a:r>
              <a:rPr lang="tr-TR" dirty="0"/>
              <a:t>. </a:t>
            </a:r>
            <a:endParaRPr lang="tr-TR" dirty="0"/>
          </a:p>
        </p:txBody>
      </p:sp>
      <p:sp>
        <p:nvSpPr>
          <p:cNvPr id="4" name="Altbilgi Yer Tutucusu 3"/>
          <p:cNvSpPr>
            <a:spLocks noGrp="1"/>
          </p:cNvSpPr>
          <p:nvPr>
            <p:ph type="ftr" sz="quarter" idx="11"/>
          </p:nvPr>
        </p:nvSpPr>
        <p:spPr/>
        <p:txBody>
          <a:bodyPr/>
          <a:lstStyle/>
          <a:p>
            <a:r>
              <a:rPr lang="tr-TR"/>
              <a:t>Prof. Dr. Fulya SARVAN, Türk Üniversiteli Kadınlar Derneği Antalya Şubesi</a:t>
            </a:r>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17646</Words>
  <Application>WPS Presentation</Application>
  <PresentationFormat>Geniş ekran</PresentationFormat>
  <Paragraphs>385</Paragraphs>
  <Slides>23</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Arial</vt:lpstr>
      <vt:lpstr>SimSun</vt:lpstr>
      <vt:lpstr>Wingdings</vt:lpstr>
      <vt:lpstr>Wingdings 3</vt:lpstr>
      <vt:lpstr>Arial</vt:lpstr>
      <vt:lpstr>Century Gothic</vt:lpstr>
      <vt:lpstr>Microsoft YaHei</vt:lpstr>
      <vt:lpstr>Arial Unicode MS</vt:lpstr>
      <vt:lpstr>Calibri</vt:lpstr>
      <vt:lpstr>İyon Toplantı Odası</vt:lpstr>
      <vt:lpstr>         24 Kasım 2017</vt:lpstr>
      <vt:lpstr>ÜÇ ÖNEMLİ HUKUK BELGESİ</vt:lpstr>
      <vt:lpstr>İSTANBUL SÖZLEŞMESİ </vt:lpstr>
      <vt:lpstr>AVRUPA KONSEYİ</vt:lpstr>
      <vt:lpstr>İSTANBUL SÖZLEŞMESİNİN KAPSAMI</vt:lpstr>
      <vt:lpstr>İSTANBUL SÖZLEŞMESİNİN VURGULARI (Giriş)</vt:lpstr>
      <vt:lpstr>İSTANBUL SÖZLEŞMESİNİN VURGULARI</vt:lpstr>
      <vt:lpstr>İSTANBUL SÖZLEŞMESİNİN MAKSATLARI (Bölüm 1/Madde 1)</vt:lpstr>
      <vt:lpstr>İSTANBUL SÖZLEŞMESİNİN ÖNEMİ  (Prof. Dr. Kadriye Bakırcı, Ankara Barosu Dergisi, 2015/4)</vt:lpstr>
      <vt:lpstr>İSTANBUL SÖZLEŞMESİ NASIL İZLENİYOR VE DENETLENİYOR?</vt:lpstr>
      <vt:lpstr>TÜRKİYE’NİN GREVİO’YA SUNDUĞU İLK RAPOR</vt:lpstr>
      <vt:lpstr>ALTERNATİF RAPORLARIN VURGULARI</vt:lpstr>
      <vt:lpstr>ALTERNATİF RAPORLARIN VURGULARI</vt:lpstr>
      <vt:lpstr>İstanbul Sözleşmesi Türkiye İzleme Platformu (89 STK) </vt:lpstr>
      <vt:lpstr>İstanbul Sözleşmesi Türkiye İzleme Platformu (89 STK) </vt:lpstr>
      <vt:lpstr>İstanbul Sözleşmesi Türkiye İzleme Platformu (89 STK) </vt:lpstr>
      <vt:lpstr>3. KADINA YÖNELİK ŞİDDETLE İLGİLİ ULUSAL EYLEM PLANI (2016-2020)</vt:lpstr>
      <vt:lpstr>ANTALYA KADINA YÖNELİK ŞİDDETLE MÜCADELE İL EYLEM PLANI (ASPİM)</vt:lpstr>
      <vt:lpstr>İL EYLEM PLANINDA GÖREV YÜKLENEN KURUM VE KURULUŞLAR</vt:lpstr>
      <vt:lpstr>İL EYLEM PLANINDA GÖREV YÜKLENEN KURUM VE KURULUŞLAR</vt:lpstr>
      <vt:lpstr>FERİDE ACAR’dan ÖNEMLİ YORUMLAR</vt:lpstr>
      <vt:lpstr>SİVİL VATANDAŞ OLARAK BİZLERE DÜŞEN GÖREVLER</vt:lpstr>
      <vt:lpstr>DİNLEĞİNİZ İÇİN TEŞEKKÜRLER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tukd antalya</cp:lastModifiedBy>
  <cp:revision>72</cp:revision>
  <cp:lastPrinted>2017-11-24T06:23:00Z</cp:lastPrinted>
  <dcterms:created xsi:type="dcterms:W3CDTF">2017-11-17T18:11:00Z</dcterms:created>
  <dcterms:modified xsi:type="dcterms:W3CDTF">2024-08-26T14:54:12Z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35E94B8A22404991A6456596940318A0_13</vt:lpwstr>
  </property>
  <property fmtid="{D5CDD505-2E9C-101B-9397-08002B2CF9AE}" pid="3" name="KSOProductBuildVer">
    <vt:lpwstr>1033-12.2.0.17562</vt:lpwstr>
  </property>
</Properties>
</file>