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5" r:id="rId4"/>
    <p:sldId id="257" r:id="rId5"/>
    <p:sldId id="258" r:id="rId6"/>
    <p:sldId id="274" r:id="rId7"/>
    <p:sldId id="293" r:id="rId8"/>
    <p:sldId id="259" r:id="rId9"/>
    <p:sldId id="270" r:id="rId10"/>
    <p:sldId id="260" r:id="rId11"/>
    <p:sldId id="272" r:id="rId12"/>
    <p:sldId id="273" r:id="rId13"/>
    <p:sldId id="261" r:id="rId14"/>
    <p:sldId id="262" r:id="rId15"/>
    <p:sldId id="265" r:id="rId16"/>
    <p:sldId id="266" r:id="rId17"/>
    <p:sldId id="267" r:id="rId18"/>
    <p:sldId id="294" r:id="rId19"/>
    <p:sldId id="283" r:id="rId20"/>
    <p:sldId id="268" r:id="rId21"/>
    <p:sldId id="276" r:id="rId22"/>
    <p:sldId id="277" r:id="rId23"/>
    <p:sldId id="278" r:id="rId24"/>
    <p:sldId id="279" r:id="rId25"/>
    <p:sldId id="280" r:id="rId26"/>
    <p:sldId id="281" r:id="rId27"/>
    <p:sldId id="282" r:id="rId28"/>
    <p:sldId id="284" r:id="rId29"/>
    <p:sldId id="291" r:id="rId30"/>
    <p:sldId id="269" r:id="rId31"/>
    <p:sldId id="285" r:id="rId32"/>
    <p:sldId id="286" r:id="rId33"/>
    <p:sldId id="287" r:id="rId34"/>
    <p:sldId id="288" r:id="rId35"/>
    <p:sldId id="289"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an Sarva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05T22:27:28.846"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810001" y="1449147"/>
            <a:ext cx="10572000" cy="2971051"/>
          </a:xfrm>
        </p:spPr>
        <p:txBody>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hasCustomPrompt="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CE222F6-9BD4-4179-AFF7-97B175F9B56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0000" y="4800600"/>
            <a:ext cx="10561418" cy="566738"/>
          </a:xfrm>
        </p:spPr>
        <p:txBody>
          <a:bodyPr anchor="b">
            <a:normAutofit/>
          </a:bodyPr>
          <a:lstStyle>
            <a:lvl1pPr algn="l">
              <a:defRPr sz="2400" b="0"/>
            </a:lvl1pPr>
          </a:lstStyle>
          <a:p>
            <a:r>
              <a:rPr lang="tr-TR"/>
              <a:t>Asıl başlık stilini düzenlemek için tıklayın</a:t>
            </a:r>
            <a:endParaRPr lang="en-US" dirty="0"/>
          </a:p>
        </p:txBody>
      </p:sp>
      <p:sp>
        <p:nvSpPr>
          <p:cNvPr id="15" name="Picture Placeholder 14"/>
          <p:cNvSpPr>
            <a:spLocks noGrp="1" noChangeAspect="1"/>
          </p:cNvSpPr>
          <p:nvPr>
            <p:ph type="pic" sz="quarter" idx="13" hasCustomPrompt="1"/>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normAutofit/>
          </a:bodyPr>
          <a:lstStyle>
            <a:lvl1pPr marL="0" indent="0" algn="ctr">
              <a:buFontTx/>
              <a:buNone/>
              <a:defRPr sz="1600"/>
            </a:lvl1pPr>
          </a:lstStyle>
          <a:p>
            <a:r>
              <a:rPr lang="tr-TR"/>
              <a:t>Resim eklemek için simgeye tıklayın</a:t>
            </a:r>
            <a:endParaRPr lang="en-US" dirty="0"/>
          </a:p>
        </p:txBody>
      </p:sp>
      <p:sp>
        <p:nvSpPr>
          <p:cNvPr id="4" name="Text Placeholder 3"/>
          <p:cNvSpPr>
            <a:spLocks noGrp="1"/>
          </p:cNvSpPr>
          <p:nvPr>
            <p:ph type="body" sz="half" idx="2" hasCustomPrompt="1"/>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CE222F6-9BD4-4179-AFF7-97B175F9B56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850985" y="1238502"/>
            <a:ext cx="5893840" cy="2645912"/>
          </a:xfrm>
        </p:spPr>
        <p:txBody>
          <a:bodyPr anchor="b"/>
          <a:lstStyle>
            <a:lvl1pPr algn="l">
              <a:defRPr sz="4200" b="1" cap="none"/>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endParaRPr lang="tr-TR"/>
          </a:p>
        </p:txBody>
      </p:sp>
      <p:sp>
        <p:nvSpPr>
          <p:cNvPr id="9" name="Text Placeholder 5"/>
          <p:cNvSpPr>
            <a:spLocks noGrp="1"/>
          </p:cNvSpPr>
          <p:nvPr>
            <p:ph type="body" sz="quarter" idx="16" hasCustomPrompt="1"/>
          </p:nvPr>
        </p:nvSpPr>
        <p:spPr>
          <a:xfrm>
            <a:off x="7574642" y="1081456"/>
            <a:ext cx="3810001" cy="4075465"/>
          </a:xfrm>
        </p:spPr>
        <p:txBody>
          <a:bodyPr anchor="t"/>
          <a:lstStyle>
            <a:lvl1pPr marL="0" indent="0">
              <a:buFontTx/>
              <a:buNone/>
              <a:defRPr/>
            </a:lvl1pPr>
          </a:lstStyle>
          <a:p>
            <a:pPr lvl="0"/>
            <a:r>
              <a:rPr lang="tr-TR"/>
              <a:t>Asıl metin stillerini düzenlemek için tıklayın</a:t>
            </a:r>
            <a:endParaRPr lang="tr-TR"/>
          </a:p>
        </p:txBody>
      </p:sp>
      <p:sp>
        <p:nvSpPr>
          <p:cNvPr id="4" name="Date Placeholder 3"/>
          <p:cNvSpPr>
            <a:spLocks noGrp="1"/>
          </p:cNvSpPr>
          <p:nvPr>
            <p:ph type="dt" sz="half" idx="10"/>
          </p:nvPr>
        </p:nvSpPr>
        <p:spPr/>
        <p:txBody>
          <a:bodyPr/>
          <a:lstStyle/>
          <a:p>
            <a:fld id="{3CE222F6-9BD4-4179-AFF7-97B175F9B56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hasCustomPrompt="1"/>
          </p:nvPr>
        </p:nvSpPr>
        <p:spPr>
          <a:xfrm>
            <a:off x="1357089" y="2435957"/>
            <a:ext cx="4382521" cy="2007789"/>
          </a:xfrm>
        </p:spPr>
        <p:txBody>
          <a:bodyPr/>
          <a:lstStyle>
            <a:lvl1pPr>
              <a:defRPr sz="3200"/>
            </a:lvl1pPr>
          </a:lstStyle>
          <a:p>
            <a:r>
              <a:rPr lang="tr-TR"/>
              <a:t>Asıl başlık stilini düzenlemek için tıklayın</a:t>
            </a:r>
            <a:endParaRPr lang="en-US" dirty="0"/>
          </a:p>
        </p:txBody>
      </p:sp>
      <p:sp>
        <p:nvSpPr>
          <p:cNvPr id="6" name="Text Placeholder 5"/>
          <p:cNvSpPr>
            <a:spLocks noGrp="1"/>
          </p:cNvSpPr>
          <p:nvPr>
            <p:ph type="body" sz="quarter" idx="16" hasCustomPrompt="1"/>
          </p:nvPr>
        </p:nvSpPr>
        <p:spPr>
          <a:xfrm>
            <a:off x="6156000" y="2286000"/>
            <a:ext cx="4880300" cy="2295525"/>
          </a:xfrm>
        </p:spPr>
        <p:txBody>
          <a:bodyPr anchor="t"/>
          <a:lstStyle>
            <a:lvl1pPr marL="0" indent="0">
              <a:buFontTx/>
              <a:buNone/>
              <a:defRPr/>
            </a:lvl1pPr>
          </a:lstStyle>
          <a:p>
            <a:pPr lvl="0"/>
            <a:r>
              <a:rPr lang="tr-TR"/>
              <a:t>Asıl metin stillerini düzenlemek için tıklayın</a:t>
            </a:r>
            <a:endParaRPr lang="tr-TR"/>
          </a:p>
        </p:txBody>
      </p:sp>
      <p:sp>
        <p:nvSpPr>
          <p:cNvPr id="2" name="Date Placeholder 1"/>
          <p:cNvSpPr>
            <a:spLocks noGrp="1"/>
          </p:cNvSpPr>
          <p:nvPr>
            <p:ph type="dt" sz="half" idx="10"/>
          </p:nvPr>
        </p:nvSpPr>
        <p:spPr/>
        <p:txBody>
          <a:bodyPr/>
          <a:lstStyle/>
          <a:p>
            <a:fld id="{3CE222F6-9BD4-4179-AFF7-97B175F9B566}" type="datetimeFigureOut">
              <a:rPr lang="tr-TR" smtClean="0"/>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3CE222F6-9BD4-4179-AFF7-97B175F9B56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hasCustomPrompt="1"/>
          </p:nvPr>
        </p:nvSpPr>
        <p:spPr>
          <a:xfrm>
            <a:off x="8183540" y="586171"/>
            <a:ext cx="2494791" cy="51347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hasCustomPrompt="1"/>
          </p:nvPr>
        </p:nvSpPr>
        <p:spPr>
          <a:xfrm>
            <a:off x="810001" y="446089"/>
            <a:ext cx="6611540" cy="5414962"/>
          </a:xfrm>
        </p:spPr>
        <p:txBody>
          <a:bodyPr vert="eaVert"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3CE222F6-9BD4-4179-AFF7-97B175F9B56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810000" y="447188"/>
            <a:ext cx="10571998" cy="970450"/>
          </a:xfrm>
        </p:spPr>
        <p:txBody>
          <a:bodyPr/>
          <a:lstStyle/>
          <a:p>
            <a:r>
              <a:rPr lang="tr-TR"/>
              <a:t>Asıl başlık stilini düzenlemek için tıklayın</a:t>
            </a:r>
            <a:endParaRPr lang="en-US" dirty="0"/>
          </a:p>
        </p:txBody>
      </p:sp>
      <p:sp>
        <p:nvSpPr>
          <p:cNvPr id="3" name="Content Placeholder 2"/>
          <p:cNvSpPr>
            <a:spLocks noGrp="1"/>
          </p:cNvSpPr>
          <p:nvPr>
            <p:ph idx="1" hasCustomPrompt="1"/>
          </p:nvPr>
        </p:nvSpPr>
        <p:spPr>
          <a:xfrm>
            <a:off x="818712" y="2222287"/>
            <a:ext cx="10554574" cy="3636511"/>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3CE222F6-9BD4-4179-AFF7-97B175F9B56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810000" y="2951396"/>
            <a:ext cx="10561418" cy="1468800"/>
          </a:xfrm>
        </p:spPr>
        <p:txBody>
          <a:bodyPr anchor="b"/>
          <a:lstStyle>
            <a:lvl1pPr algn="r">
              <a:defRPr sz="4800" b="1" cap="none"/>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endParaRPr lang="tr-TR"/>
          </a:p>
        </p:txBody>
      </p:sp>
      <p:sp>
        <p:nvSpPr>
          <p:cNvPr id="4" name="Date Placeholder 3"/>
          <p:cNvSpPr>
            <a:spLocks noGrp="1"/>
          </p:cNvSpPr>
          <p:nvPr>
            <p:ph type="dt" sz="half" idx="10"/>
          </p:nvPr>
        </p:nvSpPr>
        <p:spPr/>
        <p:txBody>
          <a:bodyPr/>
          <a:lstStyle/>
          <a:p>
            <a:fld id="{3CE222F6-9BD4-4179-AFF7-97B175F9B56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Content Placeholder 2"/>
          <p:cNvSpPr>
            <a:spLocks noGrp="1"/>
          </p:cNvSpPr>
          <p:nvPr>
            <p:ph sz="half" idx="1" hasCustomPrompt="1"/>
          </p:nvPr>
        </p:nvSpPr>
        <p:spPr>
          <a:xfrm>
            <a:off x="818712" y="2222287"/>
            <a:ext cx="5185873" cy="3638763"/>
          </a:xfrm>
        </p:spPr>
        <p:txBody>
          <a:bodyPr>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Content Placeholder 3"/>
          <p:cNvSpPr>
            <a:spLocks noGrp="1"/>
          </p:cNvSpPr>
          <p:nvPr>
            <p:ph sz="half" idx="2" hasCustomPrompt="1"/>
          </p:nvPr>
        </p:nvSpPr>
        <p:spPr>
          <a:xfrm>
            <a:off x="6187415" y="2222287"/>
            <a:ext cx="5194583" cy="3638764"/>
          </a:xfrm>
        </p:spPr>
        <p:txBody>
          <a:bodyPr>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5" name="Date Placeholder 4"/>
          <p:cNvSpPr>
            <a:spLocks noGrp="1"/>
          </p:cNvSpPr>
          <p:nvPr>
            <p:ph type="dt" sz="half" idx="10"/>
          </p:nvPr>
        </p:nvSpPr>
        <p:spPr/>
        <p:txBody>
          <a:bodyPr/>
          <a:lstStyle/>
          <a:p>
            <a:fld id="{3CE222F6-9BD4-4179-AFF7-97B175F9B56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4" name="Content Placeholder 3"/>
          <p:cNvSpPr>
            <a:spLocks noGrp="1"/>
          </p:cNvSpPr>
          <p:nvPr>
            <p:ph sz="half" idx="2" hasCustomPrompt="1"/>
          </p:nvPr>
        </p:nvSpPr>
        <p:spPr>
          <a:xfrm>
            <a:off x="814729" y="2751138"/>
            <a:ext cx="5189856" cy="3109913"/>
          </a:xfrm>
        </p:spPr>
        <p:txBody>
          <a:bodyPr anchor="t">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5" name="Text Placeholder 4"/>
          <p:cNvSpPr>
            <a:spLocks noGrp="1"/>
          </p:cNvSpPr>
          <p:nvPr>
            <p:ph type="body" sz="quarter" idx="3" hasCustomPrompt="1"/>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6" name="Content Placeholder 5"/>
          <p:cNvSpPr>
            <a:spLocks noGrp="1"/>
          </p:cNvSpPr>
          <p:nvPr>
            <p:ph sz="quarter" idx="4" hasCustomPrompt="1"/>
          </p:nvPr>
        </p:nvSpPr>
        <p:spPr>
          <a:xfrm>
            <a:off x="6187415" y="2751138"/>
            <a:ext cx="5194583" cy="3109913"/>
          </a:xfrm>
        </p:spPr>
        <p:txBody>
          <a:bodyPr anchor="t">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7" name="Date Placeholder 6"/>
          <p:cNvSpPr>
            <a:spLocks noGrp="1"/>
          </p:cNvSpPr>
          <p:nvPr>
            <p:ph type="dt" sz="half" idx="10"/>
          </p:nvPr>
        </p:nvSpPr>
        <p:spPr/>
        <p:txBody>
          <a:bodyPr/>
          <a:lstStyle/>
          <a:p>
            <a:fld id="{3CE222F6-9BD4-4179-AFF7-97B175F9B566}" type="datetimeFigureOut">
              <a:rPr lang="tr-TR" smtClean="0"/>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CE222F6-9BD4-4179-AFF7-97B175F9B566}" type="datetimeFigureOut">
              <a:rPr lang="tr-TR" smtClean="0"/>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222F6-9BD4-4179-AFF7-97B175F9B566}" type="datetimeFigureOut">
              <a:rPr lang="tr-TR" smtClean="0"/>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1073151" y="446088"/>
            <a:ext cx="3547533" cy="1618396"/>
          </a:xfrm>
        </p:spPr>
        <p:txBody>
          <a:bodyPr anchor="b"/>
          <a:lstStyle>
            <a:lvl1pPr algn="l">
              <a:defRPr sz="2000" b="1"/>
            </a:lvl1pPr>
          </a:lstStyle>
          <a:p>
            <a:r>
              <a:rPr lang="tr-TR"/>
              <a:t>Asıl başlık stilini düzenlemek için tıklayın</a:t>
            </a:r>
            <a:endParaRPr lang="en-US" dirty="0"/>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Text Placeholder 3"/>
          <p:cNvSpPr>
            <a:spLocks noGrp="1"/>
          </p:cNvSpPr>
          <p:nvPr>
            <p:ph type="body" sz="half" idx="2" hasCustomPrompt="1"/>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CE222F6-9BD4-4179-AFF7-97B175F9B56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86A2BC-569B-41AB-8408-C9BB8CCE906C}"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728" y="727522"/>
            <a:ext cx="4852988" cy="1617163"/>
          </a:xfrm>
        </p:spPr>
        <p:txBody>
          <a:bodyPr anchor="b">
            <a:normAutofit/>
          </a:bodyPr>
          <a:lstStyle>
            <a:lvl1pPr algn="l">
              <a:defRPr sz="2400" b="0"/>
            </a:lvl1pPr>
          </a:lstStyle>
          <a:p>
            <a:r>
              <a:rPr lang="tr-TR"/>
              <a:t>Asıl başlık stilini düzenlemek için tıklayın</a:t>
            </a:r>
            <a:endParaRPr lang="en-US" dirty="0"/>
          </a:p>
        </p:txBody>
      </p:sp>
      <p:sp>
        <p:nvSpPr>
          <p:cNvPr id="9" name="Picture Placeholder 11"/>
          <p:cNvSpPr>
            <a:spLocks noGrp="1" noChangeAspect="1"/>
          </p:cNvSpPr>
          <p:nvPr>
            <p:ph type="pic" sz="quarter" idx="13" hasCustomPrompt="1"/>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ln>
          <a:effectLst/>
        </p:spPr>
        <p:txBody>
          <a:bodyPr wrap="square" numCol="1" anchor="t" anchorCtr="0" compatLnSpc="1">
            <a:normAutofit/>
          </a:bodyPr>
          <a:lstStyle>
            <a:lvl1pPr algn="ctr">
              <a:buFontTx/>
              <a:buNone/>
              <a:defRPr sz="1400"/>
            </a:lvl1pPr>
          </a:lstStyle>
          <a:p>
            <a:r>
              <a:rPr lang="tr-TR"/>
              <a:t>Resim eklemek için simgeye tıklayın</a:t>
            </a:r>
            <a:endParaRPr lang="en-US" dirty="0"/>
          </a:p>
        </p:txBody>
      </p:sp>
      <p:sp>
        <p:nvSpPr>
          <p:cNvPr id="4" name="Text Placeholder 3"/>
          <p:cNvSpPr>
            <a:spLocks noGrp="1"/>
          </p:cNvSpPr>
          <p:nvPr>
            <p:ph type="body" sz="half" idx="2" hasCustomPrompt="1"/>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5" name="Date Placeholder 4"/>
          <p:cNvSpPr>
            <a:spLocks noGrp="1"/>
          </p:cNvSpPr>
          <p:nvPr>
            <p:ph type="dt" sz="half" idx="10"/>
          </p:nvPr>
        </p:nvSpPr>
        <p:spPr>
          <a:xfrm>
            <a:off x="3885810" y="6041362"/>
            <a:ext cx="976879" cy="365125"/>
          </a:xfrm>
        </p:spPr>
        <p:txBody>
          <a:bodyPr/>
          <a:lstStyle/>
          <a:p>
            <a:fld id="{3CE222F6-9BD4-4179-AFF7-97B175F9B566}" type="datetimeFigureOut">
              <a:rPr lang="tr-TR" smtClean="0"/>
            </a:fld>
            <a:endParaRPr lang="tr-TR"/>
          </a:p>
        </p:txBody>
      </p:sp>
      <p:sp>
        <p:nvSpPr>
          <p:cNvPr id="6" name="Footer Placeholder 5"/>
          <p:cNvSpPr>
            <a:spLocks noGrp="1"/>
          </p:cNvSpPr>
          <p:nvPr>
            <p:ph type="ftr" sz="quarter" idx="11"/>
          </p:nvPr>
        </p:nvSpPr>
        <p:spPr>
          <a:xfrm>
            <a:off x="590396" y="6041362"/>
            <a:ext cx="3295413" cy="365125"/>
          </a:xfrm>
        </p:spPr>
        <p:txBody>
          <a:bodyPr/>
          <a:lstStyle/>
          <a:p>
            <a:endParaRPr lang="tr-TR"/>
          </a:p>
        </p:txBody>
      </p:sp>
      <p:sp>
        <p:nvSpPr>
          <p:cNvPr id="7" name="Slide Number Placeholder 6"/>
          <p:cNvSpPr>
            <a:spLocks noGrp="1"/>
          </p:cNvSpPr>
          <p:nvPr>
            <p:ph type="sldNum" sz="quarter" idx="12"/>
          </p:nvPr>
        </p:nvSpPr>
        <p:spPr>
          <a:xfrm>
            <a:off x="4862689" y="5915888"/>
            <a:ext cx="1062155" cy="490599"/>
          </a:xfrm>
        </p:spPr>
        <p:txBody>
          <a:bodyPr/>
          <a:lstStyle/>
          <a:p>
            <a:fld id="{0386A2BC-569B-41AB-8408-C9BB8CCE906C}" type="slidenum">
              <a:rPr lang="tr-TR" smtClean="0"/>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tr-T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CE222F6-9BD4-4179-AFF7-97B175F9B566}" type="datetimeFigureOut">
              <a:rPr lang="tr-TR" smtClean="0"/>
            </a:fld>
            <a:endParaRPr lang="tr-T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386A2BC-569B-41AB-8408-C9BB8CCE906C}" type="slidenum">
              <a:rPr lang="tr-TR" smtClean="0"/>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panose="05020102010507070707"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panose="05020102010507070707"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panose="05020102010507070707"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5pPr>
      <a:lvl6pPr marL="2400300"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6pPr>
      <a:lvl7pPr marL="2799715"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7pPr>
      <a:lvl8pPr marL="3199765"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8pPr>
      <a:lvl9pPr marL="3599815"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beyinsizler.net/tarihi-degistiren-18-bilim-insani-ve-buluslari/" TargetMode="External"/><Relationship Id="rId2" Type="http://schemas.openxmlformats.org/officeDocument/2006/relationships/hyperlink" Target="https://beyinsizler.net/kategori/bilim/fizik/" TargetMode="Externa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9" Type="http://schemas.openxmlformats.org/officeDocument/2006/relationships/hyperlink" Target="https://tr.wikipedia.org/wiki/%C4%B0zmir" TargetMode="External"/><Relationship Id="rId8" Type="http://schemas.openxmlformats.org/officeDocument/2006/relationships/hyperlink" Target="https://tr.wikipedia.org/wiki/Haziran_2015_T%C3%BCrkiye_genel_se%C3%A7imleri" TargetMode="External"/><Relationship Id="rId7" Type="http://schemas.openxmlformats.org/officeDocument/2006/relationships/hyperlink" Target="https://tr.wikipedia.org/wiki/Cumhuriyet_Halk_Partisi" TargetMode="External"/><Relationship Id="rId6" Type="http://schemas.openxmlformats.org/officeDocument/2006/relationships/hyperlink" Target="https://tr.wikipedia.org/wiki/Do%C3%A7ent" TargetMode="External"/><Relationship Id="rId5" Type="http://schemas.openxmlformats.org/officeDocument/2006/relationships/hyperlink" Target="https://tr.wikipedia.org/wiki/Bilkent_%C3%9Cniversitesi" TargetMode="External"/><Relationship Id="rId4" Type="http://schemas.openxmlformats.org/officeDocument/2006/relationships/hyperlink" Target="https://tr.wikipedia.org/wiki/Duke_%C3%9Cniversitesi" TargetMode="External"/><Relationship Id="rId3" Type="http://schemas.openxmlformats.org/officeDocument/2006/relationships/hyperlink" Target="https://tr.wikipedia.org/wiki/Selin_Sayek_B%C3%B6ke#cite_note-ozgecmis-3" TargetMode="External"/><Relationship Id="rId2" Type="http://schemas.openxmlformats.org/officeDocument/2006/relationships/hyperlink" Target="https://tr.wikipedia.org/wiki/Orta_Do%C4%9Fu_Teknik_%C3%9Cniversitesi" TargetMode="External"/><Relationship Id="rId12" Type="http://schemas.openxmlformats.org/officeDocument/2006/relationships/slideLayout" Target="../slideLayouts/slideLayout2.xml"/><Relationship Id="rId11" Type="http://schemas.openxmlformats.org/officeDocument/2006/relationships/hyperlink" Target="https://tr.wikipedia.org/wiki/37._Cumhuriyet_Halk_Partisi_Ola%C4%9Fan_Kurultay%C4%B1" TargetMode="External"/><Relationship Id="rId10" Type="http://schemas.openxmlformats.org/officeDocument/2006/relationships/hyperlink" Target="https://tr.wikipedia.org/wiki/Kas%C4%B1m_2015_T%C3%BCrkiye_genel_se%C3%A7imleri" TargetMode="External"/><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4.xml"/><Relationship Id="rId2" Type="http://schemas.openxmlformats.org/officeDocument/2006/relationships/image" Target="../media/image31.jpe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10001" y="484094"/>
            <a:ext cx="10572000" cy="3936105"/>
          </a:xfrm>
        </p:spPr>
        <p:txBody>
          <a:bodyPr/>
          <a:lstStyle/>
          <a:p>
            <a:pPr algn="ctr"/>
            <a:r>
              <a:rPr lang="tr-TR" sz="4000" dirty="0"/>
              <a:t>11 EKİM DÜNYA KIZ ÇOCUKLARI GÜNÜ</a:t>
            </a:r>
            <a:br>
              <a:rPr lang="tr-TR" sz="4000" dirty="0"/>
            </a:br>
            <a:r>
              <a:rPr lang="tr-TR" sz="4000" i="1" dirty="0">
                <a:solidFill>
                  <a:schemeClr val="accent4">
                    <a:lumMod val="75000"/>
                  </a:schemeClr>
                </a:solidFill>
                <a:latin typeface="Bahnschrift" panose="020B0502040204020203" pitchFamily="34" charset="0"/>
              </a:rPr>
              <a:t>GELECEĞİM ELLERİMDE </a:t>
            </a:r>
            <a:br>
              <a:rPr lang="tr-TR" sz="4000" dirty="0"/>
            </a:br>
            <a:r>
              <a:rPr lang="tr-TR" sz="4000" dirty="0"/>
              <a:t>RESİM VE KOMPOZİSYON YARIŞMASI ÖDÜL TÖRENİNE HOŞGELDİNİZ </a:t>
            </a:r>
            <a:endParaRPr lang="tr-TR" sz="4000" dirty="0"/>
          </a:p>
        </p:txBody>
      </p:sp>
      <p:sp>
        <p:nvSpPr>
          <p:cNvPr id="3" name="Alt Başlık 2"/>
          <p:cNvSpPr>
            <a:spLocks noGrp="1"/>
          </p:cNvSpPr>
          <p:nvPr>
            <p:ph type="subTitle" idx="1"/>
          </p:nvPr>
        </p:nvSpPr>
        <p:spPr>
          <a:xfrm>
            <a:off x="509047" y="5280847"/>
            <a:ext cx="11321592" cy="846576"/>
          </a:xfrm>
        </p:spPr>
        <p:txBody>
          <a:bodyPr>
            <a:normAutofit/>
          </a:bodyPr>
          <a:lstStyle/>
          <a:p>
            <a:r>
              <a:rPr lang="tr-TR" sz="2000" b="1" dirty="0"/>
              <a:t>TARİH: 11 EKİM 2022 	  SAAT: 16:00	</a:t>
            </a:r>
            <a:endParaRPr lang="tr-TR" sz="2000" b="1" dirty="0"/>
          </a:p>
          <a:p>
            <a:r>
              <a:rPr lang="tr-TR" sz="2000" b="1" dirty="0"/>
              <a:t>SUNUM: PROF. DR. FULYA SARVAN</a:t>
            </a:r>
            <a:r>
              <a:rPr lang="tr-TR" sz="2000" b="1" dirty="0">
                <a:highlight>
                  <a:srgbClr val="FF00FF"/>
                </a:highlight>
              </a:rPr>
              <a:t>	</a:t>
            </a:r>
            <a:r>
              <a:rPr lang="tr-TR" b="1" dirty="0">
                <a:highlight>
                  <a:srgbClr val="FF00FF"/>
                </a:highlight>
              </a:rPr>
              <a:t>						</a:t>
            </a:r>
            <a:endParaRPr lang="tr-TR" b="1" dirty="0">
              <a:highlight>
                <a:srgbClr val="FF00FF"/>
              </a:highlight>
            </a:endParaRPr>
          </a:p>
        </p:txBody>
      </p:sp>
      <p:pic>
        <p:nvPicPr>
          <p:cNvPr id="1026" name="Picture 2" descr="Kız Çocuk Genç - Pixabay'da ücretsiz vektör grafi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23212" y="3765811"/>
            <a:ext cx="2859741" cy="303007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270" y="134470"/>
            <a:ext cx="1685365" cy="16853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6541" y="447187"/>
            <a:ext cx="11471645" cy="970450"/>
          </a:xfrm>
        </p:spPr>
        <p:txBody>
          <a:bodyPr/>
          <a:lstStyle/>
          <a:p>
            <a:r>
              <a:rPr lang="tr-TR" dirty="0"/>
              <a:t>EV DIŞINDA ÇALIŞTIRILAN ÇOCUKLAR   </a:t>
            </a:r>
            <a:endParaRPr lang="tr-TR" dirty="0"/>
          </a:p>
        </p:txBody>
      </p:sp>
      <p:sp>
        <p:nvSpPr>
          <p:cNvPr id="3" name="İçerik Yer Tutucusu 2"/>
          <p:cNvSpPr>
            <a:spLocks noGrp="1"/>
          </p:cNvSpPr>
          <p:nvPr>
            <p:ph idx="1"/>
          </p:nvPr>
        </p:nvSpPr>
        <p:spPr>
          <a:xfrm>
            <a:off x="467627" y="1865384"/>
            <a:ext cx="11256745" cy="4268246"/>
          </a:xfrm>
          <a:solidFill>
            <a:schemeClr val="accent3">
              <a:lumMod val="20000"/>
              <a:lumOff val="80000"/>
            </a:schemeClr>
          </a:solidFill>
        </p:spPr>
        <p:txBody>
          <a:bodyPr>
            <a:normAutofit/>
          </a:bodyPr>
          <a:lstStyle/>
          <a:p>
            <a:pPr marL="0" indent="0" algn="ctr">
              <a:buNone/>
            </a:pPr>
            <a:r>
              <a:rPr lang="tr-TR" sz="2800" b="1" i="0" dirty="0">
                <a:solidFill>
                  <a:srgbClr val="5D5D5D"/>
                </a:solidFill>
                <a:effectLst/>
                <a:latin typeface="Open Sans" panose="020B0606030504020204" pitchFamily="34" charset="0"/>
              </a:rPr>
              <a:t>Türkiye İstatistik Kurumu’nun 2012 raporuna göre </a:t>
            </a:r>
            <a:endParaRPr lang="tr-TR" sz="2800" b="1" i="0" dirty="0">
              <a:solidFill>
                <a:srgbClr val="5D5D5D"/>
              </a:solidFill>
              <a:effectLst/>
              <a:latin typeface="Open Sans" panose="020B0606030504020204" pitchFamily="34" charset="0"/>
            </a:endParaRPr>
          </a:p>
          <a:p>
            <a:pPr marL="457200" lvl="1" indent="0" algn="ctr">
              <a:buNone/>
            </a:pPr>
            <a:r>
              <a:rPr lang="tr-TR" sz="2400" b="1" i="0" dirty="0">
                <a:solidFill>
                  <a:schemeClr val="accent3"/>
                </a:solidFill>
                <a:effectLst/>
                <a:latin typeface="Open Sans" panose="020B0606030504020204" pitchFamily="34" charset="0"/>
              </a:rPr>
              <a:t>6-17 yaş arasında 893.000 çocuk ev dışında tarım, sanayi ve hizmetlerde çalışıyor</a:t>
            </a:r>
            <a:endParaRPr lang="tr-TR" sz="2400" b="1" i="0" dirty="0">
              <a:solidFill>
                <a:schemeClr val="accent3"/>
              </a:solidFill>
              <a:effectLst/>
              <a:latin typeface="Open Sans" panose="020B0606030504020204" pitchFamily="34" charset="0"/>
            </a:endParaRPr>
          </a:p>
          <a:p>
            <a:pPr marL="457200" lvl="1" indent="0" algn="ctr">
              <a:buNone/>
            </a:pPr>
            <a:r>
              <a:rPr lang="tr-TR" sz="2400" b="1" dirty="0">
                <a:solidFill>
                  <a:schemeClr val="accent2"/>
                </a:solidFill>
                <a:latin typeface="Open Sans" panose="020B0606030504020204" pitchFamily="34" charset="0"/>
              </a:rPr>
              <a:t>(</a:t>
            </a:r>
            <a:r>
              <a:rPr lang="tr-TR" sz="2400" b="1" i="0" dirty="0">
                <a:solidFill>
                  <a:schemeClr val="accent2"/>
                </a:solidFill>
                <a:effectLst/>
                <a:latin typeface="Open Sans" panose="020B0606030504020204" pitchFamily="34" charset="0"/>
              </a:rPr>
              <a:t>%44’ü / 399.000 mevsimlik tarım işinde çalışıyor) </a:t>
            </a:r>
            <a:endParaRPr lang="tr-TR" sz="2400" b="1" i="0" dirty="0">
              <a:solidFill>
                <a:schemeClr val="accent2"/>
              </a:solidFill>
              <a:effectLst/>
              <a:latin typeface="Open Sans" panose="020B0606030504020204" pitchFamily="34" charset="0"/>
            </a:endParaRPr>
          </a:p>
          <a:p>
            <a:pPr marL="457200" lvl="1" indent="0" algn="ctr">
              <a:buNone/>
            </a:pPr>
            <a:r>
              <a:rPr lang="tr-TR" sz="2400" b="1" i="0" dirty="0">
                <a:solidFill>
                  <a:schemeClr val="accent1">
                    <a:lumMod val="50000"/>
                  </a:schemeClr>
                </a:solidFill>
                <a:effectLst/>
                <a:latin typeface="Open Sans" panose="020B0606030504020204" pitchFamily="34" charset="0"/>
              </a:rPr>
              <a:t>Bu çocukların yarısı okula gitmeyip haftada 40 saatten fazla çalışıyor</a:t>
            </a:r>
            <a:r>
              <a:rPr lang="tr-TR" sz="2400" b="1" i="0" dirty="0">
                <a:solidFill>
                  <a:srgbClr val="5D5D5D"/>
                </a:solidFill>
                <a:effectLst/>
                <a:latin typeface="Open Sans" panose="020B0606030504020204" pitchFamily="34" charset="0"/>
              </a:rPr>
              <a:t>. </a:t>
            </a:r>
            <a:endParaRPr lang="tr-TR" sz="2400" b="1" i="0" dirty="0">
              <a:solidFill>
                <a:srgbClr val="5D5D5D"/>
              </a:solidFill>
              <a:effectLst/>
              <a:latin typeface="Open Sans" panose="020B0606030504020204" pitchFamily="34" charset="0"/>
            </a:endParaRPr>
          </a:p>
          <a:p>
            <a:pPr lvl="1"/>
            <a:endParaRPr lang="tr-TR" sz="2200" dirty="0"/>
          </a:p>
        </p:txBody>
      </p:sp>
      <p:pic>
        <p:nvPicPr>
          <p:cNvPr id="8194" name="Picture 2" descr="Küçük kız çocuk Vector Art Stock Images - Sayfa 16 | Depositphoto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81247" y="1"/>
            <a:ext cx="2143125" cy="1936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8259" y="447188"/>
            <a:ext cx="11193739" cy="970450"/>
          </a:xfrm>
        </p:spPr>
        <p:txBody>
          <a:bodyPr/>
          <a:lstStyle/>
          <a:p>
            <a:r>
              <a:rPr lang="tr-TR" dirty="0"/>
              <a:t>EV İŞLERİNDE ÇALIŞTIRILAN ÇOCUKLAR</a:t>
            </a:r>
            <a:endParaRPr lang="tr-TR" dirty="0"/>
          </a:p>
        </p:txBody>
      </p:sp>
      <p:sp>
        <p:nvSpPr>
          <p:cNvPr id="3" name="İçerik Yer Tutucusu 2"/>
          <p:cNvSpPr>
            <a:spLocks noGrp="1"/>
          </p:cNvSpPr>
          <p:nvPr>
            <p:ph idx="1"/>
          </p:nvPr>
        </p:nvSpPr>
        <p:spPr>
          <a:xfrm>
            <a:off x="818712" y="2420471"/>
            <a:ext cx="10554574" cy="4114800"/>
          </a:xfrm>
          <a:ln>
            <a:solidFill>
              <a:schemeClr val="accent2"/>
            </a:solidFill>
          </a:ln>
        </p:spPr>
        <p:txBody>
          <a:bodyPr>
            <a:normAutofit/>
          </a:bodyPr>
          <a:lstStyle/>
          <a:p>
            <a:pPr marL="0" indent="0" algn="ctr">
              <a:buNone/>
            </a:pPr>
            <a:r>
              <a:rPr lang="tr-TR" sz="2800" b="1" dirty="0"/>
              <a:t>2012 TÜİK İSTATİSTİKLERİNE GÖRE EV İŞİNDE ÇALIŞTIRILAN</a:t>
            </a:r>
            <a:endParaRPr lang="tr-TR" sz="2800" b="1" dirty="0"/>
          </a:p>
          <a:p>
            <a:pPr marL="457200" lvl="1" indent="0" algn="ctr">
              <a:buNone/>
            </a:pPr>
            <a:r>
              <a:rPr lang="tr-TR" sz="2400" b="1" dirty="0">
                <a:solidFill>
                  <a:schemeClr val="accent3"/>
                </a:solidFill>
              </a:rPr>
              <a:t>6-14 YAŞINDA 2.889.000 KIZ ÇOCUĞU</a:t>
            </a:r>
            <a:endParaRPr lang="tr-TR" sz="2400" b="1" dirty="0">
              <a:solidFill>
                <a:schemeClr val="accent3"/>
              </a:solidFill>
            </a:endParaRPr>
          </a:p>
          <a:p>
            <a:pPr marL="457200" lvl="1" indent="0" algn="ctr">
              <a:buNone/>
            </a:pPr>
            <a:r>
              <a:rPr lang="tr-TR" sz="2400" b="1" dirty="0">
                <a:solidFill>
                  <a:schemeClr val="accent2"/>
                </a:solidFill>
              </a:rPr>
              <a:t>15-17 YAŞINDA 1.372.000 KIZ ÇOCUĞU</a:t>
            </a:r>
            <a:endParaRPr lang="tr-TR" sz="2400" b="1" dirty="0">
              <a:solidFill>
                <a:schemeClr val="accent2"/>
              </a:solidFill>
            </a:endParaRPr>
          </a:p>
          <a:p>
            <a:pPr marL="457200" lvl="1" indent="0" algn="ctr">
              <a:buNone/>
            </a:pPr>
            <a:r>
              <a:rPr lang="tr-TR" sz="2400" b="1" dirty="0">
                <a:solidFill>
                  <a:schemeClr val="accent3"/>
                </a:solidFill>
              </a:rPr>
              <a:t>6-14 YAŞINDA 2.400.000 ERKEK ÇOCUĞU</a:t>
            </a:r>
            <a:endParaRPr lang="tr-TR" sz="2400" b="1" dirty="0">
              <a:solidFill>
                <a:schemeClr val="accent3"/>
              </a:solidFill>
            </a:endParaRPr>
          </a:p>
          <a:p>
            <a:pPr marL="457200" lvl="1" indent="0" algn="ctr">
              <a:buNone/>
            </a:pPr>
            <a:r>
              <a:rPr lang="tr-TR" sz="2400" b="1" dirty="0">
                <a:solidFill>
                  <a:schemeClr val="accent2"/>
                </a:solidFill>
              </a:rPr>
              <a:t>15-17 YAŞINDA 842.000 ERKEK ÇOCUĞU</a:t>
            </a:r>
            <a:endParaRPr lang="tr-TR" sz="2400" b="1" dirty="0">
              <a:solidFill>
                <a:schemeClr val="accent2"/>
              </a:solidFill>
            </a:endParaRPr>
          </a:p>
          <a:p>
            <a:pPr marL="0" indent="0" algn="ctr">
              <a:buNone/>
            </a:pPr>
            <a:r>
              <a:rPr lang="tr-TR" sz="2800" b="1" dirty="0">
                <a:solidFill>
                  <a:schemeClr val="accent1"/>
                </a:solidFill>
              </a:rPr>
              <a:t>1.200.000’İN ÜZERİNDE KIZ ÇOCUĞU UZUN SAATLER ÇALIŞTIRILIYOR </a:t>
            </a:r>
            <a:endParaRPr lang="tr-TR" sz="2800" b="1" dirty="0">
              <a:solidFill>
                <a:schemeClr val="accent1"/>
              </a:solidFill>
            </a:endParaRPr>
          </a:p>
          <a:p>
            <a:pPr lvl="1"/>
            <a:endParaRPr lang="tr-TR" sz="2000"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67215" y="0"/>
            <a:ext cx="1894479" cy="22222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081" y="680270"/>
            <a:ext cx="10571998" cy="970450"/>
          </a:xfrm>
        </p:spPr>
        <p:txBody>
          <a:bodyPr/>
          <a:lstStyle/>
          <a:p>
            <a:r>
              <a:rPr lang="tr-TR" dirty="0"/>
              <a:t>EĞİTİMİN DIŞINDA KALANLAR       </a:t>
            </a:r>
            <a:endParaRPr lang="tr-TR" dirty="0"/>
          </a:p>
        </p:txBody>
      </p:sp>
      <p:sp>
        <p:nvSpPr>
          <p:cNvPr id="3" name="İçerik Yer Tutucusu 2"/>
          <p:cNvSpPr>
            <a:spLocks noGrp="1"/>
          </p:cNvSpPr>
          <p:nvPr>
            <p:ph idx="1"/>
          </p:nvPr>
        </p:nvSpPr>
        <p:spPr>
          <a:xfrm>
            <a:off x="699246" y="2456328"/>
            <a:ext cx="10189945" cy="4401672"/>
          </a:xfrm>
        </p:spPr>
        <p:txBody>
          <a:bodyPr>
            <a:normAutofit/>
          </a:bodyPr>
          <a:lstStyle/>
          <a:p>
            <a:pPr fontAlgn="base">
              <a:lnSpc>
                <a:spcPct val="107000"/>
              </a:lnSpc>
              <a:spcAft>
                <a:spcPts val="800"/>
              </a:spcAft>
            </a:pPr>
            <a:r>
              <a:rPr lang="tr-TR" sz="2000" b="1" dirty="0">
                <a:solidFill>
                  <a:srgbClr val="FFC000"/>
                </a:solidFill>
              </a:rPr>
              <a:t>Dünya Ekonomik Forumu 2022 Toplumsal Cinsiyet Eşitliği Raporunda Türkiye Eğitime Erişimde 146 ülke arasında 101. sırada. </a:t>
            </a:r>
            <a:endParaRPr lang="tr-TR" sz="2000" b="1" dirty="0">
              <a:solidFill>
                <a:srgbClr val="FFC000"/>
              </a:solidFill>
            </a:endParaRPr>
          </a:p>
          <a:p>
            <a:pPr fontAlgn="base">
              <a:lnSpc>
                <a:spcPct val="107000"/>
              </a:lnSpc>
              <a:spcAft>
                <a:spcPts val="800"/>
              </a:spcAft>
            </a:pPr>
            <a:r>
              <a:rPr lang="tr-TR" sz="2000" b="1" i="0" dirty="0" err="1">
                <a:solidFill>
                  <a:srgbClr val="92D050"/>
                </a:solidFill>
                <a:effectLst/>
              </a:rPr>
              <a:t>TÜİK'e</a:t>
            </a:r>
            <a:r>
              <a:rPr lang="tr-TR" sz="2000" b="1" i="0" dirty="0">
                <a:solidFill>
                  <a:srgbClr val="92D050"/>
                </a:solidFill>
                <a:effectLst/>
              </a:rPr>
              <a:t> göre, 2020'de Türkiye'de 15-19 yaş arasındaki gençlerin %19,7'si ne eğitimde, ne istihdamda yer alıyor, bu oran kızlarda (%23.5) erkeklerde (%16.2)</a:t>
            </a:r>
            <a:endParaRPr lang="tr-TR" sz="2000" b="1" i="0" dirty="0">
              <a:solidFill>
                <a:srgbClr val="92D050"/>
              </a:solidFill>
              <a:effectLst/>
            </a:endParaRPr>
          </a:p>
          <a:p>
            <a:pPr fontAlgn="base">
              <a:lnSpc>
                <a:spcPct val="107000"/>
              </a:lnSpc>
              <a:spcAft>
                <a:spcPts val="800"/>
              </a:spcAft>
            </a:pPr>
            <a:r>
              <a:rPr lang="tr-TR" sz="2000" b="1" dirty="0">
                <a:solidFill>
                  <a:schemeClr val="accent1"/>
                </a:solidFill>
                <a:effectLst/>
                <a:ea typeface="Times New Roman" panose="02020603050405020304" pitchFamily="18" charset="0"/>
                <a:cs typeface="Times New Roman" panose="02020603050405020304" pitchFamily="18" charset="0"/>
              </a:rPr>
              <a:t>Kız çocuklarının 2012’de ilkokulda yüzde 98.9 olan okullaşma oranı, 2020-2021 döneminde yüzde 93.1’e indi, ortaokulda bu oran yüzde 88.7’ye kadar geriledi. </a:t>
            </a:r>
            <a:endParaRPr lang="tr-TR" sz="2000" b="1" dirty="0">
              <a:solidFill>
                <a:schemeClr val="accent1"/>
              </a:solidFill>
              <a:effectLst/>
              <a:ea typeface="Times New Roman" panose="02020603050405020304" pitchFamily="18" charset="0"/>
              <a:cs typeface="Times New Roman" panose="02020603050405020304" pitchFamily="18" charset="0"/>
            </a:endParaRPr>
          </a:p>
          <a:p>
            <a:pPr fontAlgn="base">
              <a:lnSpc>
                <a:spcPct val="107000"/>
              </a:lnSpc>
              <a:spcAft>
                <a:spcPts val="800"/>
              </a:spcAft>
            </a:pPr>
            <a:r>
              <a:rPr lang="tr-TR" sz="2000" b="1" dirty="0">
                <a:solidFill>
                  <a:srgbClr val="FFC000"/>
                </a:solidFill>
                <a:effectLst/>
                <a:ea typeface="Times New Roman" panose="02020603050405020304" pitchFamily="18" charset="0"/>
                <a:cs typeface="Times New Roman" panose="02020603050405020304" pitchFamily="18" charset="0"/>
              </a:rPr>
              <a:t>Kız çocuklarının okullaşma oranı örgün eğitimdeki tüm kademelerde erkek çocuklarının gerisine düştü. </a:t>
            </a:r>
            <a:endParaRPr lang="tr-TR" sz="2000" b="1" dirty="0">
              <a:solidFill>
                <a:srgbClr val="FFC000"/>
              </a:solidFill>
              <a:effectLst/>
              <a:ea typeface="Times New Roman" panose="02020603050405020304" pitchFamily="18" charset="0"/>
              <a:cs typeface="Times New Roman" panose="02020603050405020304" pitchFamily="18" charset="0"/>
            </a:endParaRPr>
          </a:p>
          <a:p>
            <a:pPr fontAlgn="base">
              <a:lnSpc>
                <a:spcPct val="107000"/>
              </a:lnSpc>
              <a:spcAft>
                <a:spcPts val="800"/>
              </a:spcAft>
            </a:pPr>
            <a:endParaRPr lang="tr-TR" sz="2800" b="1" dirty="0">
              <a:solidFill>
                <a:srgbClr val="FFC000"/>
              </a:solidFill>
              <a:effectLst/>
              <a:latin typeface="Century Gothic" panose="020B0502020202020204" charset="0"/>
              <a:ea typeface="Times New Roman" panose="02020603050405020304" pitchFamily="18" charset="0"/>
              <a:cs typeface="Times New Roman" panose="02020603050405020304" pitchFamily="18" charset="0"/>
            </a:endParaRPr>
          </a:p>
        </p:txBody>
      </p:sp>
      <p:pic>
        <p:nvPicPr>
          <p:cNvPr id="7170" name="Picture 2" descr="Taşınabilir Ağ Grafikleri GIF Resimde Kız, kız, çocuk, fotoğrafçılık png |  PNGEg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91600" y="1"/>
            <a:ext cx="3200400" cy="1909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SAĞLIK VE SOSYAL HAKLARA ERİŞİM   SORUNLARI</a:t>
            </a:r>
            <a:endParaRPr lang="tr-TR" dirty="0"/>
          </a:p>
        </p:txBody>
      </p:sp>
      <p:sp>
        <p:nvSpPr>
          <p:cNvPr id="3" name="İçerik Yer Tutucusu 2"/>
          <p:cNvSpPr>
            <a:spLocks noGrp="1"/>
          </p:cNvSpPr>
          <p:nvPr>
            <p:ph idx="1"/>
          </p:nvPr>
        </p:nvSpPr>
        <p:spPr>
          <a:xfrm>
            <a:off x="801288" y="2402541"/>
            <a:ext cx="10571998" cy="4240306"/>
          </a:xfrm>
        </p:spPr>
        <p:txBody>
          <a:bodyPr>
            <a:normAutofit/>
          </a:bodyPr>
          <a:lstStyle/>
          <a:p>
            <a:endParaRPr lang="tr-TR" sz="2400" b="1" dirty="0">
              <a:solidFill>
                <a:srgbClr val="FFC000"/>
              </a:solidFill>
            </a:endParaRPr>
          </a:p>
          <a:p>
            <a:r>
              <a:rPr lang="tr-TR" sz="2400" b="1" dirty="0">
                <a:solidFill>
                  <a:srgbClr val="FFC000"/>
                </a:solidFill>
              </a:rPr>
              <a:t>Türkiye Dünya Toplumsal Cinsiyet Eşitliği 2022 raporunda </a:t>
            </a:r>
            <a:endParaRPr lang="tr-TR" sz="2400" b="1" dirty="0">
              <a:solidFill>
                <a:srgbClr val="FFC000"/>
              </a:solidFill>
            </a:endParaRPr>
          </a:p>
          <a:p>
            <a:pPr marL="0" indent="0">
              <a:buNone/>
            </a:pPr>
            <a:r>
              <a:rPr lang="tr-TR" sz="2400" b="1" dirty="0">
                <a:solidFill>
                  <a:srgbClr val="FFC000"/>
                </a:solidFill>
              </a:rPr>
              <a:t>	sağlıklı yaşam beklentisi eşitliği sıralamasında 108. sırada</a:t>
            </a:r>
            <a:endParaRPr lang="tr-TR" sz="2400" b="1" dirty="0">
              <a:solidFill>
                <a:srgbClr val="FFC000"/>
              </a:solidFill>
            </a:endParaRPr>
          </a:p>
          <a:p>
            <a:r>
              <a:rPr lang="tr-TR" sz="2400" b="1" dirty="0"/>
              <a:t>Tüm dünyada kadınlar ve kız çocukları sağlık ve sosyal haklara erişim açısından erkeklere göre daha az olanaklara sahip olabiliyor. </a:t>
            </a:r>
            <a:endParaRPr lang="tr-TR" sz="2400" b="1" dirty="0"/>
          </a:p>
          <a:p>
            <a:r>
              <a:rPr lang="tr-TR" sz="2400" b="1" dirty="0">
                <a:solidFill>
                  <a:schemeClr val="accent2"/>
                </a:solidFill>
              </a:rPr>
              <a:t>Yerel ve bölgesel çatışma durumlarında da olumsuz koşullardan en çok etkilenen en kırılgan grup kadınlar ve kız çocukları.</a:t>
            </a:r>
            <a:endParaRPr lang="tr-TR" sz="2400" b="1" dirty="0">
              <a:solidFill>
                <a:schemeClr val="accent2"/>
              </a:solidFill>
            </a:endParaRPr>
          </a:p>
          <a:p>
            <a:r>
              <a:rPr lang="tr-TR" sz="2400" b="1" dirty="0"/>
              <a:t>Mültecilik durumlarında sağlık hizmetlerine erişim ve sosyal haklara kavuşmada en fazla zorlanan bu gruplar. </a:t>
            </a:r>
            <a:endParaRPr lang="tr-TR" sz="2400" b="1" dirty="0"/>
          </a:p>
          <a:p>
            <a:pPr marL="0" indent="0">
              <a:buNone/>
            </a:pPr>
            <a:endParaRPr lang="tr-TR" dirty="0"/>
          </a:p>
          <a:p>
            <a:endParaRPr lang="tr-TR" dirty="0"/>
          </a:p>
        </p:txBody>
      </p:sp>
      <p:pic>
        <p:nvPicPr>
          <p:cNvPr id="9218" name="Picture 2" descr="Kız çocuk karikatür Vector Art Stock Images | Depositphoto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04612" y="0"/>
            <a:ext cx="2187388" cy="1900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435" y="276858"/>
            <a:ext cx="10571998" cy="970450"/>
          </a:xfrm>
        </p:spPr>
        <p:txBody>
          <a:bodyPr/>
          <a:lstStyle/>
          <a:p>
            <a:r>
              <a:rPr lang="tr-TR" dirty="0"/>
              <a:t>YOKSULLUK VE ŞİDDETTEN YÜKSEK PAY  </a:t>
            </a:r>
            <a:endParaRPr lang="tr-TR" dirty="0"/>
          </a:p>
        </p:txBody>
      </p:sp>
      <p:sp>
        <p:nvSpPr>
          <p:cNvPr id="3" name="İçerik Yer Tutucusu 2"/>
          <p:cNvSpPr>
            <a:spLocks noGrp="1"/>
          </p:cNvSpPr>
          <p:nvPr>
            <p:ph idx="1"/>
          </p:nvPr>
        </p:nvSpPr>
        <p:spPr>
          <a:xfrm>
            <a:off x="818712" y="2196353"/>
            <a:ext cx="10554574" cy="4778188"/>
          </a:xfrm>
        </p:spPr>
        <p:txBody>
          <a:bodyPr>
            <a:normAutofit fontScale="77500" lnSpcReduction="20000"/>
          </a:bodyPr>
          <a:lstStyle/>
          <a:p>
            <a:endParaRPr lang="tr-TR" sz="1800" b="1" dirty="0">
              <a:solidFill>
                <a:schemeClr val="accent2"/>
              </a:solidFill>
            </a:endParaRPr>
          </a:p>
          <a:p>
            <a:r>
              <a:rPr lang="tr-TR" sz="3100" b="1" dirty="0">
                <a:solidFill>
                  <a:schemeClr val="accent2"/>
                </a:solidFill>
              </a:rPr>
              <a:t>İstatistiklere göre 18 yaşından önce evlenen her iki </a:t>
            </a:r>
            <a:endParaRPr lang="tr-TR" sz="3100" b="1" dirty="0">
              <a:solidFill>
                <a:schemeClr val="accent2"/>
              </a:solidFill>
            </a:endParaRPr>
          </a:p>
          <a:p>
            <a:pPr marL="0" indent="0">
              <a:buNone/>
            </a:pPr>
            <a:r>
              <a:rPr lang="tr-TR" sz="3100" b="1" dirty="0">
                <a:solidFill>
                  <a:schemeClr val="accent2"/>
                </a:solidFill>
              </a:rPr>
              <a:t>	kadından biri şiddete maruz kalıyor. </a:t>
            </a:r>
            <a:endParaRPr lang="tr-TR" sz="3100" b="1" dirty="0">
              <a:solidFill>
                <a:schemeClr val="accent2"/>
              </a:solidFill>
            </a:endParaRPr>
          </a:p>
          <a:p>
            <a:r>
              <a:rPr lang="tr-TR" sz="2900" b="1" dirty="0">
                <a:solidFill>
                  <a:schemeClr val="accent1"/>
                </a:solidFill>
                <a:latin typeface="Open Sans" panose="020B0606030504020204" pitchFamily="34" charset="0"/>
                <a:ea typeface="Times New Roman" panose="02020603050405020304" pitchFamily="18" charset="0"/>
              </a:rPr>
              <a:t>K</a:t>
            </a:r>
            <a:r>
              <a:rPr lang="tr-TR" sz="2900" b="1" dirty="0">
                <a:solidFill>
                  <a:schemeClr val="accent1"/>
                </a:solidFill>
                <a:effectLst/>
                <a:latin typeface="Open Sans" panose="020B0606030504020204" pitchFamily="34" charset="0"/>
                <a:ea typeface="Times New Roman" panose="02020603050405020304" pitchFamily="18" charset="0"/>
              </a:rPr>
              <a:t>adınlara ve kız çocuklara yönelik şiddet yaygınlığını korumaktadır. </a:t>
            </a:r>
            <a:endParaRPr lang="tr-TR" sz="2900" b="1" dirty="0">
              <a:solidFill>
                <a:schemeClr val="accent1"/>
              </a:solidFill>
              <a:effectLst/>
              <a:latin typeface="Open Sans" panose="020B0606030504020204" pitchFamily="34" charset="0"/>
              <a:ea typeface="Times New Roman" panose="02020603050405020304" pitchFamily="18" charset="0"/>
            </a:endParaRPr>
          </a:p>
          <a:p>
            <a:r>
              <a:rPr lang="tr-TR" sz="2900" b="1" dirty="0">
                <a:solidFill>
                  <a:schemeClr val="accent2"/>
                </a:solidFill>
                <a:effectLst/>
                <a:latin typeface="Open Sans" panose="020B0606030504020204" pitchFamily="34" charset="0"/>
                <a:ea typeface="Times New Roman" panose="02020603050405020304" pitchFamily="18" charset="0"/>
              </a:rPr>
              <a:t>2016 yılında tüm dünyada tespit edilen insan ticareti mağdurlarının yüzde 70’ini kadınlar ve kız çocuklar oluşturmaktadır. </a:t>
            </a:r>
            <a:endParaRPr lang="tr-TR" sz="2900" b="1" dirty="0">
              <a:solidFill>
                <a:schemeClr val="accent2"/>
              </a:solidFill>
              <a:effectLst/>
              <a:latin typeface="Open Sans" panose="020B0606030504020204" pitchFamily="34" charset="0"/>
              <a:ea typeface="Times New Roman" panose="02020603050405020304" pitchFamily="18" charset="0"/>
            </a:endParaRPr>
          </a:p>
          <a:p>
            <a:r>
              <a:rPr lang="tr-TR" sz="2900" b="1" dirty="0">
                <a:solidFill>
                  <a:schemeClr val="accent1"/>
                </a:solidFill>
                <a:effectLst/>
                <a:latin typeface="Open Sans" panose="020B0606030504020204" pitchFamily="34" charset="0"/>
                <a:ea typeface="Times New Roman" panose="02020603050405020304" pitchFamily="18" charset="0"/>
              </a:rPr>
              <a:t>15-19 yaş grubundaki her 20 kızdan 1’i (yaklaşık 13 milyon kız) cinsel sömürünün en ağır biçimlerinden olan tecavüz olayı yaşamıştır. </a:t>
            </a:r>
            <a:endParaRPr lang="tr-TR" sz="2900" b="1" dirty="0">
              <a:solidFill>
                <a:schemeClr val="accent1"/>
              </a:solidFill>
              <a:effectLst/>
              <a:latin typeface="Open Sans" panose="020B0606030504020204" pitchFamily="34" charset="0"/>
              <a:ea typeface="Times New Roman" panose="02020603050405020304" pitchFamily="18" charset="0"/>
            </a:endParaRPr>
          </a:p>
          <a:p>
            <a:r>
              <a:rPr lang="tr-TR" sz="2900" b="1" dirty="0">
                <a:solidFill>
                  <a:schemeClr val="accent2"/>
                </a:solidFill>
                <a:latin typeface="Open Sans" panose="020B0606030504020204" pitchFamily="34" charset="0"/>
                <a:ea typeface="Times New Roman" panose="02020603050405020304" pitchFamily="18" charset="0"/>
              </a:rPr>
              <a:t>Dünya yoksullarının yüzde yetmişi (üç yoksuldan ikisi ) kadındır.</a:t>
            </a:r>
            <a:endParaRPr lang="tr-TR" sz="2900" b="1" dirty="0">
              <a:solidFill>
                <a:schemeClr val="accent2"/>
              </a:solidFill>
              <a:effectLst/>
              <a:latin typeface="Times New Roman" panose="02020603050405020304" pitchFamily="18" charset="0"/>
              <a:ea typeface="Times New Roman" panose="02020603050405020304" pitchFamily="18" charset="0"/>
            </a:endParaRPr>
          </a:p>
          <a:p>
            <a:pPr marL="0" indent="0">
              <a:buNone/>
            </a:pPr>
            <a:endParaRPr lang="tr-TR" sz="2900" b="1" dirty="0">
              <a:solidFill>
                <a:schemeClr val="accent2"/>
              </a:solidFill>
            </a:endParaRPr>
          </a:p>
          <a:p>
            <a:endParaRPr lang="tr-TR" dirty="0"/>
          </a:p>
        </p:txBody>
      </p:sp>
      <p:pic>
        <p:nvPicPr>
          <p:cNvPr id="13314" name="Picture 2" descr="Kız Çocuk Tavşan - Pixabay'da ücretsiz vektör grafi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08776" y="0"/>
            <a:ext cx="2291788" cy="2976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447" y="447187"/>
            <a:ext cx="10571998" cy="970450"/>
          </a:xfrm>
        </p:spPr>
        <p:txBody>
          <a:bodyPr/>
          <a:lstStyle/>
          <a:p>
            <a:r>
              <a:rPr lang="tr-TR" dirty="0"/>
              <a:t>11 EKİM GÜNÜ KUTLAMASI       </a:t>
            </a:r>
            <a:br>
              <a:rPr lang="tr-TR" dirty="0"/>
            </a:br>
            <a:r>
              <a:rPr lang="tr-TR" dirty="0"/>
              <a:t>NE YARAR SAĞLAR</a:t>
            </a:r>
            <a:endParaRPr lang="tr-TR" dirty="0"/>
          </a:p>
        </p:txBody>
      </p:sp>
      <p:sp>
        <p:nvSpPr>
          <p:cNvPr id="3" name="İçerik Yer Tutucusu 2"/>
          <p:cNvSpPr>
            <a:spLocks noGrp="1"/>
          </p:cNvSpPr>
          <p:nvPr>
            <p:ph idx="1"/>
          </p:nvPr>
        </p:nvSpPr>
        <p:spPr>
          <a:xfrm>
            <a:off x="818712" y="2222287"/>
            <a:ext cx="10554574" cy="4188526"/>
          </a:xfrm>
        </p:spPr>
        <p:txBody>
          <a:bodyPr/>
          <a:lstStyle/>
          <a:p>
            <a:r>
              <a:rPr lang="tr-TR" b="1" dirty="0">
                <a:solidFill>
                  <a:schemeClr val="accent1"/>
                </a:solidFill>
              </a:rPr>
              <a:t>KIZ ÇOCUKLARININ KARŞI KARŞIYA OLDUĞU AYRIMCILIKLA İLGİLİ SORUNLARIN FARKINA VARILMASINI</a:t>
            </a:r>
            <a:endParaRPr lang="tr-TR" b="1" dirty="0">
              <a:solidFill>
                <a:schemeClr val="accent1"/>
              </a:solidFill>
            </a:endParaRPr>
          </a:p>
          <a:p>
            <a:r>
              <a:rPr lang="tr-TR" b="1" dirty="0">
                <a:solidFill>
                  <a:schemeClr val="accent3"/>
                </a:solidFill>
              </a:rPr>
              <a:t>AİLELERİN VE TOPLUMUN BU SORUNLARIN ÜSTESİNDEN GELMEK İÇİN DAHA BİLİNÇLİ DAVRANMALARINI</a:t>
            </a:r>
            <a:endParaRPr lang="tr-TR" b="1" dirty="0">
              <a:solidFill>
                <a:schemeClr val="accent3"/>
              </a:solidFill>
            </a:endParaRPr>
          </a:p>
          <a:p>
            <a:r>
              <a:rPr lang="tr-TR" b="1" dirty="0">
                <a:solidFill>
                  <a:schemeClr val="accent1"/>
                </a:solidFill>
              </a:rPr>
              <a:t>KAMU KURUMLARI ÜSTÜNDE MEVCUT EŞİTSİZLİKLERİ ORTADAN KALDIRACAK POLİTİKALAR GELİŞTİRMELERİ İÇİN BASKI YARATILMASI</a:t>
            </a:r>
            <a:endParaRPr lang="tr-TR" b="1" dirty="0">
              <a:solidFill>
                <a:schemeClr val="accent1"/>
              </a:solidFill>
            </a:endParaRPr>
          </a:p>
          <a:p>
            <a:r>
              <a:rPr lang="tr-TR" b="1" dirty="0">
                <a:solidFill>
                  <a:schemeClr val="accent3"/>
                </a:solidFill>
              </a:rPr>
              <a:t>SONUÇTA KIZ ÇOCUKLARININ HAYALLERİNİ GERÇEKLEŞTİRMELERİ İÇİN TOPLUMUN VE DEVLETİN DESTEĞİNİ ALMALARI</a:t>
            </a:r>
            <a:endParaRPr lang="tr-TR" b="1" dirty="0">
              <a:solidFill>
                <a:schemeClr val="accent3"/>
              </a:solidFill>
            </a:endParaRPr>
          </a:p>
          <a:p>
            <a:r>
              <a:rPr lang="tr-TR" b="1" dirty="0">
                <a:solidFill>
                  <a:schemeClr val="accent1"/>
                </a:solidFill>
              </a:rPr>
              <a:t>KIZ ÇOCUKLARININ GELECEĞİN TOPLUMSAL LİDERLERİ OLARAK ORTAYA ÇIKMALARI</a:t>
            </a:r>
            <a:endParaRPr lang="tr-TR" b="1" dirty="0">
              <a:solidFill>
                <a:schemeClr val="accent1"/>
              </a:solidFill>
            </a:endParaRPr>
          </a:p>
        </p:txBody>
      </p:sp>
      <p:pic>
        <p:nvPicPr>
          <p:cNvPr id="12290" name="Picture 2" descr="Taşınabilir Ağ Grafik Çizim Illüstrasyon Çocuk, çiftlik kızı, çocuk, siyah  saç, kurgusal karakter png | PNGW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11671" y="-4400"/>
            <a:ext cx="2436440" cy="1873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741" y="447187"/>
            <a:ext cx="10571998" cy="970450"/>
          </a:xfrm>
        </p:spPr>
        <p:txBody>
          <a:bodyPr/>
          <a:lstStyle/>
          <a:p>
            <a:r>
              <a:rPr lang="tr-TR" dirty="0"/>
              <a:t>BİZLER KIZLARIMIZ İÇİN NELER       YAPABİLİRİZ?</a:t>
            </a:r>
            <a:endParaRPr lang="tr-TR" dirty="0"/>
          </a:p>
        </p:txBody>
      </p:sp>
      <p:sp>
        <p:nvSpPr>
          <p:cNvPr id="3" name="İçerik Yer Tutucusu 2"/>
          <p:cNvSpPr>
            <a:spLocks noGrp="1"/>
          </p:cNvSpPr>
          <p:nvPr>
            <p:ph idx="1"/>
          </p:nvPr>
        </p:nvSpPr>
        <p:spPr>
          <a:xfrm>
            <a:off x="818712" y="2079813"/>
            <a:ext cx="10554574" cy="4554070"/>
          </a:xfrm>
        </p:spPr>
        <p:txBody>
          <a:bodyPr>
            <a:normAutofit/>
          </a:bodyPr>
          <a:lstStyle/>
          <a:p>
            <a:r>
              <a:rPr lang="tr-TR" altLang="tr-TR" sz="2400" b="1" dirty="0">
                <a:solidFill>
                  <a:schemeClr val="accent3"/>
                </a:solidFill>
              </a:rPr>
              <a:t>Önceliğimiz 12 yıllık temel eğitimlerini tamamlamaları ve meslek kazanmaları olsun </a:t>
            </a:r>
            <a:r>
              <a:rPr lang="tr-TR" altLang="tr-TR" sz="2400" dirty="0">
                <a:solidFill>
                  <a:srgbClr val="FF0000"/>
                </a:solidFill>
              </a:rPr>
              <a:t>	</a:t>
            </a:r>
            <a:endParaRPr lang="tr-TR" altLang="tr-TR" sz="2400" b="1" dirty="0">
              <a:solidFill>
                <a:schemeClr val="accent3"/>
              </a:solidFill>
            </a:endParaRPr>
          </a:p>
          <a:p>
            <a:r>
              <a:rPr lang="tr-TR" altLang="tr-TR" sz="2400" b="1" dirty="0">
                <a:solidFill>
                  <a:schemeClr val="accent3"/>
                </a:solidFill>
              </a:rPr>
              <a:t>18 yaşından sonra eşlerini seçmelerine izin verelim</a:t>
            </a:r>
            <a:endParaRPr lang="tr-TR" altLang="tr-TR" sz="2400" b="1" dirty="0">
              <a:solidFill>
                <a:schemeClr val="accent3"/>
              </a:solidFill>
            </a:endParaRPr>
          </a:p>
          <a:p>
            <a:r>
              <a:rPr lang="tr-TR" altLang="tr-TR" sz="2400" b="1" dirty="0">
                <a:solidFill>
                  <a:schemeClr val="accent3"/>
                </a:solidFill>
              </a:rPr>
              <a:t>Her aşamada</a:t>
            </a:r>
            <a:endParaRPr lang="tr-TR" altLang="tr-TR" sz="2400" b="1" dirty="0">
              <a:solidFill>
                <a:schemeClr val="accent3"/>
              </a:solidFill>
            </a:endParaRPr>
          </a:p>
          <a:p>
            <a:pPr marL="0" indent="0" algn="ctr" eaLnBrk="1" hangingPunct="1">
              <a:buNone/>
            </a:pPr>
            <a:r>
              <a:rPr lang="tr-TR" altLang="tr-TR" sz="2400" b="1" dirty="0">
                <a:solidFill>
                  <a:schemeClr val="accent3"/>
                </a:solidFill>
              </a:rPr>
              <a:t>HAYALLERİ OLMASINI VE HAYALLERİNİN PEŞİNDEN GİTMELERİNİ DESTEKLEYELİM</a:t>
            </a:r>
            <a:endParaRPr lang="tr-TR" altLang="tr-TR" sz="2400" b="1" dirty="0">
              <a:solidFill>
                <a:schemeClr val="accent3"/>
              </a:solidFill>
            </a:endParaRPr>
          </a:p>
          <a:p>
            <a:endParaRPr lang="tr-TR" dirty="0"/>
          </a:p>
        </p:txBody>
      </p:sp>
      <p:pic>
        <p:nvPicPr>
          <p:cNvPr id="10242" name="Picture 2" descr="Kız çocuk çizimi - hot2bet.ne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24047" y="-1"/>
            <a:ext cx="2749239" cy="1936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https://www.youtube.com/watch?v=Cfv3ABiD96U</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24119" y="2326480"/>
            <a:ext cx="5486400" cy="3975707"/>
          </a:xfrm>
        </p:spPr>
      </p:pic>
      <p:sp>
        <p:nvSpPr>
          <p:cNvPr id="7" name="Metin kutusu 6"/>
          <p:cNvSpPr txBox="1"/>
          <p:nvPr/>
        </p:nvSpPr>
        <p:spPr>
          <a:xfrm>
            <a:off x="6033247" y="2326481"/>
            <a:ext cx="5791200" cy="3785652"/>
          </a:xfrm>
          <a:prstGeom prst="rect">
            <a:avLst/>
          </a:prstGeom>
          <a:noFill/>
        </p:spPr>
        <p:txBody>
          <a:bodyPr wrap="square">
            <a:spAutoFit/>
          </a:bodyPr>
          <a:lstStyle/>
          <a:p>
            <a:pPr algn="l" rtl="0"/>
            <a:r>
              <a:rPr lang="tr-TR" sz="2000" b="1" i="0" dirty="0">
                <a:solidFill>
                  <a:schemeClr val="accent3"/>
                </a:solidFill>
                <a:effectLst/>
                <a:latin typeface="ReithSans"/>
              </a:rPr>
              <a:t>İsveçli </a:t>
            </a:r>
            <a:r>
              <a:rPr lang="tr-TR" sz="2000" b="1" i="0" dirty="0" err="1">
                <a:solidFill>
                  <a:schemeClr val="accent3"/>
                </a:solidFill>
                <a:effectLst/>
                <a:latin typeface="ReithSans"/>
              </a:rPr>
              <a:t>Greta</a:t>
            </a:r>
            <a:r>
              <a:rPr lang="tr-TR" sz="2000" b="1" i="0" dirty="0">
                <a:solidFill>
                  <a:schemeClr val="accent3"/>
                </a:solidFill>
                <a:effectLst/>
                <a:latin typeface="ReithSans"/>
              </a:rPr>
              <a:t> </a:t>
            </a:r>
            <a:r>
              <a:rPr lang="tr-TR" sz="2000" b="1" i="0" dirty="0" err="1">
                <a:solidFill>
                  <a:schemeClr val="accent3"/>
                </a:solidFill>
                <a:effectLst/>
                <a:latin typeface="ReithSans"/>
              </a:rPr>
              <a:t>Thunberg'in</a:t>
            </a:r>
            <a:r>
              <a:rPr lang="tr-TR" sz="2000" b="1" i="0" dirty="0">
                <a:solidFill>
                  <a:schemeClr val="accent3"/>
                </a:solidFill>
                <a:effectLst/>
                <a:latin typeface="ReithSans"/>
              </a:rPr>
              <a:t> iklim değişikliği karşısında acilen adım atılması talebiyle başlattığı kampanyanın yarattığı farkındalıkla bugün dünya çapında onlarca ülkeden milyonlarca insan protesto gösterilerine katılıyor, siyasi liderleri zorluyor.</a:t>
            </a:r>
            <a:endParaRPr lang="tr-TR" sz="2000" b="0" i="0" dirty="0">
              <a:solidFill>
                <a:schemeClr val="accent3"/>
              </a:solidFill>
              <a:effectLst/>
              <a:latin typeface="ReithSans"/>
            </a:endParaRPr>
          </a:p>
          <a:p>
            <a:pPr algn="l" rtl="0"/>
            <a:r>
              <a:rPr lang="tr-TR" sz="2000" b="1" i="0" dirty="0" err="1">
                <a:solidFill>
                  <a:schemeClr val="accent3"/>
                </a:solidFill>
                <a:effectLst/>
                <a:latin typeface="ReithSans"/>
              </a:rPr>
              <a:t>Greta</a:t>
            </a:r>
            <a:r>
              <a:rPr lang="tr-TR" sz="2000" b="1" i="0" dirty="0">
                <a:solidFill>
                  <a:schemeClr val="accent3"/>
                </a:solidFill>
                <a:effectLst/>
                <a:latin typeface="ReithSans"/>
              </a:rPr>
              <a:t> </a:t>
            </a:r>
            <a:r>
              <a:rPr lang="tr-TR" sz="2000" b="1" i="0" dirty="0" err="1">
                <a:solidFill>
                  <a:schemeClr val="accent3"/>
                </a:solidFill>
                <a:effectLst/>
                <a:latin typeface="ReithSans"/>
              </a:rPr>
              <a:t>Thunberg</a:t>
            </a:r>
            <a:r>
              <a:rPr lang="tr-TR" sz="2000" b="1" i="0" dirty="0">
                <a:solidFill>
                  <a:schemeClr val="accent3"/>
                </a:solidFill>
                <a:effectLst/>
                <a:latin typeface="ReithSans"/>
              </a:rPr>
              <a:t>, "İklim için okul grevi" kampanyasını tek başına başlatalı bir yılı biraz geçerken, Time dergisi tarafından yılın kişisi yani 2019 yılında dünyayı en çok etkileyen şahsiyet olarak seçildi. Derginin bugüne kadar yılın kişisi seçtiği en genç isim olan </a:t>
            </a:r>
            <a:r>
              <a:rPr lang="tr-TR" sz="2000" b="1" i="0" dirty="0" err="1">
                <a:solidFill>
                  <a:schemeClr val="accent3"/>
                </a:solidFill>
                <a:effectLst/>
                <a:latin typeface="ReithSans"/>
              </a:rPr>
              <a:t>Thunberg'in</a:t>
            </a:r>
            <a:r>
              <a:rPr lang="tr-TR" sz="2000" b="1" i="0" dirty="0">
                <a:solidFill>
                  <a:schemeClr val="accent3"/>
                </a:solidFill>
                <a:effectLst/>
                <a:latin typeface="ReithSans"/>
              </a:rPr>
              <a:t> fotoğrafı derginin kapağında "Gençliğin gücü" başlığıyla veriliyor.</a:t>
            </a:r>
            <a:endParaRPr lang="tr-TR" sz="2000" b="1" i="0" dirty="0">
              <a:solidFill>
                <a:schemeClr val="accent3"/>
              </a:solidFill>
              <a:effectLst/>
              <a:latin typeface="Reith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0LAN KIZ ÇOCUKLARI GELECEKTE NELER YAPABİLİR?</a:t>
            </a:r>
            <a:endParaRPr lang="tr-TR" dirty="0"/>
          </a:p>
        </p:txBody>
      </p:sp>
      <p:pic>
        <p:nvPicPr>
          <p:cNvPr id="1026" name="Picture 2" descr="‘Öğretmen olduktan sonra insanın yüreği genişliyor’"/>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42244" y="2689412"/>
            <a:ext cx="6028886" cy="346588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109012" y="2689412"/>
            <a:ext cx="4540744" cy="3046988"/>
          </a:xfrm>
          <a:prstGeom prst="rect">
            <a:avLst/>
          </a:prstGeom>
          <a:noFill/>
        </p:spPr>
        <p:txBody>
          <a:bodyPr wrap="square">
            <a:spAutoFit/>
          </a:bodyPr>
          <a:lstStyle/>
          <a:p>
            <a:pPr algn="l"/>
            <a:r>
              <a:rPr lang="tr-TR" sz="2400" b="1" i="0" dirty="0">
                <a:solidFill>
                  <a:schemeClr val="accent2"/>
                </a:solidFill>
                <a:effectLst/>
                <a:latin typeface="Helvetica" panose="020B0604020202020204" pitchFamily="34" charset="0"/>
              </a:rPr>
              <a:t>2018’de dünyanın en iyi 10 öğretmeni arasına girdi. Eğitim Nobel’ine aday gösterildi. Ulusal birçok ödülün ve başarının da sahibi olan Nurten Akkuş şimdi de ‘Benim Adım Öğretmen’ adlı kitabını çıkardı.</a:t>
            </a:r>
            <a:endParaRPr lang="tr-TR" sz="2400" b="1" i="0" dirty="0">
              <a:solidFill>
                <a:schemeClr val="accent2"/>
              </a:solidFill>
              <a:effectLst/>
              <a:latin typeface="Helvetica"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a:t>https://www.youtube.com/watch?v=KuycCKiKmJE</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2050" name="Picture 2" descr="Avrupa’nın ilk ve tek olan Türk kadın doktora Victress Ödülü!"/>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96471" y="2222500"/>
            <a:ext cx="5567082" cy="363696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6598023" y="2940441"/>
            <a:ext cx="5163671" cy="2677656"/>
          </a:xfrm>
          <a:prstGeom prst="rect">
            <a:avLst/>
          </a:prstGeom>
          <a:noFill/>
        </p:spPr>
        <p:txBody>
          <a:bodyPr wrap="square">
            <a:spAutoFit/>
          </a:bodyPr>
          <a:lstStyle/>
          <a:p>
            <a:pPr algn="l"/>
            <a:r>
              <a:rPr lang="tr-TR" sz="2800" b="1" i="0" dirty="0">
                <a:solidFill>
                  <a:schemeClr val="accent2"/>
                </a:solidFill>
                <a:effectLst/>
                <a:latin typeface="system-ui"/>
              </a:rPr>
              <a:t>Avrupa'nın ilk ve tek Türk kökenli kadın yapay kalp cerrahi uzmanı olan Dr. Dilek Gürsoy, Almanya’nın en saygın ödüllerinden </a:t>
            </a:r>
            <a:r>
              <a:rPr lang="tr-TR" sz="2800" b="1" i="0" dirty="0" err="1">
                <a:solidFill>
                  <a:schemeClr val="accent2"/>
                </a:solidFill>
                <a:effectLst/>
                <a:latin typeface="system-ui"/>
              </a:rPr>
              <a:t>Victress</a:t>
            </a:r>
            <a:r>
              <a:rPr lang="tr-TR" sz="2800" b="1" i="0" dirty="0">
                <a:solidFill>
                  <a:schemeClr val="accent2"/>
                </a:solidFill>
                <a:effectLst/>
                <a:latin typeface="system-ui"/>
              </a:rPr>
              <a:t> Ödülü'nü kazandı.</a:t>
            </a:r>
            <a:endParaRPr lang="tr-TR" sz="2800" b="1" i="0" dirty="0">
              <a:solidFill>
                <a:schemeClr val="accent2"/>
              </a:solidFill>
              <a:effectLst/>
              <a:latin typeface="system-u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9" name="İçerik Yer Tutucusu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bwMode="auto">
          <a:xfrm>
            <a:off x="582706" y="2222500"/>
            <a:ext cx="5988423" cy="407072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6884893" y="2247944"/>
            <a:ext cx="4383741" cy="4154984"/>
          </a:xfrm>
          <a:prstGeom prst="rect">
            <a:avLst/>
          </a:prstGeom>
          <a:noFill/>
        </p:spPr>
        <p:txBody>
          <a:bodyPr wrap="square">
            <a:spAutoFit/>
          </a:bodyPr>
          <a:lstStyle/>
          <a:p>
            <a:pPr algn="l" fontAlgn="base"/>
            <a:r>
              <a:rPr lang="tr-TR" sz="2400" b="1" i="0" dirty="0">
                <a:solidFill>
                  <a:schemeClr val="accent2"/>
                </a:solidFill>
                <a:effectLst/>
                <a:latin typeface="Roboto" panose="02000000000000000000" pitchFamily="2" charset="0"/>
              </a:rPr>
              <a:t>CANAN DAĞDEVİREN </a:t>
            </a:r>
            <a:endParaRPr lang="tr-TR" sz="2400" b="1" i="0" dirty="0">
              <a:solidFill>
                <a:schemeClr val="accent2"/>
              </a:solidFill>
              <a:effectLst/>
              <a:latin typeface="Roboto" panose="02000000000000000000" pitchFamily="2" charset="0"/>
            </a:endParaRPr>
          </a:p>
          <a:p>
            <a:pPr algn="l" fontAlgn="base"/>
            <a:r>
              <a:rPr lang="tr-TR" sz="2400" b="1" i="0" dirty="0">
                <a:solidFill>
                  <a:schemeClr val="accent2"/>
                </a:solidFill>
                <a:effectLst/>
                <a:latin typeface="Roboto" panose="02000000000000000000" pitchFamily="2" charset="0"/>
              </a:rPr>
              <a:t>1985 İstanbul doğumlu </a:t>
            </a:r>
            <a:r>
              <a:rPr lang="tr-TR" sz="2400" b="1" i="0" u="none" strike="noStrike" dirty="0">
                <a:solidFill>
                  <a:schemeClr val="accent2"/>
                </a:solidFill>
                <a:effectLst/>
                <a:latin typeface="Roboto" panose="02000000000000000000" pitchFamily="2" charset="0"/>
                <a:hlinkClick r:id="rId2"/>
              </a:rPr>
              <a:t>fizik</a:t>
            </a:r>
            <a:r>
              <a:rPr lang="tr-TR" sz="2400" b="1" i="0" dirty="0">
                <a:solidFill>
                  <a:schemeClr val="accent2"/>
                </a:solidFill>
                <a:effectLst/>
                <a:latin typeface="Roboto" panose="02000000000000000000" pitchFamily="2" charset="0"/>
              </a:rPr>
              <a:t> mühendisi Türkiye’den Harvard Üniversitesi Genç Akademi Üyeliği’ne seçilen ilk bilim insanı Dağdeviren giyilebilir kalp pilini icat ederek Forbes’in 30 Yaş Altı </a:t>
            </a:r>
            <a:r>
              <a:rPr lang="tr-TR" sz="2400" b="1" i="0" u="none" strike="noStrike" dirty="0">
                <a:solidFill>
                  <a:schemeClr val="accent2"/>
                </a:solidFill>
                <a:effectLst/>
                <a:latin typeface="Roboto" panose="02000000000000000000" pitchFamily="2" charset="0"/>
                <a:hlinkClick r:id="rId3"/>
              </a:rPr>
              <a:t>Bilim İnsanları</a:t>
            </a:r>
            <a:r>
              <a:rPr lang="tr-TR" sz="2400" b="1" i="0" dirty="0">
                <a:solidFill>
                  <a:schemeClr val="accent2"/>
                </a:solidFill>
                <a:effectLst/>
                <a:latin typeface="Roboto" panose="02000000000000000000" pitchFamily="2" charset="0"/>
              </a:rPr>
              <a:t> listesine de adını yazdırmayı başardı.</a:t>
            </a:r>
            <a:endParaRPr lang="tr-TR" sz="2400" b="1" i="0" dirty="0">
              <a:solidFill>
                <a:schemeClr val="accent2"/>
              </a:solidFill>
              <a:effectLst/>
              <a:latin typeface="Roboto" panose="02000000000000000000"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09600" y="2017060"/>
            <a:ext cx="6104965" cy="4393752"/>
          </a:xfrm>
        </p:spPr>
      </p:pic>
      <p:sp>
        <p:nvSpPr>
          <p:cNvPr id="7" name="Metin kutusu 6"/>
          <p:cNvSpPr txBox="1"/>
          <p:nvPr/>
        </p:nvSpPr>
        <p:spPr>
          <a:xfrm>
            <a:off x="6992471" y="2017060"/>
            <a:ext cx="4885763" cy="4524315"/>
          </a:xfrm>
          <a:prstGeom prst="rect">
            <a:avLst/>
          </a:prstGeom>
          <a:noFill/>
        </p:spPr>
        <p:txBody>
          <a:bodyPr wrap="square">
            <a:spAutoFit/>
          </a:bodyPr>
          <a:lstStyle/>
          <a:p>
            <a:pPr algn="l" fontAlgn="base"/>
            <a:r>
              <a:rPr lang="tr-TR" sz="2400" b="1" i="0" dirty="0">
                <a:solidFill>
                  <a:schemeClr val="accent2"/>
                </a:solidFill>
                <a:effectLst/>
                <a:latin typeface="Roboto" panose="02000000000000000000" pitchFamily="2" charset="0"/>
              </a:rPr>
              <a:t>BETÜL KAÇAR</a:t>
            </a:r>
            <a:endParaRPr lang="tr-TR" sz="2400" b="1" i="0" dirty="0">
              <a:solidFill>
                <a:schemeClr val="accent2"/>
              </a:solidFill>
              <a:effectLst/>
              <a:latin typeface="Roboto" panose="02000000000000000000" pitchFamily="2" charset="0"/>
            </a:endParaRPr>
          </a:p>
          <a:p>
            <a:pPr algn="l" fontAlgn="base"/>
            <a:r>
              <a:rPr lang="tr-TR" sz="2400" b="1" i="0" dirty="0">
                <a:solidFill>
                  <a:schemeClr val="accent2"/>
                </a:solidFill>
                <a:effectLst/>
                <a:latin typeface="Roboto" panose="02000000000000000000" pitchFamily="2" charset="0"/>
              </a:rPr>
              <a:t>NASA Genç Araştırmacı Ödülünü Aldı. 20 yaşında projesiyle NASA’ya başvurdu ve bilim çalışması NASA tarafından burs ile ödüllendirildi. Türkiye bu olayla onun ismini duydu.</a:t>
            </a:r>
            <a:endParaRPr lang="tr-TR" sz="2400" b="1" i="0" dirty="0">
              <a:solidFill>
                <a:schemeClr val="accent2"/>
              </a:solidFill>
              <a:effectLst/>
              <a:latin typeface="Roboto" panose="02000000000000000000" pitchFamily="2" charset="0"/>
            </a:endParaRPr>
          </a:p>
          <a:p>
            <a:pPr algn="l" fontAlgn="base"/>
            <a:r>
              <a:rPr lang="tr-TR" sz="2400" b="1" i="0" dirty="0">
                <a:solidFill>
                  <a:schemeClr val="accent2"/>
                </a:solidFill>
                <a:effectLst/>
                <a:latin typeface="Roboto" panose="02000000000000000000" pitchFamily="2" charset="0"/>
              </a:rPr>
              <a:t>Harvard Üniversitesi öğretim üyesi olan </a:t>
            </a:r>
            <a:r>
              <a:rPr lang="tr-TR" sz="2400" b="1" i="0" dirty="0" err="1">
                <a:solidFill>
                  <a:schemeClr val="accent2"/>
                </a:solidFill>
                <a:effectLst/>
                <a:latin typeface="Roboto" panose="02000000000000000000" pitchFamily="2" charset="0"/>
              </a:rPr>
              <a:t>Astrobiyolog</a:t>
            </a:r>
            <a:r>
              <a:rPr lang="tr-TR" sz="2400" b="1" i="0" dirty="0">
                <a:solidFill>
                  <a:schemeClr val="accent2"/>
                </a:solidFill>
                <a:effectLst/>
                <a:latin typeface="Roboto" panose="02000000000000000000" pitchFamily="2" charset="0"/>
              </a:rPr>
              <a:t> Betül </a:t>
            </a:r>
            <a:r>
              <a:rPr lang="tr-TR" sz="2400" b="1" i="0" dirty="0" err="1">
                <a:solidFill>
                  <a:schemeClr val="accent2"/>
                </a:solidFill>
                <a:effectLst/>
                <a:latin typeface="Roboto" panose="02000000000000000000" pitchFamily="2" charset="0"/>
              </a:rPr>
              <a:t>Kacar</a:t>
            </a:r>
            <a:r>
              <a:rPr lang="tr-TR" sz="2400" b="1" i="0" dirty="0">
                <a:solidFill>
                  <a:schemeClr val="accent2"/>
                </a:solidFill>
                <a:effectLst/>
                <a:latin typeface="Roboto" panose="02000000000000000000" pitchFamily="2" charset="0"/>
              </a:rPr>
              <a:t>, geçtiğimiz yaz Arizona Üniversitesi’nden de profesörlük teklifi aldı.</a:t>
            </a:r>
            <a:endParaRPr lang="tr-TR" sz="2400" b="1" i="0" dirty="0">
              <a:solidFill>
                <a:schemeClr val="accent2"/>
              </a:solidFill>
              <a:effectLst/>
              <a:latin typeface="Roboto" panose="02000000000000000000"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1012" y="2151528"/>
            <a:ext cx="6122894" cy="4041291"/>
          </a:xfrm>
        </p:spPr>
      </p:pic>
      <p:sp>
        <p:nvSpPr>
          <p:cNvPr id="7" name="Metin kutusu 6"/>
          <p:cNvSpPr txBox="1"/>
          <p:nvPr/>
        </p:nvSpPr>
        <p:spPr>
          <a:xfrm>
            <a:off x="6732494" y="1891553"/>
            <a:ext cx="5082988" cy="5016758"/>
          </a:xfrm>
          <a:prstGeom prst="rect">
            <a:avLst/>
          </a:prstGeom>
          <a:noFill/>
        </p:spPr>
        <p:txBody>
          <a:bodyPr wrap="square">
            <a:spAutoFit/>
          </a:bodyPr>
          <a:lstStyle/>
          <a:p>
            <a:pPr algn="l" fontAlgn="base"/>
            <a:r>
              <a:rPr lang="tr-TR" sz="2000" b="1" i="0" dirty="0">
                <a:solidFill>
                  <a:schemeClr val="accent2"/>
                </a:solidFill>
                <a:effectLst/>
                <a:latin typeface="Roboto" panose="02000000000000000000" pitchFamily="2" charset="0"/>
              </a:rPr>
              <a:t>FERYAL ÖZEL  </a:t>
            </a:r>
            <a:r>
              <a:rPr lang="tr-TR" sz="2000" b="1" i="0" dirty="0" err="1">
                <a:solidFill>
                  <a:schemeClr val="accent2"/>
                </a:solidFill>
                <a:effectLst/>
                <a:latin typeface="Roboto" panose="02000000000000000000" pitchFamily="2" charset="0"/>
              </a:rPr>
              <a:t>Colombia</a:t>
            </a:r>
            <a:r>
              <a:rPr lang="tr-TR" sz="2000" b="1" i="0" dirty="0">
                <a:solidFill>
                  <a:schemeClr val="accent2"/>
                </a:solidFill>
                <a:effectLst/>
                <a:latin typeface="Roboto" panose="02000000000000000000" pitchFamily="2" charset="0"/>
              </a:rPr>
              <a:t> Üniversitesi’nde fizik ve matematik mühendisliği bölümlerinden “Yüksek Onur Derecesi” ile mezun oldu. </a:t>
            </a:r>
            <a:endParaRPr lang="tr-TR" sz="2000" b="1" i="0" dirty="0">
              <a:solidFill>
                <a:schemeClr val="accent2"/>
              </a:solidFill>
              <a:effectLst/>
              <a:latin typeface="Roboto" panose="02000000000000000000" pitchFamily="2" charset="0"/>
            </a:endParaRPr>
          </a:p>
          <a:p>
            <a:pPr algn="l" fontAlgn="base"/>
            <a:r>
              <a:rPr lang="tr-TR" sz="2000" b="1" i="0" dirty="0">
                <a:solidFill>
                  <a:schemeClr val="accent2"/>
                </a:solidFill>
                <a:effectLst/>
                <a:latin typeface="Roboto" panose="02000000000000000000" pitchFamily="2" charset="0"/>
              </a:rPr>
              <a:t>2002 yılında Harvard Üniversitesi’nde astrofizik üzerine doktorasını tamamladı. Albert Einstein ve John Forbes </a:t>
            </a:r>
            <a:r>
              <a:rPr lang="tr-TR" sz="2000" b="1" i="0" dirty="0" err="1">
                <a:solidFill>
                  <a:schemeClr val="accent2"/>
                </a:solidFill>
                <a:effectLst/>
                <a:latin typeface="Roboto" panose="02000000000000000000" pitchFamily="2" charset="0"/>
              </a:rPr>
              <a:t>Nash</a:t>
            </a:r>
            <a:r>
              <a:rPr lang="tr-TR" sz="2000" b="1" i="0" dirty="0">
                <a:solidFill>
                  <a:schemeClr val="accent2"/>
                </a:solidFill>
                <a:effectLst/>
                <a:latin typeface="Roboto" panose="02000000000000000000" pitchFamily="2" charset="0"/>
              </a:rPr>
              <a:t> gibi büyük dehaların içinde bulunduğu “Büyük Fikirler” adlı 20 kişilik listeye adını yazdırdı. </a:t>
            </a:r>
            <a:endParaRPr lang="tr-TR" sz="2000" b="1" i="0" dirty="0">
              <a:solidFill>
                <a:schemeClr val="accent2"/>
              </a:solidFill>
              <a:effectLst/>
              <a:latin typeface="Roboto" panose="02000000000000000000" pitchFamily="2" charset="0"/>
            </a:endParaRPr>
          </a:p>
          <a:p>
            <a:pPr algn="l" fontAlgn="base"/>
            <a:r>
              <a:rPr lang="tr-TR" sz="2000" b="1" dirty="0">
                <a:solidFill>
                  <a:schemeClr val="accent2"/>
                </a:solidFill>
                <a:latin typeface="Roboto" panose="02000000000000000000" pitchFamily="2" charset="0"/>
              </a:rPr>
              <a:t>K</a:t>
            </a:r>
            <a:r>
              <a:rPr lang="tr-TR" sz="2000" b="1" i="0" dirty="0">
                <a:solidFill>
                  <a:schemeClr val="accent2"/>
                </a:solidFill>
                <a:effectLst/>
                <a:latin typeface="Roboto" panose="02000000000000000000" pitchFamily="2" charset="0"/>
              </a:rPr>
              <a:t>ara delik ve nötron yıldızları üzerinde birçok çalışma yaptı. Yüksek manyetik alanda nötron yıldızlarının  ilk kuantum hesaplarını yaptı ve Harvard Üniversitesi’nde yazdığı doktora teziyle fizik camiasında yankı uyandırdı.</a:t>
            </a:r>
            <a:endParaRPr lang="tr-TR" sz="2000" b="1" i="0" dirty="0">
              <a:solidFill>
                <a:schemeClr val="accent2"/>
              </a:solidFill>
              <a:effectLst/>
              <a:latin typeface="Roboto" panose="02000000000000000000"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0000" y="448234"/>
            <a:ext cx="10571998" cy="969403"/>
          </a:xfrm>
        </p:spPr>
        <p:txBody>
          <a:bodyPr/>
          <a:lstStyle/>
          <a:p>
            <a:r>
              <a:rPr lang="tr-TR" dirty="0"/>
              <a:t>HAYALLERİ OLAN KIZ ÇOCUKLARI GELECEKTE NELER YAPABİLİR?</a:t>
            </a:r>
            <a:endParaRPr lang="tr-TR" dirty="0"/>
          </a:p>
        </p:txBody>
      </p:sp>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56933" y="2483223"/>
            <a:ext cx="5628714" cy="3836895"/>
          </a:xfrm>
        </p:spPr>
      </p:pic>
      <p:sp>
        <p:nvSpPr>
          <p:cNvPr id="7" name="Metin kutusu 6"/>
          <p:cNvSpPr txBox="1"/>
          <p:nvPr/>
        </p:nvSpPr>
        <p:spPr>
          <a:xfrm>
            <a:off x="6454587" y="2967335"/>
            <a:ext cx="4303059" cy="3108543"/>
          </a:xfrm>
          <a:prstGeom prst="rect">
            <a:avLst/>
          </a:prstGeom>
          <a:noFill/>
        </p:spPr>
        <p:txBody>
          <a:bodyPr wrap="square">
            <a:spAutoFit/>
          </a:bodyPr>
          <a:lstStyle/>
          <a:p>
            <a:r>
              <a:rPr lang="tr-TR" sz="2800" b="0" i="0" dirty="0">
                <a:solidFill>
                  <a:schemeClr val="accent2"/>
                </a:solidFill>
                <a:effectLst/>
                <a:latin typeface="Helvetica Neue"/>
              </a:rPr>
              <a:t>Damla Sönmez, “Deniz Seviyesi” filmindeki rolüyle Milano Uluslararası Film Festivali’nde “En İyi Kadın Oyuncu” ödülünü kazandı.</a:t>
            </a:r>
            <a:endParaRPr lang="tr-TR" sz="2800" dirty="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0659" y="152401"/>
            <a:ext cx="11041339" cy="1265238"/>
          </a:xfrm>
        </p:spPr>
        <p:txBody>
          <a:bodyPr/>
          <a:lstStyle/>
          <a:p>
            <a:pPr algn="just"/>
            <a:r>
              <a:rPr lang="tr-TR" sz="2000" i="0" dirty="0">
                <a:solidFill>
                  <a:srgbClr val="000000"/>
                </a:solidFill>
                <a:effectLst/>
                <a:latin typeface="Source Sans Pro" panose="020B0503030403020204" pitchFamily="34" charset="0"/>
              </a:rPr>
              <a:t>11’incisi düzenlenen Floransa Bienali’ne, dünya çapında sanatçılar 1300’den fazla eserle katıldı. Türkiye’den Özlem Başer heykel alanında, Şebnem Akyıldız seramik alanında, Pınar </a:t>
            </a:r>
            <a:r>
              <a:rPr lang="tr-TR" sz="2000" i="0" dirty="0" err="1">
                <a:solidFill>
                  <a:srgbClr val="000000"/>
                </a:solidFill>
                <a:effectLst/>
                <a:latin typeface="Source Sans Pro" panose="020B0503030403020204" pitchFamily="34" charset="0"/>
              </a:rPr>
              <a:t>Ervardar</a:t>
            </a:r>
            <a:r>
              <a:rPr lang="tr-TR" sz="2000" i="0" dirty="0">
                <a:solidFill>
                  <a:srgbClr val="000000"/>
                </a:solidFill>
                <a:effectLst/>
                <a:latin typeface="Source Sans Pro" panose="020B0503030403020204" pitchFamily="34" charset="0"/>
              </a:rPr>
              <a:t> fotoğraf alanında ve Çağla Tanyolaç kuyumculuk sanatı alanında ‘</a:t>
            </a:r>
            <a:r>
              <a:rPr lang="tr-TR" sz="2000" i="0" dirty="0" err="1">
                <a:solidFill>
                  <a:srgbClr val="000000"/>
                </a:solidFill>
                <a:effectLst/>
                <a:latin typeface="Source Sans Pro" panose="020B0503030403020204" pitchFamily="34" charset="0"/>
              </a:rPr>
              <a:t>Lorenzo</a:t>
            </a:r>
            <a:r>
              <a:rPr lang="tr-TR" sz="2000" i="0" dirty="0">
                <a:solidFill>
                  <a:srgbClr val="000000"/>
                </a:solidFill>
                <a:effectLst/>
                <a:latin typeface="Source Sans Pro" panose="020B0503030403020204" pitchFamily="34" charset="0"/>
              </a:rPr>
              <a:t> il </a:t>
            </a:r>
            <a:r>
              <a:rPr lang="tr-TR" sz="2000" i="0" dirty="0" err="1">
                <a:solidFill>
                  <a:srgbClr val="000000"/>
                </a:solidFill>
                <a:effectLst/>
                <a:latin typeface="Source Sans Pro" panose="020B0503030403020204" pitchFamily="34" charset="0"/>
              </a:rPr>
              <a:t>Magnifico</a:t>
            </a:r>
            <a:r>
              <a:rPr lang="tr-TR" sz="2000" i="0" dirty="0">
                <a:solidFill>
                  <a:srgbClr val="000000"/>
                </a:solidFill>
                <a:effectLst/>
                <a:latin typeface="Source Sans Pro" panose="020B0503030403020204" pitchFamily="34" charset="0"/>
              </a:rPr>
              <a:t>’ (Muhteşem </a:t>
            </a:r>
            <a:r>
              <a:rPr lang="tr-TR" sz="2000" i="0" dirty="0" err="1">
                <a:solidFill>
                  <a:srgbClr val="000000"/>
                </a:solidFill>
                <a:effectLst/>
                <a:latin typeface="Source Sans Pro" panose="020B0503030403020204" pitchFamily="34" charset="0"/>
              </a:rPr>
              <a:t>Lorenzo</a:t>
            </a:r>
            <a:r>
              <a:rPr lang="tr-TR" sz="2000" i="0" dirty="0">
                <a:solidFill>
                  <a:srgbClr val="000000"/>
                </a:solidFill>
                <a:effectLst/>
                <a:latin typeface="Source Sans Pro" panose="020B0503030403020204" pitchFamily="34" charset="0"/>
              </a:rPr>
              <a:t>) ödülünü aldı.</a:t>
            </a:r>
            <a:endParaRPr lang="tr-TR" sz="2000" dirty="0"/>
          </a:p>
        </p:txBody>
      </p:sp>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2753" y="2773849"/>
            <a:ext cx="3254187" cy="36369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107" y="1992154"/>
            <a:ext cx="3541059" cy="28736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283" y="3071532"/>
            <a:ext cx="3101788" cy="37844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295" y="2091548"/>
            <a:ext cx="3186952" cy="4766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22729" y="2222500"/>
            <a:ext cx="4347883" cy="430380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002306" y="2144397"/>
            <a:ext cx="6113930" cy="4247317"/>
          </a:xfrm>
          <a:prstGeom prst="rect">
            <a:avLst/>
          </a:prstGeom>
          <a:noFill/>
        </p:spPr>
        <p:txBody>
          <a:bodyPr wrap="square">
            <a:spAutoFit/>
          </a:bodyPr>
          <a:lstStyle/>
          <a:p>
            <a:r>
              <a:rPr lang="tr-TR" b="1" i="0" dirty="0">
                <a:solidFill>
                  <a:schemeClr val="accent2"/>
                </a:solidFill>
                <a:effectLst/>
                <a:latin typeface="+mj-lt"/>
              </a:rPr>
              <a:t>SELİN SAYEK BÖKE  </a:t>
            </a:r>
            <a:r>
              <a:rPr lang="tr-TR" b="1" i="0" u="sng" strike="noStrike" dirty="0">
                <a:solidFill>
                  <a:schemeClr val="accent2"/>
                </a:solidFill>
                <a:effectLst/>
                <a:latin typeface="+mj-lt"/>
                <a:hlinkClick r:id="rId2" tooltip="Orta Doğu Teknik Üniversitesi"/>
              </a:rPr>
              <a:t>Orta Doğu Teknik </a:t>
            </a:r>
            <a:r>
              <a:rPr lang="tr-TR" b="1" i="0" strike="noStrike" dirty="0">
                <a:solidFill>
                  <a:schemeClr val="accent2"/>
                </a:solidFill>
                <a:effectLst/>
                <a:latin typeface="+mj-lt"/>
                <a:hlinkClick r:id="rId2" tooltip="Orta Doğu Teknik Üniversitesi"/>
              </a:rPr>
              <a:t>Üniversitesi</a:t>
            </a:r>
            <a:r>
              <a:rPr lang="tr-TR" b="1" i="0" dirty="0">
                <a:solidFill>
                  <a:schemeClr val="accent2"/>
                </a:solidFill>
                <a:effectLst/>
                <a:latin typeface="+mj-lt"/>
              </a:rPr>
              <a:t> İktisat Bölümü'nden mezun oldu.</a:t>
            </a:r>
            <a:r>
              <a:rPr lang="tr-TR" b="1" i="0" strike="noStrike" baseline="30000" dirty="0">
                <a:solidFill>
                  <a:schemeClr val="accent2"/>
                </a:solidFill>
                <a:effectLst/>
                <a:latin typeface="+mj-lt"/>
                <a:hlinkClick r:id="rId3"/>
              </a:rPr>
              <a:t>[3]</a:t>
            </a:r>
            <a:r>
              <a:rPr lang="tr-TR" b="1" i="0" dirty="0">
                <a:solidFill>
                  <a:schemeClr val="accent2"/>
                </a:solidFill>
                <a:effectLst/>
                <a:latin typeface="+mj-lt"/>
              </a:rPr>
              <a:t> 1999 yılına kadar </a:t>
            </a:r>
            <a:r>
              <a:rPr lang="tr-TR" b="1" i="0" strike="noStrike" dirty="0">
                <a:solidFill>
                  <a:schemeClr val="accent2"/>
                </a:solidFill>
                <a:effectLst/>
                <a:latin typeface="+mj-lt"/>
                <a:hlinkClick r:id="rId4" tooltip="Duke Üniversitesi"/>
              </a:rPr>
              <a:t>Duke Üniversitesi</a:t>
            </a:r>
            <a:r>
              <a:rPr lang="tr-TR" b="1" i="0" dirty="0">
                <a:solidFill>
                  <a:schemeClr val="accent2"/>
                </a:solidFill>
                <a:effectLst/>
                <a:latin typeface="+mj-lt"/>
              </a:rPr>
              <a:t>'nde iktisat alanında yüksek lisans ve doktora yaptı.</a:t>
            </a:r>
            <a:r>
              <a:rPr lang="tr-TR" b="1" i="0" strike="noStrike" baseline="30000" dirty="0">
                <a:solidFill>
                  <a:schemeClr val="accent2"/>
                </a:solidFill>
                <a:effectLst/>
                <a:latin typeface="+mj-lt"/>
                <a:hlinkClick r:id="rId3"/>
              </a:rPr>
              <a:t>[3]</a:t>
            </a:r>
            <a:r>
              <a:rPr lang="tr-TR" b="1" i="0" dirty="0">
                <a:solidFill>
                  <a:schemeClr val="accent2"/>
                </a:solidFill>
                <a:effectLst/>
                <a:latin typeface="+mj-lt"/>
              </a:rPr>
              <a:t> 2003'te </a:t>
            </a:r>
            <a:r>
              <a:rPr lang="tr-TR" b="1" i="0" strike="noStrike" dirty="0">
                <a:solidFill>
                  <a:schemeClr val="accent2"/>
                </a:solidFill>
                <a:effectLst/>
                <a:latin typeface="+mj-lt"/>
                <a:hlinkClick r:id="rId5" tooltip="Bilkent Üniversitesi"/>
              </a:rPr>
              <a:t>Bilkent Üniversitesi</a:t>
            </a:r>
            <a:r>
              <a:rPr lang="tr-TR" b="1" i="0" dirty="0">
                <a:solidFill>
                  <a:schemeClr val="accent2"/>
                </a:solidFill>
                <a:effectLst/>
                <a:latin typeface="+mj-lt"/>
              </a:rPr>
              <a:t>'nde öğretim görevlisi olarak çalışmaya başladı.</a:t>
            </a:r>
            <a:r>
              <a:rPr lang="tr-TR" b="1" i="0" strike="noStrike" baseline="30000" dirty="0">
                <a:solidFill>
                  <a:schemeClr val="accent2"/>
                </a:solidFill>
                <a:effectLst/>
                <a:latin typeface="+mj-lt"/>
                <a:hlinkClick r:id="rId3"/>
              </a:rPr>
              <a:t>[3]</a:t>
            </a:r>
            <a:r>
              <a:rPr lang="tr-TR" b="1" i="0" dirty="0">
                <a:solidFill>
                  <a:schemeClr val="accent2"/>
                </a:solidFill>
                <a:effectLst/>
                <a:latin typeface="+mj-lt"/>
              </a:rPr>
              <a:t> 2010 yılında </a:t>
            </a:r>
            <a:r>
              <a:rPr lang="tr-TR" b="1" i="0" strike="noStrike" dirty="0">
                <a:solidFill>
                  <a:schemeClr val="accent2"/>
                </a:solidFill>
                <a:effectLst/>
                <a:latin typeface="+mj-lt"/>
                <a:hlinkClick r:id="rId6" tooltip="Doçent"/>
              </a:rPr>
              <a:t>doçent</a:t>
            </a:r>
            <a:r>
              <a:rPr lang="tr-TR" b="1" i="0" dirty="0">
                <a:solidFill>
                  <a:schemeClr val="accent2"/>
                </a:solidFill>
                <a:effectLst/>
                <a:latin typeface="+mj-lt"/>
              </a:rPr>
              <a:t> oldu.</a:t>
            </a:r>
            <a:r>
              <a:rPr lang="tr-TR" b="1" i="0" strike="noStrike" baseline="30000" dirty="0">
                <a:solidFill>
                  <a:schemeClr val="accent2"/>
                </a:solidFill>
                <a:effectLst/>
                <a:latin typeface="+mj-lt"/>
                <a:hlinkClick r:id="rId3"/>
              </a:rPr>
              <a:t>[3]</a:t>
            </a:r>
            <a:r>
              <a:rPr lang="tr-TR" b="1" i="0" dirty="0">
                <a:solidFill>
                  <a:srgbClr val="202122"/>
                </a:solidFill>
                <a:effectLst/>
                <a:latin typeface="+mj-lt"/>
              </a:rPr>
              <a:t> </a:t>
            </a:r>
            <a:r>
              <a:rPr lang="tr-TR" b="1" i="0" dirty="0">
                <a:solidFill>
                  <a:schemeClr val="accent2"/>
                </a:solidFill>
                <a:effectLst/>
                <a:latin typeface="+mj-lt"/>
              </a:rPr>
              <a:t>2014'te </a:t>
            </a:r>
            <a:r>
              <a:rPr lang="tr-TR" b="1" i="0" strike="noStrike" dirty="0">
                <a:solidFill>
                  <a:schemeClr val="accent2"/>
                </a:solidFill>
                <a:effectLst/>
                <a:latin typeface="+mj-lt"/>
                <a:hlinkClick r:id="rId7" tooltip="Cumhuriyet Halk Partisi"/>
              </a:rPr>
              <a:t>Cumhuriyet Halk Partisi</a:t>
            </a:r>
            <a:r>
              <a:rPr lang="tr-TR" b="1" i="0" dirty="0">
                <a:solidFill>
                  <a:schemeClr val="accent2"/>
                </a:solidFill>
                <a:effectLst/>
                <a:latin typeface="+mj-lt"/>
              </a:rPr>
              <a:t> Parti Meclisi'ne seçildi.</a:t>
            </a:r>
            <a:r>
              <a:rPr lang="tr-TR" b="1" i="0" strike="noStrike" baseline="30000" dirty="0">
                <a:solidFill>
                  <a:schemeClr val="accent2"/>
                </a:solidFill>
                <a:effectLst/>
                <a:latin typeface="+mj-lt"/>
                <a:hlinkClick r:id="rId3"/>
              </a:rPr>
              <a:t>[3]</a:t>
            </a:r>
            <a:r>
              <a:rPr lang="tr-TR" b="1" i="0" dirty="0">
                <a:solidFill>
                  <a:schemeClr val="accent2"/>
                </a:solidFill>
                <a:effectLst/>
                <a:latin typeface="+mj-lt"/>
              </a:rPr>
              <a:t> </a:t>
            </a:r>
            <a:r>
              <a:rPr lang="tr-TR" b="1" i="0" strike="noStrike" dirty="0">
                <a:solidFill>
                  <a:schemeClr val="accent2"/>
                </a:solidFill>
                <a:effectLst/>
                <a:latin typeface="+mj-lt"/>
                <a:hlinkClick r:id="rId8" tooltip="Haziran 2015 Türkiye genel seçimleri"/>
              </a:rPr>
              <a:t>Haziran 2015 Türkiye genel </a:t>
            </a:r>
            <a:r>
              <a:rPr lang="tr-TR" b="1" i="0" strike="noStrike" dirty="0" err="1">
                <a:solidFill>
                  <a:schemeClr val="accent2"/>
                </a:solidFill>
                <a:effectLst/>
                <a:latin typeface="+mj-lt"/>
                <a:hlinkClick r:id="rId8" tooltip="Haziran 2015 Türkiye genel seçimleri"/>
              </a:rPr>
              <a:t>seçimleri</a:t>
            </a:r>
            <a:r>
              <a:rPr lang="tr-TR" b="1" i="0" dirty="0" err="1">
                <a:solidFill>
                  <a:schemeClr val="accent2"/>
                </a:solidFill>
                <a:effectLst/>
                <a:latin typeface="+mj-lt"/>
              </a:rPr>
              <a:t>'nde</a:t>
            </a:r>
            <a:r>
              <a:rPr lang="tr-TR" b="1" i="0" dirty="0">
                <a:solidFill>
                  <a:schemeClr val="accent2"/>
                </a:solidFill>
                <a:effectLst/>
                <a:latin typeface="+mj-lt"/>
              </a:rPr>
              <a:t> CHP'nin </a:t>
            </a:r>
            <a:r>
              <a:rPr lang="tr-TR" b="1" i="0" strike="noStrike" dirty="0">
                <a:solidFill>
                  <a:schemeClr val="accent2"/>
                </a:solidFill>
                <a:effectLst/>
                <a:latin typeface="+mj-lt"/>
                <a:hlinkClick r:id="rId9" tooltip="İzmir"/>
              </a:rPr>
              <a:t>İzmir</a:t>
            </a:r>
            <a:r>
              <a:rPr lang="tr-TR" b="1" i="0" dirty="0">
                <a:solidFill>
                  <a:schemeClr val="accent2"/>
                </a:solidFill>
                <a:effectLst/>
                <a:latin typeface="+mj-lt"/>
              </a:rPr>
              <a:t> 1. bölge milletvekili adayı oldu ve TBMM'ye girdi. </a:t>
            </a:r>
            <a:r>
              <a:rPr lang="tr-TR" b="1" i="0" strike="noStrike" dirty="0">
                <a:solidFill>
                  <a:schemeClr val="accent2"/>
                </a:solidFill>
                <a:effectLst/>
                <a:latin typeface="+mj-lt"/>
                <a:hlinkClick r:id="rId10" tooltip="Kasım 2015 Türkiye genel seçimleri"/>
              </a:rPr>
              <a:t>Kasım 2015'teki erken genel seçimlerde</a:t>
            </a:r>
            <a:r>
              <a:rPr lang="tr-TR" b="1" i="0" dirty="0">
                <a:solidFill>
                  <a:schemeClr val="accent2"/>
                </a:solidFill>
                <a:effectLst/>
                <a:latin typeface="+mj-lt"/>
              </a:rPr>
              <a:t> yeniden aynı şehirden milletvekili seçildi. CHP Ekonomi Politikalarından Sorumlu Genel Başkan Yardımcısı ve Parti Sözcülüğü yaptı. Temmuz 2020'de yapılan </a:t>
            </a:r>
            <a:r>
              <a:rPr lang="tr-TR" b="1" i="0" strike="noStrike" dirty="0">
                <a:solidFill>
                  <a:schemeClr val="accent2"/>
                </a:solidFill>
                <a:effectLst/>
                <a:latin typeface="+mj-lt"/>
                <a:hlinkClick r:id="rId11" tooltip="37. Cumhuriyet Halk Partisi Olağan Kurultayı"/>
              </a:rPr>
              <a:t>bir sonraki kurultay</a:t>
            </a:r>
            <a:r>
              <a:rPr lang="tr-TR" b="1" i="0" dirty="0">
                <a:solidFill>
                  <a:schemeClr val="accent2"/>
                </a:solidFill>
                <a:effectLst/>
                <a:latin typeface="+mj-lt"/>
              </a:rPr>
              <a:t> sonrasında CHP Genel Sekreteri görevine getirildi.</a:t>
            </a:r>
            <a:endParaRPr lang="tr-TR" b="1" dirty="0">
              <a:solidFill>
                <a:schemeClr val="accent2"/>
              </a:solidFill>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1028" name="Picture 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28601" y="2393575"/>
            <a:ext cx="6128764" cy="379207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409765" y="2393575"/>
            <a:ext cx="5653634" cy="3785652"/>
          </a:xfrm>
          <a:prstGeom prst="rect">
            <a:avLst/>
          </a:prstGeom>
          <a:noFill/>
        </p:spPr>
        <p:txBody>
          <a:bodyPr wrap="square">
            <a:spAutoFit/>
          </a:bodyPr>
          <a:lstStyle/>
          <a:p>
            <a:r>
              <a:rPr lang="tr-TR" sz="2400" b="1" i="0" dirty="0">
                <a:solidFill>
                  <a:schemeClr val="accent2"/>
                </a:solidFill>
                <a:effectLst/>
                <a:latin typeface="+mj-lt"/>
              </a:rPr>
              <a:t>Serbest dalış dünya ve Türkiye rekortmeni, milli sporcu Şahika </a:t>
            </a:r>
            <a:r>
              <a:rPr lang="tr-TR" sz="2400" b="1" i="0" dirty="0" err="1">
                <a:solidFill>
                  <a:schemeClr val="accent2"/>
                </a:solidFill>
                <a:effectLst/>
                <a:latin typeface="+mj-lt"/>
              </a:rPr>
              <a:t>Ercümen</a:t>
            </a:r>
            <a:r>
              <a:rPr lang="tr-TR" sz="2400" b="1" i="0" dirty="0">
                <a:solidFill>
                  <a:schemeClr val="accent2"/>
                </a:solidFill>
                <a:effectLst/>
                <a:latin typeface="+mj-lt"/>
              </a:rPr>
              <a:t>, Salda Gölü’nde ‘tatlı suda dünya kadınlar serbest dalış </a:t>
            </a:r>
            <a:r>
              <a:rPr lang="tr-TR" sz="2400" b="1" i="0" dirty="0" err="1">
                <a:solidFill>
                  <a:schemeClr val="accent2"/>
                </a:solidFill>
                <a:effectLst/>
                <a:latin typeface="+mj-lt"/>
              </a:rPr>
              <a:t>rekoru’nu</a:t>
            </a:r>
            <a:r>
              <a:rPr lang="tr-TR" sz="2400" b="1" i="0" dirty="0">
                <a:solidFill>
                  <a:schemeClr val="accent2"/>
                </a:solidFill>
                <a:effectLst/>
                <a:latin typeface="+mj-lt"/>
              </a:rPr>
              <a:t> kırdı. </a:t>
            </a:r>
            <a:r>
              <a:rPr lang="tr-TR" sz="2400" b="1" i="0" dirty="0" err="1">
                <a:solidFill>
                  <a:schemeClr val="accent2"/>
                </a:solidFill>
                <a:effectLst/>
                <a:latin typeface="+mj-lt"/>
              </a:rPr>
              <a:t>Ercümen</a:t>
            </a:r>
            <a:r>
              <a:rPr lang="tr-TR" sz="2400" b="1" i="0" dirty="0">
                <a:solidFill>
                  <a:schemeClr val="accent2"/>
                </a:solidFill>
                <a:effectLst/>
                <a:latin typeface="+mj-lt"/>
              </a:rPr>
              <a:t>, 1 dakika 58 saniyede 65 metreye dalarak, dünya rekorunun sahibi oldu. Şahika </a:t>
            </a:r>
            <a:r>
              <a:rPr lang="tr-TR" sz="2400" b="1" i="0" dirty="0" err="1">
                <a:solidFill>
                  <a:schemeClr val="accent2"/>
                </a:solidFill>
                <a:effectLst/>
                <a:latin typeface="+mj-lt"/>
              </a:rPr>
              <a:t>Ercümen</a:t>
            </a:r>
            <a:r>
              <a:rPr lang="tr-TR" sz="2400" b="1" i="0" dirty="0">
                <a:solidFill>
                  <a:schemeClr val="accent2"/>
                </a:solidFill>
                <a:effectLst/>
                <a:latin typeface="+mj-lt"/>
              </a:rPr>
              <a:t> yeni rekorunu Cumhuriyetin kuruluşunun 95. yılına ithaf ettiğini dile getirdi</a:t>
            </a:r>
            <a:endParaRPr lang="tr-TR" sz="2400" dirty="0">
              <a:solidFill>
                <a:schemeClr val="accent2"/>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HAYALLERİ OLAN KIZ ÇOCUKLARI GELECEKTE NELER YAPABİLİR?</a:t>
            </a:r>
            <a:endParaRPr lang="tr-TR" dirty="0"/>
          </a:p>
        </p:txBody>
      </p:sp>
      <p:pic>
        <p:nvPicPr>
          <p:cNvPr id="2050" name="Picture 2" descr="yuc_5096"/>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tretch>
            <a:fillRect/>
          </a:stretch>
        </p:blipFill>
        <p:spPr bwMode="auto">
          <a:xfrm>
            <a:off x="819150" y="2313517"/>
            <a:ext cx="5184775" cy="3456516"/>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sz="half" idx="2"/>
          </p:nvPr>
        </p:nvSpPr>
        <p:spPr>
          <a:xfrm>
            <a:off x="6187415" y="2190748"/>
            <a:ext cx="5194583" cy="3810001"/>
          </a:xfrm>
        </p:spPr>
        <p:txBody>
          <a:bodyPr/>
          <a:lstStyle/>
          <a:p>
            <a:endParaRPr lang="tr-TR" dirty="0"/>
          </a:p>
          <a:p>
            <a:endParaRPr lang="tr-TR" dirty="0"/>
          </a:p>
          <a:p>
            <a:endParaRPr lang="tr-TR" dirty="0"/>
          </a:p>
          <a:p>
            <a:endParaRPr lang="tr-TR" sz="2000" b="1" dirty="0">
              <a:solidFill>
                <a:schemeClr val="accent2"/>
              </a:solidFill>
            </a:endParaRPr>
          </a:p>
          <a:p>
            <a:pPr marL="0" indent="0">
              <a:buNone/>
            </a:pPr>
            <a:r>
              <a:rPr lang="tr-TR" sz="2000" b="1" dirty="0">
                <a:solidFill>
                  <a:schemeClr val="accent2"/>
                </a:solidFill>
              </a:rPr>
              <a:t>Senarist yönetmen Burcu </a:t>
            </a:r>
            <a:r>
              <a:rPr lang="tr-TR" sz="2000" b="1" dirty="0" err="1">
                <a:solidFill>
                  <a:schemeClr val="accent2"/>
                </a:solidFill>
              </a:rPr>
              <a:t>Aykar</a:t>
            </a:r>
            <a:r>
              <a:rPr lang="tr-TR" sz="2000" b="1" dirty="0">
                <a:solidFill>
                  <a:schemeClr val="accent2"/>
                </a:solidFill>
              </a:rPr>
              <a:t> 2022 Altın Portakal Film Festivali açılışında da En İyi Edebiyat Uyarlaması Senaryo Ödülü aldı. </a:t>
            </a:r>
            <a:r>
              <a:rPr lang="tr-TR" dirty="0"/>
              <a:t> </a:t>
            </a:r>
            <a:endParaRPr lang="tr-TR" dirty="0"/>
          </a:p>
        </p:txBody>
      </p:sp>
      <p:pic>
        <p:nvPicPr>
          <p:cNvPr id="2052" name="Picture 4" descr="Image result for Burcu Aykar En İyi Uyarlama Senaryo Öd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766" y="2190749"/>
            <a:ext cx="3406588"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0000" y="447187"/>
            <a:ext cx="10951694" cy="1238177"/>
          </a:xfrm>
        </p:spPr>
        <p:txBody>
          <a:bodyPr/>
          <a:lstStyle/>
          <a:p>
            <a:pPr algn="ctr"/>
            <a:r>
              <a:rPr lang="tr-TR" i="1" dirty="0">
                <a:solidFill>
                  <a:srgbClr val="7030A0"/>
                </a:solidFill>
              </a:rPr>
              <a:t>«GELECEĞİM ELLERİMDE» </a:t>
            </a:r>
            <a:br>
              <a:rPr lang="tr-TR" i="1" dirty="0">
                <a:solidFill>
                  <a:srgbClr val="7030A0"/>
                </a:solidFill>
              </a:rPr>
            </a:br>
            <a:r>
              <a:rPr lang="tr-TR" sz="3600" dirty="0"/>
              <a:t>RESİM VE KOMPOZİSYON YARIŞMASI ÖDÜLLERİ </a:t>
            </a:r>
            <a:endParaRPr lang="tr-TR" sz="3600" dirty="0"/>
          </a:p>
        </p:txBody>
      </p:sp>
      <p:sp>
        <p:nvSpPr>
          <p:cNvPr id="3" name="İçerik Yer Tutucusu 2"/>
          <p:cNvSpPr>
            <a:spLocks noGrp="1"/>
          </p:cNvSpPr>
          <p:nvPr>
            <p:ph idx="1"/>
          </p:nvPr>
        </p:nvSpPr>
        <p:spPr>
          <a:solidFill>
            <a:schemeClr val="accent2"/>
          </a:solidFill>
        </p:spPr>
        <p:txBody>
          <a:bodyPr>
            <a:normAutofit/>
          </a:bodyPr>
          <a:lstStyle/>
          <a:p>
            <a:pPr marL="0" indent="0" algn="ctr">
              <a:buNone/>
            </a:pPr>
            <a:r>
              <a:rPr lang="tr-TR" sz="2800" b="1" dirty="0">
                <a:highlight>
                  <a:srgbClr val="008000"/>
                </a:highlight>
              </a:rPr>
              <a:t>RESİM YARIŞMASI ÖDÜLÜ KAZANAN</a:t>
            </a:r>
            <a:endParaRPr lang="tr-TR" sz="2800" b="1" dirty="0">
              <a:highlight>
                <a:srgbClr val="008000"/>
              </a:highlight>
            </a:endParaRPr>
          </a:p>
          <a:p>
            <a:pPr marL="0" indent="0" algn="ctr">
              <a:buNone/>
            </a:pPr>
            <a:r>
              <a:rPr lang="tr-TR" sz="2800" b="1" dirty="0">
                <a:solidFill>
                  <a:srgbClr val="FFFF00"/>
                </a:solidFill>
                <a:highlight>
                  <a:srgbClr val="008000"/>
                </a:highlight>
              </a:rPr>
              <a:t>6. SINIF YARIŞMACILARI</a:t>
            </a:r>
            <a:endParaRPr lang="tr-TR" sz="2800" b="1" dirty="0">
              <a:solidFill>
                <a:srgbClr val="FFFF00"/>
              </a:solidFill>
              <a:highlight>
                <a:srgbClr val="008000"/>
              </a:highlight>
            </a:endParaRPr>
          </a:p>
          <a:p>
            <a:pPr marL="0" indent="0" algn="ctr">
              <a:buNone/>
            </a:pPr>
            <a:r>
              <a:rPr lang="tr-TR" sz="2800" b="1" dirty="0">
                <a:solidFill>
                  <a:schemeClr val="accent1"/>
                </a:solidFill>
                <a:highlight>
                  <a:srgbClr val="008000"/>
                </a:highlight>
              </a:rPr>
              <a:t>3.lük Ödülü: </a:t>
            </a:r>
            <a:r>
              <a:rPr lang="tr-TR" sz="2800" b="1" dirty="0">
                <a:highlight>
                  <a:srgbClr val="008000"/>
                </a:highlight>
              </a:rPr>
              <a:t>Nurgül Gök-6A</a:t>
            </a:r>
            <a:endParaRPr lang="tr-TR" sz="2800" b="1" dirty="0">
              <a:highlight>
                <a:srgbClr val="008000"/>
              </a:highlight>
            </a:endParaRPr>
          </a:p>
          <a:p>
            <a:pPr marL="0" indent="0" algn="ctr">
              <a:buNone/>
            </a:pPr>
            <a:r>
              <a:rPr lang="tr-TR" sz="2800" b="1" dirty="0">
                <a:solidFill>
                  <a:schemeClr val="accent1"/>
                </a:solidFill>
                <a:highlight>
                  <a:srgbClr val="008000"/>
                </a:highlight>
              </a:rPr>
              <a:t>2.lik Ödülü:</a:t>
            </a:r>
            <a:r>
              <a:rPr lang="tr-TR" sz="2800" b="1" dirty="0">
                <a:highlight>
                  <a:srgbClr val="008000"/>
                </a:highlight>
              </a:rPr>
              <a:t> Şevval Dicle Yüksel -6A  </a:t>
            </a:r>
            <a:endParaRPr lang="tr-TR" sz="2800" b="1" dirty="0">
              <a:highlight>
                <a:srgbClr val="008000"/>
              </a:highlight>
            </a:endParaRPr>
          </a:p>
          <a:p>
            <a:pPr marL="0" indent="0" algn="ctr">
              <a:buNone/>
            </a:pPr>
            <a:r>
              <a:rPr lang="tr-TR" sz="2800" b="1" dirty="0">
                <a:solidFill>
                  <a:schemeClr val="accent1"/>
                </a:solidFill>
                <a:highlight>
                  <a:srgbClr val="008000"/>
                </a:highlight>
              </a:rPr>
              <a:t>1.lik Ödülü: </a:t>
            </a:r>
            <a:r>
              <a:rPr lang="tr-TR" sz="2800" b="1" dirty="0">
                <a:highlight>
                  <a:srgbClr val="008000"/>
                </a:highlight>
              </a:rPr>
              <a:t>Asiye İnce-6A</a:t>
            </a:r>
            <a:endParaRPr lang="tr-TR" sz="2800" b="1" dirty="0">
              <a:highlight>
                <a:srgbClr val="008000"/>
              </a:highlight>
            </a:endParaRPr>
          </a:p>
          <a:p>
            <a:pPr marL="0" indent="0">
              <a:buNone/>
            </a:pPr>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GÜNÜN ANLAM VE ÖNEMİ</a:t>
            </a:r>
            <a:endParaRPr lang="tr-TR" dirty="0"/>
          </a:p>
        </p:txBody>
      </p:sp>
      <p:sp>
        <p:nvSpPr>
          <p:cNvPr id="3" name="İçerik Yer Tutucusu 2"/>
          <p:cNvSpPr>
            <a:spLocks noGrp="1"/>
          </p:cNvSpPr>
          <p:nvPr>
            <p:ph idx="1"/>
          </p:nvPr>
        </p:nvSpPr>
        <p:spPr>
          <a:xfrm>
            <a:off x="818712" y="1941922"/>
            <a:ext cx="10790582" cy="4468889"/>
          </a:xfrm>
          <a:solidFill>
            <a:schemeClr val="accent2">
              <a:lumMod val="20000"/>
              <a:lumOff val="80000"/>
            </a:schemeClr>
          </a:solidFill>
        </p:spPr>
        <p:txBody>
          <a:bodyPr>
            <a:normAutofit fontScale="85000" lnSpcReduction="20000"/>
          </a:bodyPr>
          <a:lstStyle/>
          <a:p>
            <a:pPr>
              <a:lnSpc>
                <a:spcPct val="107000"/>
              </a:lnSpc>
              <a:spcAft>
                <a:spcPts val="1500"/>
              </a:spcAft>
            </a:pPr>
            <a:endParaRPr lang="tr-TR" sz="28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lnSpc>
                <a:spcPct val="107000"/>
              </a:lnSpc>
              <a:spcAft>
                <a:spcPts val="1500"/>
              </a:spcAft>
              <a:buNone/>
            </a:pPr>
            <a:r>
              <a:rPr lang="tr-TR" sz="2800" b="1" dirty="0">
                <a:solidFill>
                  <a:schemeClr val="accent1">
                    <a:lumMod val="50000"/>
                  </a:schemeClr>
                </a:solidFill>
                <a:effectLst/>
                <a:latin typeface="Roboto" panose="02000000000000000000" pitchFamily="2" charset="0"/>
                <a:ea typeface="Times New Roman" panose="02020603050405020304" pitchFamily="18" charset="0"/>
                <a:cs typeface="Times New Roman" panose="02020603050405020304" pitchFamily="18" charset="0"/>
              </a:rPr>
              <a:t>2012 yılında Birleşmiş Milletler Genel Kurulu, Türkiye, Kanada ve Peru’nun girişimleri ile 11 Ekim’i “Dünya Kız Çocukları Günü” olarak ilan etti.</a:t>
            </a:r>
            <a:endParaRPr lang="tr-TR" sz="2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2800" b="1" dirty="0">
                <a:solidFill>
                  <a:srgbClr val="555555"/>
                </a:solidFill>
                <a:latin typeface="Roboto" panose="02000000000000000000" pitchFamily="2" charset="0"/>
                <a:ea typeface="Times New Roman" panose="02020603050405020304" pitchFamily="18" charset="0"/>
                <a:cs typeface="Times New Roman" panose="02020603050405020304" pitchFamily="18" charset="0"/>
              </a:rPr>
              <a:t>	11 Ekim Gününün amacı</a:t>
            </a:r>
            <a:endParaRPr lang="tr-TR" sz="2800" b="1" dirty="0">
              <a:solidFill>
                <a:srgbClr val="555555"/>
              </a:solidFill>
              <a:latin typeface="Roboto" panose="02000000000000000000" pitchFamily="2" charset="0"/>
              <a:ea typeface="Times New Roman" panose="02020603050405020304" pitchFamily="18" charset="0"/>
              <a:cs typeface="Times New Roman" panose="02020603050405020304" pitchFamily="18" charset="0"/>
            </a:endParaRPr>
          </a:p>
          <a:p>
            <a:pPr lvl="1"/>
            <a:r>
              <a:rPr lang="tr-TR" sz="2600" b="1" dirty="0">
                <a:solidFill>
                  <a:srgbClr val="555555"/>
                </a:solidFill>
                <a:latin typeface="Roboto" panose="02000000000000000000" pitchFamily="2" charset="0"/>
                <a:ea typeface="Times New Roman" panose="02020603050405020304" pitchFamily="18" charset="0"/>
                <a:cs typeface="Times New Roman" panose="02020603050405020304" pitchFamily="18" charset="0"/>
              </a:rPr>
              <a:t> </a:t>
            </a:r>
            <a:r>
              <a:rPr lang="tr-TR" sz="2600" b="1" dirty="0">
                <a:solidFill>
                  <a:schemeClr val="accent3"/>
                </a:solidFill>
                <a:latin typeface="Roboto" panose="02000000000000000000" pitchFamily="2" charset="0"/>
                <a:ea typeface="Times New Roman" panose="02020603050405020304" pitchFamily="18" charset="0"/>
                <a:cs typeface="Times New Roman" panose="02020603050405020304" pitchFamily="18" charset="0"/>
              </a:rPr>
              <a:t>K</a:t>
            </a:r>
            <a:r>
              <a:rPr lang="tr-TR" sz="26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rPr>
              <a:t>ız çocuklarına karşı ayrımcılığı önlemek </a:t>
            </a:r>
            <a:endParaRPr lang="tr-TR" sz="26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endParaRPr>
          </a:p>
          <a:p>
            <a:pPr lvl="1"/>
            <a:r>
              <a:rPr lang="tr-TR" sz="26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r>
              <a:rPr lang="tr-TR" sz="26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rPr>
              <a:t>İnsan haklarından tam ve etkili bir şekilde yararlanmalarını sağlamak </a:t>
            </a:r>
            <a:endParaRPr lang="tr-TR" sz="26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endParaRPr>
          </a:p>
          <a:p>
            <a:pPr lvl="1"/>
            <a:r>
              <a:rPr lang="tr-TR" sz="26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r>
              <a:rPr lang="tr-TR" sz="2600" b="1" dirty="0">
                <a:solidFill>
                  <a:schemeClr val="accent3"/>
                </a:solidFill>
                <a:latin typeface="Roboto" panose="02000000000000000000" pitchFamily="2" charset="0"/>
                <a:ea typeface="Times New Roman" panose="02020603050405020304" pitchFamily="18" charset="0"/>
                <a:cs typeface="Times New Roman" panose="02020603050405020304" pitchFamily="18" charset="0"/>
              </a:rPr>
              <a:t>K</a:t>
            </a:r>
            <a:r>
              <a:rPr lang="tr-TR" sz="26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rPr>
              <a:t>ız çocuklarının güçlenmesi için yapılan sosyal, ekonomik, kültürel ve siyasi yatırımların arttırılmasını sağlamak, bu yolla  </a:t>
            </a:r>
            <a:endParaRPr lang="tr-TR" sz="26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endParaRPr>
          </a:p>
          <a:p>
            <a:pPr lvl="1"/>
            <a:r>
              <a:rPr lang="tr-TR" sz="2600" b="1" dirty="0">
                <a:solidFill>
                  <a:schemeClr val="accent2"/>
                </a:solidFill>
                <a:latin typeface="Roboto" panose="02000000000000000000" pitchFamily="2" charset="0"/>
                <a:ea typeface="Times New Roman" panose="02020603050405020304" pitchFamily="18" charset="0"/>
                <a:cs typeface="Times New Roman" panose="02020603050405020304" pitchFamily="18" charset="0"/>
              </a:rPr>
              <a:t>V</a:t>
            </a:r>
            <a:r>
              <a:rPr lang="tr-TR" sz="26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rPr>
              <a:t>ar olan yoksulluk, şiddet, dışlanma ve ayrımcılığın önüne geçilmesini sağlamaktır.</a:t>
            </a:r>
            <a:endParaRPr lang="tr-TR" sz="2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pic>
        <p:nvPicPr>
          <p:cNvPr id="2050" name="Picture 2" descr="Tatlı kız. 1105226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8712" y="0"/>
            <a:ext cx="2023098" cy="2097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31341" y="513977"/>
            <a:ext cx="10571998" cy="970450"/>
          </a:xfrm>
        </p:spPr>
        <p:txBody>
          <a:bodyPr/>
          <a:lstStyle/>
          <a:p>
            <a:pPr algn="ctr"/>
            <a:r>
              <a:rPr lang="tr-TR" i="1" dirty="0">
                <a:solidFill>
                  <a:srgbClr val="7030A0"/>
                </a:solidFill>
              </a:rPr>
              <a:t>«GELECEĞİM ELLERİMDE» </a:t>
            </a:r>
            <a:br>
              <a:rPr lang="tr-TR" i="1" dirty="0">
                <a:solidFill>
                  <a:srgbClr val="7030A0"/>
                </a:solidFill>
              </a:rPr>
            </a:br>
            <a:r>
              <a:rPr lang="tr-TR" sz="3600" dirty="0"/>
              <a:t>RESİM VE KOMPOZİSYON YARIŞMASI ÖDÜLLERİ </a:t>
            </a:r>
            <a:endParaRPr lang="tr-TR" sz="3600" dirty="0"/>
          </a:p>
        </p:txBody>
      </p:sp>
      <p:sp>
        <p:nvSpPr>
          <p:cNvPr id="3" name="İçerik Yer Tutucusu 2"/>
          <p:cNvSpPr>
            <a:spLocks noGrp="1"/>
          </p:cNvSpPr>
          <p:nvPr>
            <p:ph idx="1"/>
          </p:nvPr>
        </p:nvSpPr>
        <p:spPr>
          <a:xfrm>
            <a:off x="818713" y="2195393"/>
            <a:ext cx="10554574" cy="4330913"/>
          </a:xfrm>
          <a:solidFill>
            <a:schemeClr val="accent2"/>
          </a:solidFill>
        </p:spPr>
        <p:txBody>
          <a:bodyPr>
            <a:normAutofit fontScale="92500" lnSpcReduction="10000"/>
          </a:bodyPr>
          <a:lstStyle/>
          <a:p>
            <a:pPr marL="0" indent="0" algn="ctr">
              <a:buNone/>
            </a:pPr>
            <a:endParaRPr lang="tr-TR" sz="2800" b="1" dirty="0">
              <a:highlight>
                <a:srgbClr val="008000"/>
              </a:highlight>
            </a:endParaRPr>
          </a:p>
          <a:p>
            <a:pPr marL="0" indent="0" algn="ctr">
              <a:buNone/>
            </a:pPr>
            <a:r>
              <a:rPr lang="tr-TR" sz="2800" b="1" dirty="0">
                <a:highlight>
                  <a:srgbClr val="008000"/>
                </a:highlight>
              </a:rPr>
              <a:t>RESİM YARIŞMASI ÖDÜLÜ KAZANAN</a:t>
            </a:r>
            <a:endParaRPr lang="tr-TR" sz="2800" b="1" dirty="0">
              <a:highlight>
                <a:srgbClr val="008000"/>
              </a:highlight>
            </a:endParaRPr>
          </a:p>
          <a:p>
            <a:pPr marL="0" indent="0" algn="ctr">
              <a:buNone/>
            </a:pPr>
            <a:r>
              <a:rPr lang="tr-TR" sz="2800" b="1" dirty="0">
                <a:solidFill>
                  <a:srgbClr val="FFFF00"/>
                </a:solidFill>
                <a:highlight>
                  <a:srgbClr val="008000"/>
                </a:highlight>
              </a:rPr>
              <a:t>7.  SINIF YARIŞMACILARI</a:t>
            </a:r>
            <a:endParaRPr lang="tr-TR" sz="2800" b="1" dirty="0">
              <a:solidFill>
                <a:srgbClr val="FFFF00"/>
              </a:solidFill>
              <a:highlight>
                <a:srgbClr val="008000"/>
              </a:highlight>
            </a:endParaRPr>
          </a:p>
          <a:p>
            <a:pPr marL="0" indent="0" algn="ctr">
              <a:buNone/>
            </a:pPr>
            <a:r>
              <a:rPr lang="tr-TR" sz="2800" b="1" dirty="0">
                <a:solidFill>
                  <a:srgbClr val="FFFF00"/>
                </a:solidFill>
                <a:highlight>
                  <a:srgbClr val="008000"/>
                </a:highlight>
              </a:rPr>
              <a:t>Mansiyon Ödülü: </a:t>
            </a:r>
            <a:r>
              <a:rPr lang="tr-TR" sz="2800" b="1" dirty="0">
                <a:highlight>
                  <a:srgbClr val="008000"/>
                </a:highlight>
              </a:rPr>
              <a:t>Nazlı Büyüktosun-7A</a:t>
            </a:r>
            <a:endParaRPr lang="tr-TR" sz="2800" b="1" dirty="0">
              <a:highlight>
                <a:srgbClr val="008000"/>
              </a:highlight>
            </a:endParaRPr>
          </a:p>
          <a:p>
            <a:pPr marL="0" indent="0" algn="ctr">
              <a:buNone/>
            </a:pPr>
            <a:r>
              <a:rPr lang="tr-TR" sz="2800" b="1" dirty="0">
                <a:solidFill>
                  <a:srgbClr val="FFFF00"/>
                </a:solidFill>
                <a:highlight>
                  <a:srgbClr val="008000"/>
                </a:highlight>
              </a:rPr>
              <a:t>Mansiyon Ödülü: </a:t>
            </a:r>
            <a:r>
              <a:rPr lang="tr-TR" sz="2800" b="1" dirty="0">
                <a:highlight>
                  <a:srgbClr val="008000"/>
                </a:highlight>
              </a:rPr>
              <a:t>Dua Zorbay-7A</a:t>
            </a:r>
            <a:endParaRPr lang="tr-TR" sz="2800" b="1" dirty="0">
              <a:highlight>
                <a:srgbClr val="008000"/>
              </a:highlight>
            </a:endParaRPr>
          </a:p>
          <a:p>
            <a:pPr marL="0" indent="0" algn="ctr">
              <a:buNone/>
            </a:pPr>
            <a:r>
              <a:rPr lang="tr-TR" sz="2800" b="1" dirty="0">
                <a:solidFill>
                  <a:srgbClr val="FFFF00"/>
                </a:solidFill>
                <a:highlight>
                  <a:srgbClr val="008000"/>
                </a:highlight>
              </a:rPr>
              <a:t>3. lük Ödülü: </a:t>
            </a:r>
            <a:r>
              <a:rPr lang="tr-TR" sz="2800" b="1" dirty="0">
                <a:highlight>
                  <a:srgbClr val="008000"/>
                </a:highlight>
              </a:rPr>
              <a:t>Esin Öz-7A</a:t>
            </a:r>
            <a:endParaRPr lang="tr-TR" sz="2800" b="1" dirty="0">
              <a:highlight>
                <a:srgbClr val="008000"/>
              </a:highlight>
            </a:endParaRPr>
          </a:p>
          <a:p>
            <a:pPr marL="0" indent="0" algn="ctr">
              <a:buNone/>
            </a:pPr>
            <a:r>
              <a:rPr lang="tr-TR" sz="2800" b="1" dirty="0">
                <a:solidFill>
                  <a:srgbClr val="FFFF00"/>
                </a:solidFill>
                <a:highlight>
                  <a:srgbClr val="008000"/>
                </a:highlight>
              </a:rPr>
              <a:t>2.lik Ödülü: </a:t>
            </a:r>
            <a:r>
              <a:rPr lang="tr-TR" sz="2800" b="1" dirty="0">
                <a:highlight>
                  <a:srgbClr val="008000"/>
                </a:highlight>
              </a:rPr>
              <a:t>Fatma Balıkçı-7C</a:t>
            </a:r>
            <a:endParaRPr lang="tr-TR" sz="2800" b="1" dirty="0">
              <a:highlight>
                <a:srgbClr val="008000"/>
              </a:highlight>
            </a:endParaRPr>
          </a:p>
          <a:p>
            <a:pPr marL="0" indent="0" algn="ctr">
              <a:buNone/>
            </a:pPr>
            <a:r>
              <a:rPr lang="tr-TR" sz="2800" b="1" dirty="0">
                <a:solidFill>
                  <a:srgbClr val="FFFF00"/>
                </a:solidFill>
                <a:highlight>
                  <a:srgbClr val="008000"/>
                </a:highlight>
              </a:rPr>
              <a:t>1.lik Ödülü: </a:t>
            </a:r>
            <a:r>
              <a:rPr lang="tr-TR" sz="2800" b="1" dirty="0">
                <a:highlight>
                  <a:srgbClr val="008000"/>
                </a:highlight>
              </a:rPr>
              <a:t>Tuğba Genbeş-7C</a:t>
            </a:r>
            <a:endParaRPr lang="tr-TR" sz="2800" b="1" dirty="0">
              <a:highlight>
                <a:srgbClr val="008000"/>
              </a:highlight>
            </a:endParaRP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i="1" dirty="0">
                <a:solidFill>
                  <a:srgbClr val="7030A0"/>
                </a:solidFill>
              </a:rPr>
              <a:t>«GELECEĞİM ELLERİMDE» </a:t>
            </a:r>
            <a:br>
              <a:rPr lang="tr-TR" dirty="0"/>
            </a:br>
            <a:r>
              <a:rPr lang="tr-TR" sz="3600" dirty="0"/>
              <a:t>RESİM VE KOMPOZİSYON YARIŞMASI ÖDÜLLERİ </a:t>
            </a:r>
            <a:endParaRPr lang="tr-TR" sz="3600" dirty="0"/>
          </a:p>
        </p:txBody>
      </p:sp>
      <p:sp>
        <p:nvSpPr>
          <p:cNvPr id="3" name="İçerik Yer Tutucusu 2"/>
          <p:cNvSpPr>
            <a:spLocks noGrp="1"/>
          </p:cNvSpPr>
          <p:nvPr>
            <p:ph idx="1"/>
          </p:nvPr>
        </p:nvSpPr>
        <p:spPr>
          <a:solidFill>
            <a:schemeClr val="accent2"/>
          </a:solidFill>
        </p:spPr>
        <p:txBody>
          <a:bodyPr/>
          <a:lstStyle/>
          <a:p>
            <a:pPr marL="0" indent="0" algn="ctr">
              <a:buNone/>
            </a:pPr>
            <a:r>
              <a:rPr lang="tr-TR" sz="2400" b="1" dirty="0">
                <a:highlight>
                  <a:srgbClr val="008000"/>
                </a:highlight>
              </a:rPr>
              <a:t>KOMPOZİSYON YARIŞMASI ÖDÜLÜ KAZANAN</a:t>
            </a:r>
            <a:endParaRPr lang="tr-TR" sz="2400" b="1" dirty="0">
              <a:highlight>
                <a:srgbClr val="008000"/>
              </a:highlight>
            </a:endParaRPr>
          </a:p>
          <a:p>
            <a:pPr marL="0" indent="0" algn="ctr">
              <a:buNone/>
            </a:pPr>
            <a:r>
              <a:rPr lang="tr-TR" sz="2400" b="1" dirty="0">
                <a:solidFill>
                  <a:srgbClr val="FFFF00"/>
                </a:solidFill>
                <a:highlight>
                  <a:srgbClr val="008000"/>
                </a:highlight>
              </a:rPr>
              <a:t>5. VE 6. SINIF YARIŞMACILARI</a:t>
            </a:r>
            <a:endParaRPr lang="tr-TR" sz="2400" b="1" dirty="0">
              <a:solidFill>
                <a:srgbClr val="FFFF00"/>
              </a:solidFill>
              <a:highlight>
                <a:srgbClr val="008000"/>
              </a:highlight>
            </a:endParaRPr>
          </a:p>
          <a:p>
            <a:pPr marL="0" indent="0" algn="ctr">
              <a:buNone/>
            </a:pPr>
            <a:r>
              <a:rPr lang="tr-TR" sz="2800" b="1" dirty="0">
                <a:solidFill>
                  <a:schemeClr val="accent1"/>
                </a:solidFill>
                <a:highlight>
                  <a:srgbClr val="008000"/>
                </a:highlight>
              </a:rPr>
              <a:t>3. lük Ödülü: </a:t>
            </a:r>
            <a:r>
              <a:rPr lang="tr-TR" sz="2800" b="1" dirty="0" err="1">
                <a:highlight>
                  <a:srgbClr val="008000"/>
                </a:highlight>
              </a:rPr>
              <a:t>Zerya</a:t>
            </a:r>
            <a:r>
              <a:rPr lang="tr-TR" sz="2800" b="1" dirty="0">
                <a:highlight>
                  <a:srgbClr val="008000"/>
                </a:highlight>
              </a:rPr>
              <a:t> Gündoğdu- 5 B</a:t>
            </a:r>
            <a:endParaRPr lang="tr-TR" sz="2800" b="1" dirty="0">
              <a:highlight>
                <a:srgbClr val="008000"/>
              </a:highlight>
            </a:endParaRPr>
          </a:p>
          <a:p>
            <a:pPr marL="0" indent="0" algn="ctr">
              <a:buNone/>
            </a:pPr>
            <a:r>
              <a:rPr lang="tr-TR" sz="2800" b="1" dirty="0">
                <a:solidFill>
                  <a:schemeClr val="accent1"/>
                </a:solidFill>
                <a:highlight>
                  <a:srgbClr val="008000"/>
                </a:highlight>
              </a:rPr>
              <a:t>2.lik Ödülü: </a:t>
            </a:r>
            <a:r>
              <a:rPr lang="tr-TR" sz="2800" b="1" dirty="0">
                <a:highlight>
                  <a:srgbClr val="008000"/>
                </a:highlight>
              </a:rPr>
              <a:t>Elifnaz Topraktepe-6A </a:t>
            </a:r>
            <a:endParaRPr lang="tr-TR" sz="2800" b="1" dirty="0">
              <a:highlight>
                <a:srgbClr val="008000"/>
              </a:highlight>
            </a:endParaRPr>
          </a:p>
          <a:p>
            <a:pPr marL="0" indent="0" algn="ctr">
              <a:buNone/>
            </a:pPr>
            <a:r>
              <a:rPr lang="tr-TR" sz="2800" b="1" dirty="0">
                <a:solidFill>
                  <a:schemeClr val="accent1"/>
                </a:solidFill>
                <a:highlight>
                  <a:srgbClr val="008000"/>
                </a:highlight>
              </a:rPr>
              <a:t>1. </a:t>
            </a:r>
            <a:r>
              <a:rPr lang="tr-TR" sz="2800" b="1" dirty="0" err="1">
                <a:solidFill>
                  <a:schemeClr val="accent1"/>
                </a:solidFill>
                <a:highlight>
                  <a:srgbClr val="008000"/>
                </a:highlight>
              </a:rPr>
              <a:t>lik</a:t>
            </a:r>
            <a:r>
              <a:rPr lang="tr-TR" sz="2800" b="1" dirty="0">
                <a:solidFill>
                  <a:schemeClr val="accent1"/>
                </a:solidFill>
                <a:highlight>
                  <a:srgbClr val="008000"/>
                </a:highlight>
              </a:rPr>
              <a:t> Ödülü: </a:t>
            </a:r>
            <a:r>
              <a:rPr lang="tr-TR" sz="2800" b="1" dirty="0">
                <a:highlight>
                  <a:srgbClr val="008000"/>
                </a:highlight>
              </a:rPr>
              <a:t>Asiye İnce-6A</a:t>
            </a:r>
            <a:endParaRPr lang="tr-TR" sz="2800" b="1" dirty="0">
              <a:highlight>
                <a:srgbClr val="008000"/>
              </a:highlight>
            </a:endParaRP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i="1" dirty="0">
                <a:solidFill>
                  <a:srgbClr val="7030A0"/>
                </a:solidFill>
              </a:rPr>
              <a:t>«GELECEĞİM ELLERİMDE» </a:t>
            </a:r>
            <a:br>
              <a:rPr lang="tr-TR" dirty="0"/>
            </a:br>
            <a:r>
              <a:rPr lang="tr-TR" sz="3600" dirty="0"/>
              <a:t>RESİM VE KOMPOZİSYON YARIŞMASI ÖDÜLLERİ </a:t>
            </a:r>
            <a:endParaRPr lang="tr-TR" sz="3600" dirty="0"/>
          </a:p>
        </p:txBody>
      </p:sp>
      <p:sp>
        <p:nvSpPr>
          <p:cNvPr id="3" name="İçerik Yer Tutucusu 2"/>
          <p:cNvSpPr>
            <a:spLocks noGrp="1"/>
          </p:cNvSpPr>
          <p:nvPr>
            <p:ph idx="1"/>
          </p:nvPr>
        </p:nvSpPr>
        <p:spPr>
          <a:xfrm>
            <a:off x="818712" y="2222287"/>
            <a:ext cx="10554574" cy="4456419"/>
          </a:xfrm>
          <a:solidFill>
            <a:schemeClr val="accent2"/>
          </a:solidFill>
        </p:spPr>
        <p:txBody>
          <a:bodyPr>
            <a:normAutofit/>
          </a:bodyPr>
          <a:lstStyle/>
          <a:p>
            <a:pPr marL="0" indent="0" algn="ctr">
              <a:buNone/>
            </a:pPr>
            <a:endParaRPr lang="tr-TR" sz="2400" b="1" dirty="0">
              <a:highlight>
                <a:srgbClr val="008000"/>
              </a:highlight>
            </a:endParaRPr>
          </a:p>
          <a:p>
            <a:pPr marL="0" indent="0" algn="ctr">
              <a:buNone/>
            </a:pPr>
            <a:r>
              <a:rPr lang="tr-TR" sz="2400" b="1" dirty="0">
                <a:highlight>
                  <a:srgbClr val="008000"/>
                </a:highlight>
              </a:rPr>
              <a:t>KOMPOZİSYON YARIŞMASI ÖDÜLÜ KAZANAN</a:t>
            </a:r>
            <a:endParaRPr lang="tr-TR" sz="2400" b="1" dirty="0">
              <a:highlight>
                <a:srgbClr val="008000"/>
              </a:highlight>
            </a:endParaRPr>
          </a:p>
          <a:p>
            <a:pPr marL="0" indent="0" algn="ctr">
              <a:buNone/>
            </a:pPr>
            <a:r>
              <a:rPr lang="tr-TR" sz="2400" b="1" dirty="0">
                <a:solidFill>
                  <a:srgbClr val="FFFF00"/>
                </a:solidFill>
                <a:highlight>
                  <a:srgbClr val="008000"/>
                </a:highlight>
              </a:rPr>
              <a:t>7. VE 8. SINIF YARIŞMACILARI</a:t>
            </a:r>
            <a:endParaRPr lang="tr-TR" sz="2400" b="1" dirty="0">
              <a:solidFill>
                <a:srgbClr val="FFFF00"/>
              </a:solidFill>
              <a:highlight>
                <a:srgbClr val="008000"/>
              </a:highlight>
            </a:endParaRPr>
          </a:p>
          <a:p>
            <a:pPr marL="0" indent="0" algn="ctr">
              <a:buNone/>
            </a:pPr>
            <a:r>
              <a:rPr lang="tr-TR" sz="2400" b="1" dirty="0">
                <a:solidFill>
                  <a:schemeClr val="accent1"/>
                </a:solidFill>
                <a:highlight>
                  <a:srgbClr val="008000"/>
                </a:highlight>
              </a:rPr>
              <a:t>Mansiyon Ödülü: </a:t>
            </a:r>
            <a:r>
              <a:rPr lang="tr-TR" sz="2400" b="1" dirty="0" err="1">
                <a:highlight>
                  <a:srgbClr val="008000"/>
                </a:highlight>
              </a:rPr>
              <a:t>Hiranur</a:t>
            </a:r>
            <a:r>
              <a:rPr lang="tr-TR" sz="2400" b="1" dirty="0">
                <a:highlight>
                  <a:srgbClr val="008000"/>
                </a:highlight>
              </a:rPr>
              <a:t> Çolakoğlu-7A</a:t>
            </a:r>
            <a:endParaRPr lang="tr-TR" sz="2400" b="1" dirty="0">
              <a:highlight>
                <a:srgbClr val="008000"/>
              </a:highlight>
            </a:endParaRPr>
          </a:p>
          <a:p>
            <a:pPr marL="0" indent="0" algn="ctr">
              <a:buNone/>
            </a:pPr>
            <a:r>
              <a:rPr lang="tr-TR" sz="2400" b="1" dirty="0">
                <a:solidFill>
                  <a:schemeClr val="accent1"/>
                </a:solidFill>
                <a:highlight>
                  <a:srgbClr val="008000"/>
                </a:highlight>
              </a:rPr>
              <a:t>Mansiyon Ödülü: </a:t>
            </a:r>
            <a:r>
              <a:rPr lang="tr-TR" sz="2400" b="1" dirty="0" err="1">
                <a:highlight>
                  <a:srgbClr val="008000"/>
                </a:highlight>
              </a:rPr>
              <a:t>Nurşah</a:t>
            </a:r>
            <a:r>
              <a:rPr lang="tr-TR" sz="2400" b="1" dirty="0">
                <a:highlight>
                  <a:srgbClr val="008000"/>
                </a:highlight>
              </a:rPr>
              <a:t> Talu-7B</a:t>
            </a:r>
            <a:endParaRPr lang="tr-TR" sz="2400" b="1" dirty="0">
              <a:highlight>
                <a:srgbClr val="008000"/>
              </a:highlight>
            </a:endParaRPr>
          </a:p>
          <a:p>
            <a:pPr marL="0" indent="0" algn="ctr">
              <a:buNone/>
            </a:pPr>
            <a:r>
              <a:rPr lang="tr-TR" sz="2400" b="1" dirty="0">
                <a:solidFill>
                  <a:schemeClr val="accent1"/>
                </a:solidFill>
                <a:highlight>
                  <a:srgbClr val="008000"/>
                </a:highlight>
              </a:rPr>
              <a:t>3. lük Ödülü: </a:t>
            </a:r>
            <a:r>
              <a:rPr lang="tr-TR" sz="2400" b="1" dirty="0">
                <a:highlight>
                  <a:srgbClr val="008000"/>
                </a:highlight>
              </a:rPr>
              <a:t>Esin Öz-7A</a:t>
            </a:r>
            <a:endParaRPr lang="tr-TR" sz="2400" b="1" dirty="0">
              <a:highlight>
                <a:srgbClr val="008000"/>
              </a:highlight>
            </a:endParaRPr>
          </a:p>
          <a:p>
            <a:pPr marL="0" indent="0" algn="ctr">
              <a:buNone/>
            </a:pPr>
            <a:r>
              <a:rPr lang="tr-TR" sz="2400" b="1" dirty="0">
                <a:solidFill>
                  <a:schemeClr val="accent1"/>
                </a:solidFill>
                <a:highlight>
                  <a:srgbClr val="008000"/>
                </a:highlight>
              </a:rPr>
              <a:t>2.lik Ödülü: </a:t>
            </a:r>
            <a:r>
              <a:rPr lang="tr-TR" sz="2400" b="1" dirty="0">
                <a:highlight>
                  <a:srgbClr val="008000"/>
                </a:highlight>
              </a:rPr>
              <a:t>Nazlı Büyüktosun-7A</a:t>
            </a:r>
            <a:endParaRPr lang="tr-TR" sz="2400" b="1" dirty="0">
              <a:highlight>
                <a:srgbClr val="008000"/>
              </a:highlight>
            </a:endParaRPr>
          </a:p>
          <a:p>
            <a:pPr marL="0" indent="0" algn="ctr">
              <a:buNone/>
            </a:pPr>
            <a:r>
              <a:rPr lang="tr-TR" sz="2400" b="1" dirty="0">
                <a:solidFill>
                  <a:schemeClr val="accent1"/>
                </a:solidFill>
                <a:highlight>
                  <a:srgbClr val="008000"/>
                </a:highlight>
              </a:rPr>
              <a:t>1.lik Ödülü: </a:t>
            </a:r>
            <a:r>
              <a:rPr lang="tr-TR" sz="2400" b="1" dirty="0">
                <a:highlight>
                  <a:srgbClr val="008000"/>
                </a:highlight>
              </a:rPr>
              <a:t>Dua Zorbay-7A</a:t>
            </a:r>
            <a:endParaRPr lang="tr-TR" sz="2400" b="1" dirty="0">
              <a:highlight>
                <a:srgbClr val="008000"/>
              </a:highlight>
            </a:endParaRPr>
          </a:p>
          <a:p>
            <a:pPr marL="0" indent="0" algn="ctr">
              <a:buNone/>
            </a:pPr>
            <a:endParaRPr lang="tr-TR" sz="2400" b="1" dirty="0">
              <a:highlight>
                <a:srgbClr val="008000"/>
              </a:highlight>
            </a:endParaRP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TEŞEKKÜRLERİMİZ</a:t>
            </a:r>
            <a:endParaRPr lang="tr-TR" dirty="0"/>
          </a:p>
        </p:txBody>
      </p:sp>
      <p:sp>
        <p:nvSpPr>
          <p:cNvPr id="3" name="İçerik Yer Tutucusu 2"/>
          <p:cNvSpPr>
            <a:spLocks noGrp="1"/>
          </p:cNvSpPr>
          <p:nvPr>
            <p:ph idx="1"/>
          </p:nvPr>
        </p:nvSpPr>
        <p:spPr>
          <a:xfrm>
            <a:off x="818712" y="2222287"/>
            <a:ext cx="10554574" cy="4188525"/>
          </a:xfrm>
        </p:spPr>
        <p:txBody>
          <a:bodyPr/>
          <a:lstStyle/>
          <a:p>
            <a:pPr marL="0" indent="0" algn="ctr">
              <a:buNone/>
            </a:pPr>
            <a:r>
              <a:rPr lang="tr-TR" sz="2800" b="1" dirty="0">
                <a:solidFill>
                  <a:schemeClr val="accent1"/>
                </a:solidFill>
              </a:rPr>
              <a:t>BU TÖRENİN ORGANİZASYONUNU DESTEKLEYEN</a:t>
            </a:r>
            <a:endParaRPr lang="tr-TR" sz="2800" b="1" dirty="0">
              <a:solidFill>
                <a:schemeClr val="accent1"/>
              </a:solidFill>
            </a:endParaRPr>
          </a:p>
          <a:p>
            <a:pPr marL="0" indent="0" algn="ctr">
              <a:buNone/>
            </a:pPr>
            <a:r>
              <a:rPr lang="tr-TR" sz="2000" b="1" dirty="0">
                <a:solidFill>
                  <a:srgbClr val="FFFF00"/>
                </a:solidFill>
              </a:rPr>
              <a:t>ANTALYA MURATPAŞA İLÇE MİLLİ EĞİTİM MÜDÜRÜ SAYIN YAKUP HOPLAR’A </a:t>
            </a:r>
            <a:endParaRPr lang="tr-TR" sz="2000" b="1" dirty="0">
              <a:solidFill>
                <a:srgbClr val="FFFF00"/>
              </a:solidFill>
            </a:endParaRPr>
          </a:p>
          <a:p>
            <a:pPr marL="0" indent="0" algn="ctr">
              <a:buNone/>
            </a:pPr>
            <a:r>
              <a:rPr lang="tr-TR" sz="2000" b="1" dirty="0">
                <a:solidFill>
                  <a:schemeClr val="accent3"/>
                </a:solidFill>
              </a:rPr>
              <a:t>İNÖNÜ ORTAOKULU MÜDÜRÜ SAYIN HALİL GÖĞÜŞ’E VE MÜDÜR YARDIMCISI SAYIN OSMAN GÖKÇEN’E</a:t>
            </a:r>
            <a:endParaRPr lang="tr-TR" sz="2000" b="1" dirty="0">
              <a:solidFill>
                <a:schemeClr val="accent3"/>
              </a:solidFill>
            </a:endParaRPr>
          </a:p>
          <a:p>
            <a:pPr marL="0" indent="0" algn="ctr">
              <a:buNone/>
            </a:pPr>
            <a:r>
              <a:rPr lang="tr-TR" sz="2000" b="1" dirty="0">
                <a:solidFill>
                  <a:srgbClr val="FFFF00"/>
                </a:solidFill>
              </a:rPr>
              <a:t>MURATPAŞA BELEDİYE BAŞKANIMIZ SAYIN ÜMİT UYSAL’A</a:t>
            </a:r>
            <a:endParaRPr lang="tr-TR" sz="2000" b="1" dirty="0">
              <a:solidFill>
                <a:srgbClr val="FFFF00"/>
              </a:solidFill>
            </a:endParaRPr>
          </a:p>
          <a:p>
            <a:pPr marL="0" indent="0" algn="ctr">
              <a:buNone/>
            </a:pPr>
            <a:r>
              <a:rPr lang="tr-TR" sz="2000" b="1" dirty="0">
                <a:solidFill>
                  <a:schemeClr val="accent3"/>
                </a:solidFill>
              </a:rPr>
              <a:t>MURATPAŞA BELEDİYESİ KADIN VE AİLE HİZMETLERİ MÜDÜRÜ SAYIN SEVİL ATA’YA</a:t>
            </a:r>
            <a:endParaRPr lang="tr-TR" sz="2000" b="1" dirty="0">
              <a:solidFill>
                <a:schemeClr val="accent3"/>
              </a:solidFill>
            </a:endParaRPr>
          </a:p>
          <a:p>
            <a:pPr marL="0" indent="0" algn="ctr">
              <a:buNone/>
            </a:pPr>
            <a:r>
              <a:rPr lang="tr-TR" sz="2000" b="1" dirty="0">
                <a:solidFill>
                  <a:srgbClr val="FFFF00"/>
                </a:solidFill>
              </a:rPr>
              <a:t>ASSİM MÜDÜRÜ SAYIN ASLI ASLAN VE GÖREVLİ KEZBAN CANKURT’A ve TEKNİK EKİPTE YER ALAN GÖREVLİLERE</a:t>
            </a:r>
            <a:endParaRPr lang="tr-TR" sz="2000" b="1"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TEŞEKKÜRLERİMİZ</a:t>
            </a:r>
            <a:endParaRPr lang="tr-TR" dirty="0"/>
          </a:p>
        </p:txBody>
      </p:sp>
      <p:sp>
        <p:nvSpPr>
          <p:cNvPr id="3" name="İçerik Yer Tutucusu 2"/>
          <p:cNvSpPr>
            <a:spLocks noGrp="1"/>
          </p:cNvSpPr>
          <p:nvPr>
            <p:ph idx="1"/>
          </p:nvPr>
        </p:nvSpPr>
        <p:spPr>
          <a:xfrm>
            <a:off x="818712" y="2356758"/>
            <a:ext cx="10554574" cy="4188525"/>
          </a:xfrm>
        </p:spPr>
        <p:txBody>
          <a:bodyPr>
            <a:normAutofit/>
          </a:bodyPr>
          <a:lstStyle/>
          <a:p>
            <a:pPr marL="0" indent="0" algn="ctr">
              <a:buNone/>
            </a:pPr>
            <a:r>
              <a:rPr lang="tr-TR" sz="2800" b="1" dirty="0">
                <a:solidFill>
                  <a:schemeClr val="accent1"/>
                </a:solidFill>
              </a:rPr>
              <a:t>RESİM VE KOMPOZİSYON YARIŞMASININ JÜRİ ÜYELERİ</a:t>
            </a:r>
            <a:endParaRPr lang="tr-TR" sz="2800" b="1" dirty="0">
              <a:solidFill>
                <a:schemeClr val="accent1"/>
              </a:solidFill>
            </a:endParaRPr>
          </a:p>
          <a:p>
            <a:pPr marL="0" indent="0" algn="ctr">
              <a:buNone/>
            </a:pPr>
            <a:r>
              <a:rPr lang="tr-TR" dirty="0"/>
              <a:t>	</a:t>
            </a:r>
            <a:r>
              <a:rPr lang="tr-TR" b="1" dirty="0"/>
              <a:t>  </a:t>
            </a:r>
            <a:r>
              <a:rPr lang="tr-TR" sz="2000" b="1" dirty="0">
                <a:solidFill>
                  <a:srgbClr val="FFFF00"/>
                </a:solidFill>
              </a:rPr>
              <a:t>İNÖNÜ ORTAOKULU ÖĞRETMENLERİMİZ  </a:t>
            </a:r>
            <a:endParaRPr lang="tr-TR" sz="2000" b="1" dirty="0">
              <a:solidFill>
                <a:srgbClr val="FFFF00"/>
              </a:solidFill>
            </a:endParaRPr>
          </a:p>
          <a:p>
            <a:pPr marL="0" indent="0" algn="ctr">
              <a:buNone/>
            </a:pPr>
            <a:r>
              <a:rPr lang="tr-TR" sz="2000" b="1" dirty="0">
                <a:solidFill>
                  <a:schemeClr val="accent2"/>
                </a:solidFill>
              </a:rPr>
              <a:t>SAYIN FERİDUN SAĞOL VE SAYIN MUSTAFA ÜNSAL’A</a:t>
            </a:r>
            <a:endParaRPr lang="tr-TR" sz="2000" b="1" dirty="0">
              <a:solidFill>
                <a:schemeClr val="accent2"/>
              </a:solidFill>
            </a:endParaRPr>
          </a:p>
          <a:p>
            <a:pPr marL="0" indent="0" algn="ctr">
              <a:buNone/>
            </a:pPr>
            <a:r>
              <a:rPr lang="tr-TR" sz="2000" b="1" dirty="0"/>
              <a:t>	   </a:t>
            </a:r>
            <a:r>
              <a:rPr lang="tr-TR" sz="2000" b="1" dirty="0">
                <a:solidFill>
                  <a:srgbClr val="FFFF00"/>
                </a:solidFill>
              </a:rPr>
              <a:t>TÜRK ÜNİVERSİTELİ KADINLAR DERNEĞİ ÜYELERİMİZ </a:t>
            </a:r>
            <a:endParaRPr lang="tr-TR" sz="2000" b="1" dirty="0">
              <a:solidFill>
                <a:srgbClr val="FFFF00"/>
              </a:solidFill>
            </a:endParaRPr>
          </a:p>
          <a:p>
            <a:pPr marL="0" indent="0" algn="ctr">
              <a:buNone/>
            </a:pPr>
            <a:r>
              <a:rPr lang="tr-TR" sz="2000" b="1" dirty="0">
                <a:solidFill>
                  <a:schemeClr val="accent3"/>
                </a:solidFill>
              </a:rPr>
              <a:t>SAYIN GÜLSEREN YURDAER, HATİCE ÜN, HOŞEDA ÖNAL, </a:t>
            </a:r>
            <a:endParaRPr lang="tr-TR" sz="2000" b="1" dirty="0">
              <a:solidFill>
                <a:schemeClr val="accent3"/>
              </a:solidFill>
            </a:endParaRPr>
          </a:p>
          <a:p>
            <a:pPr marL="0" indent="0" algn="ctr">
              <a:buNone/>
            </a:pPr>
            <a:r>
              <a:rPr lang="tr-TR" sz="2000" b="1" dirty="0">
                <a:solidFill>
                  <a:schemeClr val="accent3"/>
                </a:solidFill>
              </a:rPr>
              <a:t>HÜLYA GÜNGÖR ve HÜMEYRA GÜRKAN’ A</a:t>
            </a:r>
            <a:endParaRPr lang="tr-TR" sz="2000" b="1" dirty="0">
              <a:solidFill>
                <a:schemeClr val="accent3"/>
              </a:solidFill>
            </a:endParaRPr>
          </a:p>
          <a:p>
            <a:pPr marL="0" indent="0" algn="ctr">
              <a:buNone/>
            </a:pPr>
            <a:r>
              <a:rPr lang="tr-TR" sz="2000" b="1" dirty="0">
                <a:solidFill>
                  <a:srgbClr val="FFFF00"/>
                </a:solidFill>
              </a:rPr>
              <a:t>PROJE  KOORDİNATÖRÜMÜZ SAYIN SAHİL BOZKURT’A</a:t>
            </a:r>
            <a:endParaRPr lang="tr-TR" sz="2000" b="1" dirty="0">
              <a:solidFill>
                <a:srgbClr val="FFFF00"/>
              </a:solidFill>
            </a:endParaRPr>
          </a:p>
          <a:p>
            <a:pPr marL="0" indent="0" algn="ctr">
              <a:buNone/>
            </a:pPr>
            <a:r>
              <a:rPr lang="tr-TR" sz="2000" b="1" dirty="0">
                <a:solidFill>
                  <a:srgbClr val="92D050"/>
                </a:solidFill>
              </a:rPr>
              <a:t>GÖRSEL TASARIMCI ÜYEMİZ SAYIN ELİF MERCAN’A</a:t>
            </a:r>
            <a:endParaRPr lang="tr-TR" sz="2000" b="1" dirty="0">
              <a:solidFill>
                <a:srgbClr val="92D050"/>
              </a:solidFill>
            </a:endParaRPr>
          </a:p>
          <a:p>
            <a:pPr marL="0" indent="0" algn="ctr">
              <a:buNone/>
            </a:pPr>
            <a:r>
              <a:rPr lang="tr-TR" sz="2000" b="1" dirty="0">
                <a:solidFill>
                  <a:schemeClr val="accent3"/>
                </a:solidFill>
              </a:rPr>
              <a:t>SONSUZ TEŞEKKÜRLER</a:t>
            </a:r>
            <a:endParaRPr lang="tr-TR" sz="2000" b="1" dirty="0">
              <a:solidFill>
                <a:schemeClr val="accent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lstStyle/>
          <a:p>
            <a:pPr algn="ctr"/>
            <a:r>
              <a:rPr lang="tr-TR" i="1" dirty="0"/>
              <a:t>TÖRENİMİZİ ONURLANDIRAN TÜM KONUKLARIMIZA TEŞEKKÜRLER</a:t>
            </a:r>
            <a:endParaRPr lang="tr-TR" i="1" dirty="0"/>
          </a:p>
        </p:txBody>
      </p:sp>
      <p:sp>
        <p:nvSpPr>
          <p:cNvPr id="5" name="Alt Başlık 4"/>
          <p:cNvSpPr>
            <a:spLocks noGrp="1"/>
          </p:cNvSpPr>
          <p:nvPr>
            <p:ph type="subTitle" idx="1"/>
          </p:nvPr>
        </p:nvSpPr>
        <p:spPr>
          <a:xfrm>
            <a:off x="810001" y="5190565"/>
            <a:ext cx="10572000" cy="1264023"/>
          </a:xfrm>
        </p:spPr>
        <p:txBody>
          <a:bodyPr>
            <a:normAutofit/>
          </a:bodyPr>
          <a:lstStyle/>
          <a:p>
            <a:pPr algn="ctr"/>
            <a:r>
              <a:rPr lang="tr-TR" sz="2800" b="1" i="1" dirty="0">
                <a:solidFill>
                  <a:schemeClr val="accent2"/>
                </a:solidFill>
              </a:rPr>
              <a:t>11 EKİM DÜNYA KIZ ÇOCUKLARI GÜNÜ KUTLU OLSUN VE ÜLKEMİZE KADIN LİDERLER KAZANDIRSIN </a:t>
            </a:r>
            <a:endParaRPr lang="tr-TR" sz="2800" b="1" i="1"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4447" y="0"/>
            <a:ext cx="13183903" cy="1170193"/>
          </a:xfrm>
        </p:spPr>
        <p:txBody>
          <a:bodyPr/>
          <a:lstStyle/>
          <a:p>
            <a:r>
              <a:rPr lang="tr-TR" dirty="0"/>
              <a:t>      BÖYLE BİR GÜN NEDEN GEREKLİ?       </a:t>
            </a:r>
            <a:endParaRPr lang="tr-TR" dirty="0"/>
          </a:p>
        </p:txBody>
      </p:sp>
      <p:sp>
        <p:nvSpPr>
          <p:cNvPr id="3" name="İçerik Yer Tutucusu 2"/>
          <p:cNvSpPr>
            <a:spLocks noGrp="1"/>
          </p:cNvSpPr>
          <p:nvPr>
            <p:ph idx="1"/>
          </p:nvPr>
        </p:nvSpPr>
        <p:spPr>
          <a:xfrm>
            <a:off x="672352" y="1945341"/>
            <a:ext cx="10847295" cy="4724400"/>
          </a:xfrm>
          <a:solidFill>
            <a:schemeClr val="accent2">
              <a:lumMod val="40000"/>
              <a:lumOff val="60000"/>
            </a:schemeClr>
          </a:solidFill>
        </p:spPr>
        <p:txBody>
          <a:bodyPr>
            <a:normAutofit lnSpcReduction="10000"/>
          </a:bodyPr>
          <a:lstStyle/>
          <a:p>
            <a:pPr marL="0" indent="0">
              <a:buNone/>
            </a:pPr>
            <a:endParaRPr lang="tr-TR" sz="28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buNone/>
            </a:pPr>
            <a:r>
              <a:rPr lang="tr-TR" sz="28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KIZ ÇOCUKLARININ KARŞI KARŞIYA OLDUĞU SORUNLAR</a:t>
            </a:r>
            <a:endParaRPr lang="tr-TR" sz="28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buNone/>
            </a:pPr>
            <a:r>
              <a:rPr lang="tr-TR" sz="2400" b="1" dirty="0">
                <a:solidFill>
                  <a:schemeClr val="accent3"/>
                </a:solidFill>
                <a:latin typeface="Roboto" panose="02000000000000000000" pitchFamily="2" charset="0"/>
                <a:ea typeface="Calibri" panose="020F0502020204030204" pitchFamily="34" charset="0"/>
                <a:cs typeface="Times New Roman" panose="02020603050405020304" pitchFamily="18" charset="0"/>
              </a:rPr>
              <a:t>Yaygın toplumsal cinsiyet eşitsizliği </a:t>
            </a:r>
            <a:endParaRPr lang="tr-TR" sz="2400" b="1" dirty="0">
              <a:solidFill>
                <a:schemeClr val="accent3"/>
              </a:solidFill>
              <a:latin typeface="Roboto" panose="02000000000000000000" pitchFamily="2" charset="0"/>
              <a:ea typeface="Calibri" panose="020F0502020204030204" pitchFamily="34" charset="0"/>
              <a:cs typeface="Times New Roman" panose="02020603050405020304" pitchFamily="18" charset="0"/>
            </a:endParaRPr>
          </a:p>
          <a:p>
            <a:pPr marL="0" indent="0" algn="ctr">
              <a:buNone/>
            </a:pPr>
            <a:r>
              <a:rPr lang="tr-TR" sz="2400" b="1" dirty="0">
                <a:solidFill>
                  <a:schemeClr val="accent2"/>
                </a:solidFill>
                <a:latin typeface="Roboto" panose="02000000000000000000" pitchFamily="2" charset="0"/>
                <a:ea typeface="Times New Roman" panose="02020603050405020304" pitchFamily="18" charset="0"/>
                <a:cs typeface="Times New Roman" panose="02020603050405020304" pitchFamily="18" charset="0"/>
              </a:rPr>
              <a:t>Çocuk </a:t>
            </a:r>
            <a:r>
              <a:rPr lang="tr-TR" sz="24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rPr>
              <a:t>yaşta, erken ve zorla evlendirilme        </a:t>
            </a:r>
            <a:r>
              <a:rPr lang="tr-TR" sz="24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tr-TR" sz="2400" b="1" dirty="0">
              <a:solidFill>
                <a:srgbClr val="555555"/>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buNone/>
            </a:pPr>
            <a:r>
              <a:rPr lang="tr-TR" sz="2400" b="1" dirty="0">
                <a:solidFill>
                  <a:schemeClr val="accent3"/>
                </a:solidFill>
                <a:latin typeface="Roboto" panose="02000000000000000000" pitchFamily="2" charset="0"/>
                <a:ea typeface="Times New Roman" panose="02020603050405020304" pitchFamily="18" charset="0"/>
                <a:cs typeface="Times New Roman" panose="02020603050405020304" pitchFamily="18" charset="0"/>
              </a:rPr>
              <a:t>Ü</a:t>
            </a:r>
            <a:r>
              <a:rPr lang="tr-TR" sz="24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rPr>
              <a:t>cretsiz ev işlerinde ve tarımda çalıştırılma </a:t>
            </a:r>
            <a:endParaRPr lang="tr-TR" sz="24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buNone/>
            </a:pPr>
            <a:r>
              <a:rPr lang="tr-TR" sz="24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rPr>
              <a:t>Eğitimin dışında kalma </a:t>
            </a:r>
            <a:endParaRPr lang="tr-TR" sz="24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buNone/>
            </a:pPr>
            <a:r>
              <a:rPr lang="tr-TR" sz="24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rPr>
              <a:t>Sağlık ve sosyal haklara erişim sorunları </a:t>
            </a:r>
            <a:endParaRPr lang="tr-TR" sz="24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buNone/>
            </a:pPr>
            <a:r>
              <a:rPr lang="tr-TR" sz="2400" b="1" dirty="0">
                <a:solidFill>
                  <a:schemeClr val="accent2"/>
                </a:solidFill>
                <a:latin typeface="Roboto" panose="02000000000000000000" pitchFamily="2" charset="0"/>
                <a:ea typeface="Times New Roman" panose="02020603050405020304" pitchFamily="18" charset="0"/>
                <a:cs typeface="Times New Roman" panose="02020603050405020304" pitchFamily="18" charset="0"/>
              </a:rPr>
              <a:t>Y</a:t>
            </a:r>
            <a:r>
              <a:rPr lang="tr-TR" sz="24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rPr>
              <a:t>erel ve bölgesel çatışmaların birincil mağduru olma</a:t>
            </a:r>
            <a:endParaRPr lang="tr-TR" sz="2400" b="1" dirty="0">
              <a:solidFill>
                <a:schemeClr val="accent2"/>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lgn="ctr">
              <a:buNone/>
            </a:pPr>
            <a:r>
              <a:rPr lang="tr-TR" sz="2400" b="1" dirty="0">
                <a:solidFill>
                  <a:schemeClr val="accent3"/>
                </a:solidFill>
                <a:latin typeface="Roboto" panose="02000000000000000000" pitchFamily="2" charset="0"/>
                <a:ea typeface="Times New Roman" panose="02020603050405020304" pitchFamily="18" charset="0"/>
                <a:cs typeface="Times New Roman" panose="02020603050405020304" pitchFamily="18" charset="0"/>
              </a:rPr>
              <a:t>Erkeklere göre daha yüksek y</a:t>
            </a:r>
            <a:r>
              <a:rPr lang="tr-TR" sz="24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rPr>
              <a:t>oksulluk, şiddet, dışlanma ve ayrımcılık  </a:t>
            </a:r>
            <a:endParaRPr lang="tr-TR" sz="2400" b="1" dirty="0">
              <a:solidFill>
                <a:schemeClr val="accent3"/>
              </a:solidFill>
              <a:effectLst/>
              <a:latin typeface="Roboto" panose="02000000000000000000" pitchFamily="2" charset="0"/>
              <a:ea typeface="Times New Roman" panose="02020603050405020304" pitchFamily="18" charset="0"/>
              <a:cs typeface="Times New Roman" panose="02020603050405020304" pitchFamily="18" charset="0"/>
            </a:endParaRPr>
          </a:p>
          <a:p>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3084" name="Picture 12" descr="Grafik İllüstrasyon Çocuk, çocuk çizimler, çocuk, yüz png | PNGEg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87435" y="0"/>
            <a:ext cx="2232212" cy="1945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3229" y="627325"/>
            <a:ext cx="10771449" cy="1008456"/>
          </a:xfrm>
        </p:spPr>
        <p:txBody>
          <a:bodyPr/>
          <a:lstStyle/>
          <a:p>
            <a:r>
              <a:rPr lang="tr-TR" dirty="0"/>
              <a:t>YAYGIN TOPLUMSAL CİNSİYET </a:t>
            </a:r>
            <a:br>
              <a:rPr lang="tr-TR" dirty="0"/>
            </a:br>
            <a:r>
              <a:rPr lang="tr-TR" dirty="0"/>
              <a:t>EŞİTSİZLİĞİ                                 </a:t>
            </a:r>
            <a:endParaRPr lang="tr-TR" dirty="0"/>
          </a:p>
        </p:txBody>
      </p:sp>
      <p:sp>
        <p:nvSpPr>
          <p:cNvPr id="3" name="İçerik Yer Tutucusu 2"/>
          <p:cNvSpPr>
            <a:spLocks noGrp="1"/>
          </p:cNvSpPr>
          <p:nvPr>
            <p:ph idx="1"/>
          </p:nvPr>
        </p:nvSpPr>
        <p:spPr>
          <a:xfrm>
            <a:off x="654422" y="1909482"/>
            <a:ext cx="11268637" cy="4706472"/>
          </a:xfrm>
          <a:solidFill>
            <a:schemeClr val="accent3">
              <a:lumMod val="20000"/>
              <a:lumOff val="80000"/>
            </a:schemeClr>
          </a:solidFill>
        </p:spPr>
        <p:txBody>
          <a:bodyPr>
            <a:normAutofit/>
          </a:bodyPr>
          <a:lstStyle/>
          <a:p>
            <a:pPr marL="0" indent="0" algn="ctr">
              <a:buNone/>
            </a:pPr>
            <a:r>
              <a:rPr lang="tr-TR" sz="2800" b="1" dirty="0">
                <a:solidFill>
                  <a:schemeClr val="accent1">
                    <a:lumMod val="50000"/>
                  </a:schemeClr>
                </a:solidFill>
              </a:rPr>
              <a:t>DÜNYA EKONOMİK FORUMU </a:t>
            </a:r>
            <a:endParaRPr lang="tr-TR" sz="2800" b="1" dirty="0">
              <a:solidFill>
                <a:schemeClr val="accent1">
                  <a:lumMod val="50000"/>
                </a:schemeClr>
              </a:solidFill>
            </a:endParaRPr>
          </a:p>
          <a:p>
            <a:pPr marL="0" indent="0" algn="ctr">
              <a:buNone/>
            </a:pPr>
            <a:r>
              <a:rPr lang="tr-TR" sz="2800" b="1" dirty="0">
                <a:solidFill>
                  <a:schemeClr val="accent1">
                    <a:lumMod val="50000"/>
                  </a:schemeClr>
                </a:solidFill>
              </a:rPr>
              <a:t>2022 TOPLUMSAL CİNSİYET EŞİTLİĞİ RAPORUNA GÖRE</a:t>
            </a:r>
            <a:endParaRPr lang="tr-TR" sz="2800" b="1" dirty="0">
              <a:solidFill>
                <a:schemeClr val="accent1">
                  <a:lumMod val="50000"/>
                </a:schemeClr>
              </a:solidFill>
            </a:endParaRPr>
          </a:p>
          <a:p>
            <a:pPr marL="0" indent="0" algn="ctr">
              <a:buNone/>
            </a:pPr>
            <a:r>
              <a:rPr lang="tr-TR" sz="2400" b="1" dirty="0">
                <a:solidFill>
                  <a:schemeClr val="accent3"/>
                </a:solidFill>
              </a:rPr>
              <a:t>TÜRKİYE GENEL EŞİTLİK SIRALAMASINDA 146 ÜLKE ARASINDA 124. </a:t>
            </a:r>
            <a:endParaRPr lang="tr-TR" sz="2400" b="1" dirty="0">
              <a:solidFill>
                <a:schemeClr val="accent3"/>
              </a:solidFill>
            </a:endParaRPr>
          </a:p>
          <a:p>
            <a:pPr marL="0" indent="0" algn="ctr">
              <a:buNone/>
            </a:pPr>
            <a:r>
              <a:rPr lang="tr-TR" sz="2400" b="1" dirty="0">
                <a:solidFill>
                  <a:schemeClr val="accent3">
                    <a:lumMod val="75000"/>
                  </a:schemeClr>
                </a:solidFill>
              </a:rPr>
              <a:t>EKONOMİK KATILIM VE FIRSATLAR SIRALAMASINDA 134. </a:t>
            </a:r>
            <a:endParaRPr lang="tr-TR" sz="2400" b="1" dirty="0">
              <a:solidFill>
                <a:schemeClr val="accent3">
                  <a:lumMod val="75000"/>
                </a:schemeClr>
              </a:solidFill>
            </a:endParaRPr>
          </a:p>
          <a:p>
            <a:pPr marL="0" indent="0" algn="ctr">
              <a:buNone/>
            </a:pPr>
            <a:r>
              <a:rPr lang="tr-TR" sz="2400" b="1" dirty="0">
                <a:solidFill>
                  <a:schemeClr val="accent1">
                    <a:lumMod val="75000"/>
                  </a:schemeClr>
                </a:solidFill>
              </a:rPr>
              <a:t>EĞİTİME ERİŞİM SIRALAMASINDA 101. </a:t>
            </a:r>
            <a:endParaRPr lang="tr-TR" sz="2400" b="1" dirty="0">
              <a:solidFill>
                <a:schemeClr val="accent1">
                  <a:lumMod val="75000"/>
                </a:schemeClr>
              </a:solidFill>
            </a:endParaRPr>
          </a:p>
          <a:p>
            <a:pPr marL="0" indent="0" algn="ctr">
              <a:buNone/>
            </a:pPr>
            <a:r>
              <a:rPr lang="tr-TR" sz="2400" b="1" dirty="0">
                <a:solidFill>
                  <a:schemeClr val="tx2">
                    <a:lumMod val="75000"/>
                  </a:schemeClr>
                </a:solidFill>
              </a:rPr>
              <a:t>SAĞLIK VE YAŞAMI SÜRDÜRME SIRALAMASINDA 99. </a:t>
            </a:r>
            <a:endParaRPr lang="tr-TR" sz="2400" b="1" dirty="0">
              <a:solidFill>
                <a:schemeClr val="tx2">
                  <a:lumMod val="75000"/>
                </a:schemeClr>
              </a:solidFill>
            </a:endParaRPr>
          </a:p>
          <a:p>
            <a:pPr marL="0" indent="0" algn="ctr">
              <a:buNone/>
            </a:pPr>
            <a:r>
              <a:rPr lang="tr-TR" sz="2400" b="1" dirty="0">
                <a:solidFill>
                  <a:schemeClr val="accent4">
                    <a:lumMod val="75000"/>
                  </a:schemeClr>
                </a:solidFill>
              </a:rPr>
              <a:t>POLİTİK GÜÇLENME SIRALAMASINDA 112. SIRADA </a:t>
            </a:r>
            <a:endParaRPr lang="tr-TR" sz="2400" b="1" dirty="0">
              <a:solidFill>
                <a:schemeClr val="accent4">
                  <a:lumMod val="75000"/>
                </a:schemeClr>
              </a:solidFill>
            </a:endParaRPr>
          </a:p>
        </p:txBody>
      </p:sp>
      <p:pic>
        <p:nvPicPr>
          <p:cNvPr id="4098" name="Picture 2" descr="Erkek Ve Kız çocuk Gününde Eğleniyor Ücretsiz Grafik Resim İndir - Lovepik  | 40173557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49553" y="0"/>
            <a:ext cx="3173506" cy="2015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https://www.youtube.com/watch?v=NV4S7uZ--80</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09999" y="447188"/>
            <a:ext cx="10571998" cy="970450"/>
          </a:xfrm>
        </p:spPr>
        <p:txBody>
          <a:bodyPr/>
          <a:lstStyle/>
          <a:p>
            <a:r>
              <a:rPr lang="tr-TR" dirty="0"/>
              <a:t>			  ÇOCUK YAŞTA, ERKEN VE ZORLA   				  EVLENDİRME (ÇEZE)   </a:t>
            </a:r>
            <a:endParaRPr lang="tr-TR" dirty="0"/>
          </a:p>
        </p:txBody>
      </p:sp>
      <p:sp>
        <p:nvSpPr>
          <p:cNvPr id="3" name="İçerik Yer Tutucusu 2"/>
          <p:cNvSpPr>
            <a:spLocks noGrp="1"/>
          </p:cNvSpPr>
          <p:nvPr>
            <p:ph idx="1"/>
          </p:nvPr>
        </p:nvSpPr>
        <p:spPr>
          <a:xfrm>
            <a:off x="564775" y="1864826"/>
            <a:ext cx="11187953" cy="4545986"/>
          </a:xfrm>
          <a:solidFill>
            <a:schemeClr val="accent2">
              <a:lumMod val="20000"/>
              <a:lumOff val="80000"/>
            </a:schemeClr>
          </a:solidFill>
        </p:spPr>
        <p:txBody>
          <a:bodyPr>
            <a:normAutofit/>
          </a:bodyPr>
          <a:lstStyle/>
          <a:p>
            <a:pPr marL="0" indent="0" algn="ctr">
              <a:buNone/>
            </a:pPr>
            <a:r>
              <a:rPr lang="tr-TR" sz="2400" b="1" dirty="0">
                <a:solidFill>
                  <a:schemeClr val="accent2"/>
                </a:solidFill>
              </a:rPr>
              <a:t>TÜRKİYE’DE  VE DÜNYADA 18 YAŞINDAN ÖNCE EVLENDİRİLEN GENÇ KADINLARIN ORANI YÜZDE 21  </a:t>
            </a:r>
            <a:endParaRPr lang="tr-TR" sz="2400" b="1" dirty="0">
              <a:solidFill>
                <a:schemeClr val="accent2"/>
              </a:solidFill>
            </a:endParaRPr>
          </a:p>
          <a:p>
            <a:pPr marL="0" indent="0" algn="ctr">
              <a:buNone/>
            </a:pPr>
            <a:r>
              <a:rPr lang="tr-TR" sz="2400" b="1" dirty="0">
                <a:solidFill>
                  <a:schemeClr val="accent1">
                    <a:lumMod val="50000"/>
                  </a:schemeClr>
                </a:solidFill>
              </a:rPr>
              <a:t>HER 5 KADINDAN BİRİ ÇOCUK YAŞTA EVLENDİRİLİYOR</a:t>
            </a:r>
            <a:r>
              <a:rPr lang="tr-TR" sz="2400" dirty="0">
                <a:solidFill>
                  <a:schemeClr val="accent1">
                    <a:lumMod val="50000"/>
                  </a:schemeClr>
                </a:solidFill>
              </a:rPr>
              <a:t> </a:t>
            </a:r>
            <a:endParaRPr lang="tr-TR" sz="2400" dirty="0">
              <a:solidFill>
                <a:schemeClr val="accent1">
                  <a:lumMod val="50000"/>
                </a:schemeClr>
              </a:solidFill>
            </a:endParaRPr>
          </a:p>
          <a:p>
            <a:pPr marL="0" indent="0" algn="ctr">
              <a:buNone/>
            </a:pPr>
            <a:r>
              <a:rPr lang="tr-TR" sz="2400" b="1" dirty="0">
                <a:solidFill>
                  <a:schemeClr val="accent2"/>
                </a:solidFill>
              </a:rPr>
              <a:t>	2020’DE 16-17 YAŞ GRUBUNDA RESMİ NİKAHLA EVLENDİRİLEN ERKEK ÇOCUK SAYISI 726 İKEN KIZ ÇOCUK SAYISI 13 BİN (TÜİK)</a:t>
            </a:r>
            <a:endParaRPr lang="tr-TR" sz="2400" b="1" dirty="0">
              <a:solidFill>
                <a:schemeClr val="accent2"/>
              </a:solidFill>
            </a:endParaRPr>
          </a:p>
          <a:p>
            <a:pPr marL="0" indent="0" algn="ctr">
              <a:buNone/>
            </a:pPr>
            <a:r>
              <a:rPr lang="tr-TR" sz="2400" b="1" dirty="0">
                <a:solidFill>
                  <a:schemeClr val="accent1"/>
                </a:solidFill>
              </a:rPr>
              <a:t>	</a:t>
            </a:r>
            <a:r>
              <a:rPr lang="tr-TR" sz="2400" b="1" dirty="0">
                <a:solidFill>
                  <a:schemeClr val="accent1">
                    <a:lumMod val="50000"/>
                  </a:schemeClr>
                </a:solidFill>
              </a:rPr>
              <a:t>ÇOCUK YAŞTA EVLENDİRİLEN KIZ ÇOCUK SAYISI ERKEK ÇOCUK SAYISINDAN 18 KATI FAZLA</a:t>
            </a:r>
            <a:endParaRPr lang="tr-TR" sz="2400" b="1" dirty="0">
              <a:solidFill>
                <a:schemeClr val="accent1">
                  <a:lumMod val="50000"/>
                </a:schemeClr>
              </a:solidFill>
            </a:endParaRPr>
          </a:p>
          <a:p>
            <a:endParaRPr lang="tr-TR" sz="2400" dirty="0"/>
          </a:p>
        </p:txBody>
      </p:sp>
      <p:pic>
        <p:nvPicPr>
          <p:cNvPr id="5122" name="Picture 2" descr="Mutlu Kız Çocuk - Pixabay'da ücretsiz vektör grafi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292039" cy="1936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0988" y="447188"/>
            <a:ext cx="10871010" cy="970450"/>
          </a:xfrm>
        </p:spPr>
        <p:txBody>
          <a:bodyPr/>
          <a:lstStyle/>
          <a:p>
            <a:r>
              <a:rPr lang="tr-TR" sz="3600" dirty="0"/>
              <a:t>ÇOCUK YAŞTA, ERKEN VE ZORLA </a:t>
            </a:r>
            <a:br>
              <a:rPr lang="tr-TR" sz="3600" dirty="0"/>
            </a:br>
            <a:r>
              <a:rPr lang="tr-TR" sz="3600" dirty="0"/>
              <a:t>EVLENDİRME (ÇEZE) NEDEN ENGELLENMELİ?</a:t>
            </a:r>
            <a:endParaRPr lang="tr-TR" sz="3600" dirty="0"/>
          </a:p>
        </p:txBody>
      </p:sp>
      <p:sp>
        <p:nvSpPr>
          <p:cNvPr id="3" name="İçerik Yer Tutucusu 2"/>
          <p:cNvSpPr>
            <a:spLocks noGrp="1"/>
          </p:cNvSpPr>
          <p:nvPr>
            <p:ph idx="1"/>
          </p:nvPr>
        </p:nvSpPr>
        <p:spPr>
          <a:xfrm>
            <a:off x="800491" y="1963272"/>
            <a:ext cx="10436017" cy="4125098"/>
          </a:xfrm>
        </p:spPr>
        <p:txBody>
          <a:bodyPr>
            <a:normAutofit/>
          </a:bodyPr>
          <a:lstStyle/>
          <a:p>
            <a:pPr marL="0" indent="0">
              <a:buNone/>
            </a:pPr>
            <a:endParaRPr lang="tr-TR" dirty="0"/>
          </a:p>
          <a:p>
            <a:r>
              <a:rPr lang="tr-TR" sz="2600" b="1" dirty="0">
                <a:solidFill>
                  <a:schemeClr val="accent1"/>
                </a:solidFill>
              </a:rPr>
              <a:t>FİZİKSEL, CİNSEL, EKONOMİK VE DUYGUSAL ŞİDDET, </a:t>
            </a:r>
            <a:endParaRPr lang="tr-TR" sz="2600" b="1" dirty="0">
              <a:solidFill>
                <a:schemeClr val="accent1"/>
              </a:solidFill>
            </a:endParaRPr>
          </a:p>
          <a:p>
            <a:pPr marL="0" indent="0">
              <a:buNone/>
            </a:pPr>
            <a:r>
              <a:rPr lang="tr-TR" sz="2600" b="1" dirty="0">
                <a:solidFill>
                  <a:schemeClr val="accent1"/>
                </a:solidFill>
              </a:rPr>
              <a:t>    İSTİSMAR</a:t>
            </a:r>
            <a:endParaRPr lang="tr-TR" sz="2600" b="1" dirty="0">
              <a:solidFill>
                <a:schemeClr val="accent1"/>
              </a:solidFill>
            </a:endParaRPr>
          </a:p>
          <a:p>
            <a:r>
              <a:rPr lang="tr-TR" sz="2600" b="1" dirty="0">
                <a:solidFill>
                  <a:schemeClr val="accent2"/>
                </a:solidFill>
              </a:rPr>
              <a:t>EĞİTİM VE ÇALIŞMA HAYATI DIŞINDA KALMA       </a:t>
            </a:r>
            <a:endParaRPr lang="tr-TR" sz="2600" b="1" dirty="0">
              <a:solidFill>
                <a:schemeClr val="accent2"/>
              </a:solidFill>
            </a:endParaRPr>
          </a:p>
          <a:p>
            <a:r>
              <a:rPr lang="tr-TR" sz="2600" b="1" dirty="0">
                <a:solidFill>
                  <a:schemeClr val="accent1"/>
                </a:solidFill>
              </a:rPr>
              <a:t>RUH VE BEDEN SAĞLIĞININ KAYBI</a:t>
            </a:r>
            <a:endParaRPr lang="tr-TR" sz="2600" dirty="0"/>
          </a:p>
          <a:p>
            <a:r>
              <a:rPr lang="tr-TR" sz="2600" b="1" dirty="0">
                <a:solidFill>
                  <a:schemeClr val="accent2"/>
                </a:solidFill>
              </a:rPr>
              <a:t>SAĞLIKSIZ, EĞİTİMSİZ ÇOCUKLAR YETİŞTİRME </a:t>
            </a:r>
            <a:endParaRPr lang="tr-TR" sz="2600" b="1" dirty="0">
              <a:solidFill>
                <a:schemeClr val="accent2"/>
              </a:solidFill>
            </a:endParaRPr>
          </a:p>
          <a:p>
            <a:r>
              <a:rPr lang="tr-TR" sz="2600" b="1" dirty="0">
                <a:solidFill>
                  <a:schemeClr val="accent1"/>
                </a:solidFill>
              </a:rPr>
              <a:t>YOKSULLAŞMA, YOKSUL KALMA </a:t>
            </a:r>
            <a:endParaRPr lang="tr-TR" sz="2600" dirty="0"/>
          </a:p>
          <a:p>
            <a:endParaRPr lang="tr-TR" dirty="0"/>
          </a:p>
        </p:txBody>
      </p:sp>
      <p:pic>
        <p:nvPicPr>
          <p:cNvPr id="6150" name="Picture 6" descr="Kız Çocuk Ayakta - Pixabay'da ücretsiz vektör grafi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53279" y="0"/>
            <a:ext cx="2038721" cy="2617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377" y="447188"/>
            <a:ext cx="10571998" cy="970450"/>
          </a:xfrm>
        </p:spPr>
        <p:txBody>
          <a:bodyPr/>
          <a:lstStyle/>
          <a:p>
            <a:r>
              <a:rPr lang="tr-TR" dirty="0"/>
              <a:t>ÜCRETSİZ EV İŞLERİNDE VE TARIMDA   ÇALIŞTIRILMA</a:t>
            </a:r>
            <a:endParaRPr lang="tr-TR" dirty="0"/>
          </a:p>
        </p:txBody>
      </p:sp>
      <p:sp>
        <p:nvSpPr>
          <p:cNvPr id="3" name="İçerik Yer Tutucusu 2"/>
          <p:cNvSpPr>
            <a:spLocks noGrp="1"/>
          </p:cNvSpPr>
          <p:nvPr>
            <p:ph idx="1"/>
          </p:nvPr>
        </p:nvSpPr>
        <p:spPr>
          <a:xfrm>
            <a:off x="460377" y="2286000"/>
            <a:ext cx="10912909" cy="4249271"/>
          </a:xfrm>
          <a:ln>
            <a:solidFill>
              <a:schemeClr val="accent2"/>
            </a:solidFill>
          </a:ln>
        </p:spPr>
        <p:txBody>
          <a:bodyPr>
            <a:normAutofit fontScale="92500" lnSpcReduction="20000"/>
          </a:bodyPr>
          <a:lstStyle/>
          <a:p>
            <a:pPr eaLnBrk="1" hangingPunct="1"/>
            <a:endParaRPr lang="tr-TR" altLang="tr-TR" sz="2600" b="1" dirty="0">
              <a:solidFill>
                <a:schemeClr val="accent1"/>
              </a:solidFill>
              <a:latin typeface="+mj-lt"/>
              <a:cs typeface="Times New Roman" panose="02020603050405020304" pitchFamily="18" charset="0"/>
            </a:endParaRPr>
          </a:p>
          <a:p>
            <a:pPr eaLnBrk="1" hangingPunct="1"/>
            <a:r>
              <a:rPr lang="tr-TR" altLang="tr-TR" sz="2600" b="1" dirty="0">
                <a:solidFill>
                  <a:schemeClr val="accent1"/>
                </a:solidFill>
                <a:latin typeface="+mj-lt"/>
                <a:cs typeface="Times New Roman" panose="02020603050405020304" pitchFamily="18" charset="0"/>
              </a:rPr>
              <a:t>Kız çocukları tarlada veya ev işlerinde ucuz işgücü / ücretsiz tarım işçisi</a:t>
            </a:r>
            <a:endParaRPr lang="tr-TR" altLang="tr-TR" sz="2600" b="1" dirty="0">
              <a:solidFill>
                <a:schemeClr val="accent1"/>
              </a:solidFill>
              <a:latin typeface="+mj-lt"/>
              <a:cs typeface="Times New Roman" panose="02020603050405020304" pitchFamily="18" charset="0"/>
            </a:endParaRPr>
          </a:p>
          <a:p>
            <a:pPr eaLnBrk="1" hangingPunct="1"/>
            <a:r>
              <a:rPr lang="tr-TR" altLang="tr-TR" sz="2600" b="1" dirty="0">
                <a:solidFill>
                  <a:schemeClr val="accent2"/>
                </a:solidFill>
                <a:latin typeface="+mj-lt"/>
                <a:cs typeface="Times New Roman" panose="02020603050405020304" pitchFamily="18" charset="0"/>
              </a:rPr>
              <a:t>Ailenin başlık parası karşılığında başka bir aileye devredebileceği bir meta (ticari mal) </a:t>
            </a:r>
            <a:endParaRPr lang="tr-TR" altLang="tr-TR" sz="2600" b="1" dirty="0">
              <a:solidFill>
                <a:schemeClr val="accent2"/>
              </a:solidFill>
              <a:latin typeface="+mj-lt"/>
              <a:cs typeface="Times New Roman" panose="02020603050405020304" pitchFamily="18" charset="0"/>
            </a:endParaRPr>
          </a:p>
          <a:p>
            <a:pPr eaLnBrk="1" hangingPunct="1"/>
            <a:r>
              <a:rPr lang="tr-TR" altLang="tr-TR" sz="2600" b="1" dirty="0">
                <a:solidFill>
                  <a:schemeClr val="accent1"/>
                </a:solidFill>
                <a:latin typeface="+mj-lt"/>
                <a:cs typeface="Times New Roman" panose="02020603050405020304" pitchFamily="18" charset="0"/>
              </a:rPr>
              <a:t>Evlenerek gittiği ailede de ucuz/ ücretsiz tarım işçisi veya ev işlerini üstlenecek görünmeyen emek</a:t>
            </a:r>
            <a:endParaRPr lang="tr-TR" altLang="tr-TR" sz="2600" b="1" dirty="0">
              <a:solidFill>
                <a:schemeClr val="accent1"/>
              </a:solidFill>
              <a:latin typeface="+mj-lt"/>
              <a:cs typeface="Times New Roman" panose="02020603050405020304" pitchFamily="18" charset="0"/>
            </a:endParaRPr>
          </a:p>
          <a:p>
            <a:r>
              <a:rPr lang="tr-TR" sz="2600" b="1" dirty="0">
                <a:solidFill>
                  <a:schemeClr val="accent2"/>
                </a:solidFill>
                <a:effectLst/>
                <a:latin typeface="+mj-lt"/>
                <a:ea typeface="Calibri" panose="020F0502020204030204" pitchFamily="34" charset="0"/>
                <a:cs typeface="Times New Roman" panose="02020603050405020304" pitchFamily="18" charset="0"/>
              </a:rPr>
              <a:t>Eğitimsiz kız çocuklarının 18 yaşından önce evlenme olasılığı, ortaokul seviyesinde veya daha yüksek eğitim almış kızların 3 katı </a:t>
            </a:r>
            <a:endParaRPr lang="tr-TR" sz="2600" b="1" dirty="0">
              <a:solidFill>
                <a:schemeClr val="accent2"/>
              </a:solidFill>
              <a:effectLst/>
              <a:latin typeface="+mj-lt"/>
              <a:ea typeface="Calibri" panose="020F0502020204030204" pitchFamily="34" charset="0"/>
              <a:cs typeface="Times New Roman" panose="02020603050405020304" pitchFamily="18" charset="0"/>
            </a:endParaRPr>
          </a:p>
          <a:p>
            <a:r>
              <a:rPr lang="tr-TR" sz="2600" b="1" dirty="0">
                <a:solidFill>
                  <a:schemeClr val="accent2"/>
                </a:solidFill>
                <a:effectLst/>
                <a:latin typeface="+mj-lt"/>
                <a:ea typeface="Calibri" panose="020F0502020204030204" pitchFamily="34" charset="0"/>
                <a:cs typeface="Times New Roman" panose="02020603050405020304" pitchFamily="18" charset="0"/>
              </a:rPr>
              <a:t>Eğitim almamış (20- 24 yaş) kadınların %60’ından fazlası 18 yaşından önce evlenmiştir (UNICEF, 2018; aktaran UNFPA, 2021).</a:t>
            </a:r>
            <a:endParaRPr lang="tr-TR" sz="2600" b="1" dirty="0">
              <a:solidFill>
                <a:schemeClr val="accent2"/>
              </a:solidFill>
              <a:effectLst/>
              <a:latin typeface="+mj-lt"/>
              <a:ea typeface="Calibri" panose="020F0502020204030204" pitchFamily="34" charset="0"/>
              <a:cs typeface="Times New Roman" panose="02020603050405020304" pitchFamily="18" charset="0"/>
            </a:endParaRPr>
          </a:p>
          <a:p>
            <a:pPr eaLnBrk="1" hangingPunct="1"/>
            <a:endParaRPr lang="tr-TR" altLang="tr-TR" sz="2600" b="1" dirty="0">
              <a:solidFill>
                <a:schemeClr val="accent1"/>
              </a:solidFill>
              <a:latin typeface="+mj-lt"/>
              <a:cs typeface="Times New Roman" panose="02020603050405020304" pitchFamily="18" charset="0"/>
            </a:endParaRPr>
          </a:p>
          <a:p>
            <a:endParaRPr lang="tr-TR" dirty="0"/>
          </a:p>
        </p:txBody>
      </p:sp>
      <p:pic>
        <p:nvPicPr>
          <p:cNvPr id="11266" name="Picture 2" descr="Taşınabilir ağ grafik çizim, sevimli çizgi kız, çocuk, el png | PNGEg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68119" y="0"/>
            <a:ext cx="2005168" cy="2366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klif">
  <a:themeElements>
    <a:clrScheme name="Teklif">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Teklif">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klif">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TM03457503[[fn=Teklif]]</Template>
  <TotalTime>0</TotalTime>
  <Words>11886</Words>
  <Application>WPS Presentation</Application>
  <PresentationFormat>Geniş ekran</PresentationFormat>
  <Paragraphs>252</Paragraphs>
  <Slides>35</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35</vt:i4>
      </vt:variant>
    </vt:vector>
  </HeadingPairs>
  <TitlesOfParts>
    <vt:vector size="54" baseType="lpstr">
      <vt:lpstr>Arial</vt:lpstr>
      <vt:lpstr>SimSun</vt:lpstr>
      <vt:lpstr>Wingdings</vt:lpstr>
      <vt:lpstr>Wingdings 2</vt:lpstr>
      <vt:lpstr>Bahnschrift</vt:lpstr>
      <vt:lpstr>Roboto</vt:lpstr>
      <vt:lpstr>Times New Roman</vt:lpstr>
      <vt:lpstr>Calibri</vt:lpstr>
      <vt:lpstr>Open Sans</vt:lpstr>
      <vt:lpstr>Segoe Print</vt:lpstr>
      <vt:lpstr>Century Gothic</vt:lpstr>
      <vt:lpstr>Microsoft YaHei</vt:lpstr>
      <vt:lpstr>Arial Unicode MS</vt:lpstr>
      <vt:lpstr>ReithSans</vt:lpstr>
      <vt:lpstr>Helvetica</vt:lpstr>
      <vt:lpstr>system-ui</vt:lpstr>
      <vt:lpstr>Helvetica Neue</vt:lpstr>
      <vt:lpstr>Source Sans Pro</vt:lpstr>
      <vt:lpstr>Teklif</vt:lpstr>
      <vt:lpstr>11 EKİM DÜNYA KIZ ÇOCUKLARI GÜNÜ GELECEĞİM ELLERİMDE  RESİM VE KOMPOZİSYON YARIŞMASI ÖDÜL TÖRENİNE HOŞGELDİNİZ </vt:lpstr>
      <vt:lpstr>PowerPoint 演示文稿</vt:lpstr>
      <vt:lpstr>					GÜNÜN ANLAM VE ÖNEMİ</vt:lpstr>
      <vt:lpstr>      BÖYLE BİR GÜN NEDEN GEREKLİ?       </vt:lpstr>
      <vt:lpstr>YAYGIN TOPLUMSAL CİNSİYET  EŞİTSİZLİĞİ                                 </vt:lpstr>
      <vt:lpstr>PowerPoint 演示文稿</vt:lpstr>
      <vt:lpstr>			  ÇOCUK YAŞTA, ERKEN VE ZORLA   				  EVLENDİRME (ÇEZE)   </vt:lpstr>
      <vt:lpstr>ÇOCUK YAŞTA, ERKEN VE ZORLA  EVLENDİRME (ÇEZE) NEDEN ENGELLENMELİ?</vt:lpstr>
      <vt:lpstr>ÜCRETSİZ EV İŞLERİNDE VE TARIMDA   ÇALIŞTIRILMA</vt:lpstr>
      <vt:lpstr>EV DIŞINDA ÇALIŞTIRILAN ÇOCUKLAR   </vt:lpstr>
      <vt:lpstr>EV İŞLERİNDE ÇALIŞTIRILAN ÇOCUKLAR</vt:lpstr>
      <vt:lpstr>EĞİTİMİN DIŞINDA KALANLAR       </vt:lpstr>
      <vt:lpstr>SAĞLIK VE SOSYAL HAKLARA ERİŞİM   SORUNLARI</vt:lpstr>
      <vt:lpstr>YOKSULLUK VE ŞİDDETTEN YÜKSEK PAY  </vt:lpstr>
      <vt:lpstr>11 EKİM GÜNÜ KUTLAMASI        NE YARAR SAĞLAR</vt:lpstr>
      <vt:lpstr>BİZLER KIZLARIMIZ İÇİN NELER       YAPABİLİRİZ?</vt:lpstr>
      <vt:lpstr>PowerPoint 演示文稿</vt:lpstr>
      <vt:lpstr>HAYALLERİ OLAN KIZ ÇOCUKLARI GELECEKTE NELER YAPABİLİR?</vt:lpstr>
      <vt:lpstr>HAYALLERİ 0LAN KIZ ÇOCUKLARI GELECEKTE NELER YAPABİLİR?</vt:lpstr>
      <vt:lpstr>HAYALLERİ OLAN KIZ ÇOCUKLARI GELECEKTE NELER YAPABİLİR?</vt:lpstr>
      <vt:lpstr>HAYALLERİ OLAN KIZ ÇOCUKLARI GELECEKTE NELER YAPABİLİR?</vt:lpstr>
      <vt:lpstr>HAYALLERİ OLAN KIZ ÇOCUKLARI GELECEKTE NELER YAPABİLİR?</vt:lpstr>
      <vt:lpstr>HAYALLERİ OLAN KIZ ÇOCUKLARI GELECEKTE NELER YAPABİLİR?</vt:lpstr>
      <vt:lpstr>HAYALLERİ OLAN KIZ ÇOCUKLARI GELECEKTE NELER YAPABİLİR?</vt:lpstr>
      <vt:lpstr>11’incisi düzenlenen Floransa Bienali’ne, dünya çapında sanatçılar 1300’den fazla eserle katıldı. Türkiye’den Özlem Başer heykel alanında, Şebnem Akyıldız seramik alanında, Pınar Ervardar fotoğraf alanında ve Çağla Tanyolaç kuyumculuk sanatı alanında ‘Lorenzo il Magnifico’ (Muhteşem Lorenzo) ödülünü aldı.</vt:lpstr>
      <vt:lpstr>HAYALLERİ OLAN KIZ ÇOCUKLARI GELECEKTE NELER YAPABİLİR?</vt:lpstr>
      <vt:lpstr>HAYALLERİ OLAN KIZ ÇOCUKLARI GELECEKTE NELER YAPABİLİR?</vt:lpstr>
      <vt:lpstr>HAYALLERİ OLAN KIZ ÇOCUKLARI GELECEKTE NELER YAPABİLİR?</vt:lpstr>
      <vt:lpstr>«GELECEĞİM ELLERİMDE»  RESİM VE KOMPOZİSYON YARIŞMASI ÖDÜLLERİ </vt:lpstr>
      <vt:lpstr>«GELECEĞİM ELLERİMDE»  RESİM VE KOMPOZİSYON YARIŞMASI ÖDÜLLERİ </vt:lpstr>
      <vt:lpstr>«GELECEĞİM ELLERİMDE»  RESİM VE KOMPOZİSYON YARIŞMASI ÖDÜLLERİ </vt:lpstr>
      <vt:lpstr>«GELECEĞİM ELLERİMDE»  RESİM VE KOMPOZİSYON YARIŞMASI ÖDÜLLERİ </vt:lpstr>
      <vt:lpstr>TEŞEKKÜRLERİMİZ</vt:lpstr>
      <vt:lpstr>TEŞEKKÜRLERİMİZ</vt:lpstr>
      <vt:lpstr>TÖRENİMİZİ ONURLANDIRAN TÜM KONUKLARIMIZA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Sarvan</dc:creator>
  <cp:lastModifiedBy>tukd antalya</cp:lastModifiedBy>
  <cp:revision>17</cp:revision>
  <dcterms:created xsi:type="dcterms:W3CDTF">2022-09-23T12:36:00Z</dcterms:created>
  <dcterms:modified xsi:type="dcterms:W3CDTF">2024-08-26T14:38:03Z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D5F66B2DCBB24DC4B9FBC595FCC59E02_13</vt:lpwstr>
  </property>
  <property fmtid="{D5CDD505-2E9C-101B-9397-08002B2CF9AE}" pid="3" name="KSOProductBuildVer">
    <vt:lpwstr>1033-12.2.0.17562</vt:lpwstr>
  </property>
</Properties>
</file>