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7"/>
  </p:notesMasterIdLst>
  <p:sldIdLst>
    <p:sldId id="256" r:id="rId3"/>
    <p:sldId id="313" r:id="rId4"/>
    <p:sldId id="302" r:id="rId5"/>
    <p:sldId id="306" r:id="rId6"/>
    <p:sldId id="307" r:id="rId8"/>
    <p:sldId id="311" r:id="rId9"/>
    <p:sldId id="312" r:id="rId10"/>
    <p:sldId id="303" r:id="rId11"/>
    <p:sldId id="315" r:id="rId12"/>
    <p:sldId id="314" r:id="rId13"/>
    <p:sldId id="316" r:id="rId14"/>
    <p:sldId id="304" r:id="rId15"/>
    <p:sldId id="305" r:id="rId16"/>
    <p:sldId id="308" r:id="rId17"/>
    <p:sldId id="309" r:id="rId18"/>
    <p:sldId id="310" r:id="rId19"/>
    <p:sldId id="273" r:id="rId20"/>
    <p:sldId id="276" r:id="rId21"/>
    <p:sldId id="280" r:id="rId22"/>
    <p:sldId id="287" r:id="rId23"/>
    <p:sldId id="288" r:id="rId24"/>
    <p:sldId id="282" r:id="rId25"/>
    <p:sldId id="299" r:id="rId26"/>
    <p:sldId id="296" r:id="rId27"/>
    <p:sldId id="297" r:id="rId28"/>
    <p:sldId id="300" r:id="rId29"/>
    <p:sldId id="301" r:id="rId30"/>
  </p:sldIdLst>
  <p:sldSz cx="9144000" cy="6858000" type="screen4x3"/>
  <p:notesSz cx="6858000" cy="9144000"/>
  <p:defaultTextStyle>
    <a:defPPr>
      <a:defRPr lang="tr-T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1378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/>
            <a:r>
              <a:rPr dirty="0"/>
              <a:t>Asıl metin stillerini düzenlemek için tıklatın</a:t>
            </a:r>
            <a:endParaRPr dirty="0"/>
          </a:p>
          <a:p>
            <a:pPr lvl="1"/>
            <a:r>
              <a:rPr dirty="0"/>
              <a:t>İkinci düzey</a:t>
            </a:r>
            <a:endParaRPr dirty="0"/>
          </a:p>
          <a:p>
            <a:pPr lvl="2"/>
            <a:r>
              <a:rPr dirty="0"/>
              <a:t>Üçüncü düzey</a:t>
            </a:r>
            <a:endParaRPr dirty="0"/>
          </a:p>
          <a:p>
            <a:pPr lvl="3"/>
            <a:r>
              <a:rPr dirty="0"/>
              <a:t>Dördüncü düzey</a:t>
            </a:r>
            <a:endParaRPr dirty="0"/>
          </a:p>
          <a:p>
            <a:pPr lvl="4"/>
            <a:r>
              <a:rPr dirty="0"/>
              <a:t>Beşinci düzey</a:t>
            </a:r>
            <a:endParaRPr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tr-TR" altLang="tr-TR" sz="1200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tr-TR" altLang="tr-TR" sz="12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 Yer Tutucusu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/>
            <a:endParaRPr lang="tr-TR" altLang="tr-TR" dirty="0"/>
          </a:p>
        </p:txBody>
      </p:sp>
      <p:sp>
        <p:nvSpPr>
          <p:cNvPr id="8196" name="Slayt Numarası Yer Tutucusu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tr-TR" altLang="tr-TR" sz="1200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tr-TR" altLang="tr-TR" sz="12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 Yer Tutucusu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/>
            <a:endParaRPr lang="tr-TR" altLang="tr-TR" dirty="0"/>
          </a:p>
        </p:txBody>
      </p:sp>
      <p:sp>
        <p:nvSpPr>
          <p:cNvPr id="17412" name="Slayt Numarası Yer Tutucusu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tr-TR" altLang="tr-TR" sz="1200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tr-TR" altLang="tr-TR" sz="12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/>
          <p:nvPr/>
        </p:nvSpPr>
        <p:spPr>
          <a:xfrm>
            <a:off x="7315200" y="1066800"/>
            <a:ext cx="0" cy="449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051" name="Group 8"/>
          <p:cNvGrpSpPr/>
          <p:nvPr/>
        </p:nvGrpSpPr>
        <p:grpSpPr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2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3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4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5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6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7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8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9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0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1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2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3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4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5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6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8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9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0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1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2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3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4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5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6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7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8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9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0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1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2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2052" name="Line 40"/>
          <p:cNvSpPr/>
          <p:nvPr/>
        </p:nvSpPr>
        <p:spPr>
          <a:xfrm>
            <a:off x="304800" y="2819400"/>
            <a:ext cx="8229600" cy="0"/>
          </a:xfrm>
          <a:prstGeom prst="line">
            <a:avLst/>
          </a:prstGeom>
          <a:ln w="63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tr-TR" altLang="en-US"/>
              <a:t>Asıl başlık stili için tıklatın</a:t>
            </a:r>
            <a:endParaRPr lang="tr-TR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r>
              <a:rPr lang="tr-TR" altLang="en-US"/>
              <a:t>Asıl alt başlık stilini düzenlemek için tıklatın</a:t>
            </a:r>
            <a:endParaRPr lang="tr-TR" altLang="en-US"/>
          </a:p>
        </p:txBody>
      </p:sp>
      <p:sp>
        <p:nvSpPr>
          <p:cNvPr id="74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5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 eaLnBrk="1" hangingPunct="1">
              <a:buNone/>
            </a:pPr>
            <a:r>
              <a:rPr lang="tr-TR" altLang="en-US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6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eaLnBrk="1" hangingPunct="1"/>
            <a:fld id="{9A0DB2DC-4C9A-4742-B13C-FB6460FD3503}" type="slidenum">
              <a:rPr lang="tr-TR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tr-TR" alt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tr-TR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Line 2"/>
          <p:cNvSpPr/>
          <p:nvPr/>
        </p:nvSpPr>
        <p:spPr>
          <a:xfrm>
            <a:off x="7962900" y="152400"/>
            <a:ext cx="0" cy="1524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tr-TR" altLang="en-US" dirty="0"/>
              <a:t>Asıl başlık stili için tıklatın</a:t>
            </a:r>
            <a:endParaRPr lang="tr-TR" altLang="en-US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tr-TR" altLang="en-US" dirty="0"/>
              <a:t>Asıl metin stillerini düzenlemek için tıklatın</a:t>
            </a:r>
            <a:endParaRPr lang="tr-TR" altLang="en-US" dirty="0"/>
          </a:p>
          <a:p>
            <a:pPr lvl="1"/>
            <a:r>
              <a:rPr lang="tr-TR" altLang="en-US" dirty="0"/>
              <a:t>İkinci düzey</a:t>
            </a:r>
            <a:endParaRPr lang="tr-TR" altLang="en-US" dirty="0"/>
          </a:p>
          <a:p>
            <a:pPr lvl="2"/>
            <a:r>
              <a:rPr lang="tr-TR" altLang="en-US" dirty="0"/>
              <a:t>Üçüncü düzey</a:t>
            </a:r>
            <a:endParaRPr lang="tr-TR" altLang="en-US" dirty="0"/>
          </a:p>
          <a:p>
            <a:pPr lvl="3"/>
            <a:r>
              <a:rPr lang="tr-TR" altLang="en-US" dirty="0"/>
              <a:t>Dördüncü düzey</a:t>
            </a:r>
            <a:endParaRPr lang="tr-TR" altLang="en-US" dirty="0"/>
          </a:p>
          <a:p>
            <a:pPr lvl="4"/>
            <a:r>
              <a:rPr lang="tr-TR" altLang="en-US" dirty="0"/>
              <a:t>Beşinci düzey</a:t>
            </a:r>
            <a:endParaRPr lang="tr-TR" alt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00"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r>
              <a:rPr lang="tr-TR" altLang="en-US" dirty="0"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tr-TR" altLang="en-US" dirty="0">
                <a:cs typeface="Arial" panose="020B0604020202020204" pitchFamily="34" charset="0"/>
              </a:rPr>
            </a:fld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032" name="Group 8"/>
          <p:cNvGrpSpPr/>
          <p:nvPr/>
        </p:nvGrpSpPr>
        <p:grpSpPr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9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40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430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930" indent="-31623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6130" indent="-31623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330" indent="-31623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530" indent="-31623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730" indent="-31623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r>
              <a:rPr lang="tr-TR" altLang="tr-TR" sz="44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“ÇOCUK GELİN” AYIBINA HAYIR</a:t>
            </a:r>
            <a:br>
              <a:rPr lang="tr-TR" altLang="tr-TR" sz="44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tr-TR" altLang="tr-TR" sz="44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DİYELİM </a:t>
            </a:r>
            <a:endParaRPr lang="tr-TR" altLang="tr-TR" sz="4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buSzPct val="70000"/>
            </a:pP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 EKİM 2016</a:t>
            </a: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DÜNYA KIZ ÇOCUKLAR GÜNÜ</a:t>
            </a: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endParaRPr lang="tr-TR" altLang="tr-TR" sz="14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endParaRPr lang="tr-TR" altLang="tr-TR" sz="14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endParaRPr lang="tr-TR" altLang="tr-TR" sz="14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r>
              <a:rPr lang="tr-TR" altLang="tr-TR" sz="1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FULYA SARVAN</a:t>
            </a:r>
            <a:endParaRPr lang="tr-TR" altLang="tr-TR" sz="14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r>
              <a:rPr lang="tr-TR" altLang="tr-TR" sz="1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TÜRK ÜNİVERSİTELİ KADINLAR DERNEĞİ ANTALYA ŞUBESİ</a:t>
            </a:r>
            <a:endParaRPr lang="tr-TR" altLang="tr-TR" sz="14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ULUSAL HUKUK AÇISINDAN</a:t>
            </a:r>
            <a:endParaRPr lang="tr-TR" altLang="tr-TR" dirty="0"/>
          </a:p>
        </p:txBody>
      </p:sp>
      <p:sp>
        <p:nvSpPr>
          <p:cNvPr id="14339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484313"/>
            <a:ext cx="8229600" cy="4646612"/>
          </a:xfrm>
          <a:ln/>
        </p:spPr>
        <p:txBody>
          <a:bodyPr vert="horz" wrap="square" lIns="91440" tIns="45720" rIns="91440" bIns="45720" anchor="t" anchorCtr="0"/>
          <a:p>
            <a:r>
              <a:rPr lang="tr-TR" altLang="tr-TR" sz="2400" dirty="0">
                <a:solidFill>
                  <a:srgbClr val="FF0000"/>
                </a:solidFill>
              </a:rPr>
              <a:t>1 Ocak 2002 – 4722 sayılı Medeni Kanuna </a:t>
            </a:r>
            <a:r>
              <a:rPr lang="tr-TR" altLang="tr-TR" sz="2400" dirty="0"/>
              <a:t>göre 17 yaşını doldurmadan resmi evlilik yapılamaz; evli eş olmanın kanuni haklarından yararlanılamaz; Aile Mahkemesi hakiminin izni ile onaltı yaşını doldurmuş erkek ve kadının evlenmesine izin verilebilir. </a:t>
            </a:r>
            <a:endParaRPr lang="tr-TR" altLang="tr-TR" sz="2400" dirty="0"/>
          </a:p>
          <a:p>
            <a:r>
              <a:rPr lang="tr-TR" altLang="tr-TR" sz="2400" dirty="0">
                <a:solidFill>
                  <a:srgbClr val="FF0000"/>
                </a:solidFill>
              </a:rPr>
              <a:t>Anayasa’nın 174. maddesi: </a:t>
            </a:r>
            <a:r>
              <a:rPr lang="tr-TR" altLang="tr-TR" sz="2400" dirty="0"/>
              <a:t>Evlenme akdinin evlendirme memuru önünde yapılması devrim yasası olarak korunması gereken bir kuraldır.</a:t>
            </a:r>
            <a:endParaRPr lang="tr-TR" altLang="tr-TR" sz="2400" dirty="0"/>
          </a:p>
          <a:p>
            <a:r>
              <a:rPr lang="tr-TR" altLang="tr-TR" sz="2400" dirty="0">
                <a:solidFill>
                  <a:srgbClr val="FF0000"/>
                </a:solidFill>
              </a:rPr>
              <a:t>Medeni Kanun 143. madde: </a:t>
            </a:r>
            <a:r>
              <a:rPr lang="tr-TR" altLang="tr-TR" sz="2400" dirty="0"/>
              <a:t>«Evlenme töreni biter bitmez evlendirme memuru eşlere bir aile cüzdanı verir. Aile cüzdanı gösterilmeden dini tören yapılamaz.»</a:t>
            </a:r>
            <a:endParaRPr lang="tr-TR" altLang="tr-TR" sz="2400" dirty="0"/>
          </a:p>
          <a:p>
            <a:endParaRPr lang="tr-TR" altLang="tr-TR" sz="2400" dirty="0"/>
          </a:p>
          <a:p>
            <a:endParaRPr lang="tr-TR" altLang="tr-TR" sz="2400" dirty="0"/>
          </a:p>
          <a:p>
            <a:endParaRPr lang="tr-TR" altLang="tr-TR" sz="2400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ULUSAL HUKUK AÇISINDAN</a:t>
            </a:r>
            <a:endParaRPr lang="tr-TR" altLang="tr-TR" dirty="0"/>
          </a:p>
        </p:txBody>
      </p:sp>
      <p:sp>
        <p:nvSpPr>
          <p:cNvPr id="15363" name="İçerik Yer Tutucusu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tr-TR" altLang="tr-TR" sz="2400" dirty="0">
                <a:solidFill>
                  <a:srgbClr val="FF0000"/>
                </a:solidFill>
              </a:rPr>
              <a:t>5395 Sayılı Çocuk Koruma Kanunu</a:t>
            </a:r>
            <a:r>
              <a:rPr lang="tr-TR" altLang="tr-TR" sz="2400" dirty="0"/>
              <a:t>, çocuğu 18 yaşını doldurmamış kişi olarak tanımlamakta, ihmal ve istismara açık bireyler olarak kabul etmekte ve korunmalarını gerekli görmektedir.</a:t>
            </a:r>
            <a:endParaRPr lang="tr-TR" altLang="tr-TR" sz="2400" dirty="0"/>
          </a:p>
          <a:p>
            <a:r>
              <a:rPr lang="tr-TR" altLang="tr-TR" sz="2400" dirty="0">
                <a:solidFill>
                  <a:srgbClr val="FF0000"/>
                </a:solidFill>
              </a:rPr>
              <a:t>1 Haziran 2005- 5237 Sayılı Türk Ceza Kanunu </a:t>
            </a:r>
            <a:endParaRPr lang="tr-TR" altLang="tr-TR" sz="2400" dirty="0">
              <a:solidFill>
                <a:srgbClr val="FF0000"/>
              </a:solidFill>
            </a:endParaRPr>
          </a:p>
          <a:p>
            <a:pPr lvl="1"/>
            <a:r>
              <a:rPr lang="tr-TR" altLang="tr-TR" sz="2000" dirty="0">
                <a:solidFill>
                  <a:srgbClr val="FF0000"/>
                </a:solidFill>
              </a:rPr>
              <a:t>103. Madde- </a:t>
            </a:r>
            <a:r>
              <a:rPr lang="tr-TR" altLang="tr-TR" sz="2000" dirty="0"/>
              <a:t>Onbeş yaşını tamamlamamış çocuklara karşı gerçekleştirilen her tür cinsel davranışı «çocuğun cinsel istismarı» suçu olarak kabul etmektedir.</a:t>
            </a:r>
            <a:endParaRPr lang="tr-TR" altLang="tr-TR" sz="2000" dirty="0"/>
          </a:p>
          <a:p>
            <a:pPr lvl="1"/>
            <a:r>
              <a:rPr lang="tr-TR" altLang="tr-TR" sz="2000" dirty="0">
                <a:solidFill>
                  <a:srgbClr val="FF0000"/>
                </a:solidFill>
              </a:rPr>
              <a:t>104. Madde: </a:t>
            </a:r>
            <a:r>
              <a:rPr lang="tr-TR" altLang="tr-TR" sz="2000" dirty="0"/>
              <a:t>Reşit olmayanla cinsel ilişki suç sayılır ve onbeş yaşın altında çocukla cinsel ilişkide bulunan kişi şikayet üzerine cezalandırılır. </a:t>
            </a:r>
            <a:endParaRPr lang="tr-TR" altLang="tr-TR" sz="2000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İNSAN HAKLARI İHLALİ</a:t>
            </a:r>
            <a:endParaRPr lang="tr-TR" altLang="tr-TR" dirty="0"/>
          </a:p>
        </p:txBody>
      </p:sp>
      <p:sp>
        <p:nvSpPr>
          <p:cNvPr id="16387" name="İçerik Yer Tutucusu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tr-TR" altLang="tr-TR" dirty="0"/>
              <a:t>Erken yaşta evlilik çocuk açısından bir insan hakları ihlalidir, çünkü</a:t>
            </a:r>
            <a:endParaRPr lang="tr-TR" altLang="tr-TR" dirty="0"/>
          </a:p>
          <a:p>
            <a:pPr lvl="1"/>
            <a:r>
              <a:rPr lang="tr-TR" altLang="tr-TR" dirty="0"/>
              <a:t>Çocuğun eğitim, sağlık, çalışma gibi temel insan haklarından yoksun kalmasına, </a:t>
            </a:r>
            <a:endParaRPr lang="tr-TR" altLang="tr-TR" dirty="0"/>
          </a:p>
          <a:p>
            <a:pPr lvl="1"/>
            <a:r>
              <a:rPr lang="tr-TR" altLang="tr-TR" dirty="0"/>
              <a:t>Yoksulluk, sosyal dışlanma ve ayrımcılığa uğramasına,</a:t>
            </a:r>
            <a:endParaRPr lang="tr-TR" altLang="tr-TR" dirty="0"/>
          </a:p>
          <a:p>
            <a:pPr lvl="1"/>
            <a:r>
              <a:rPr lang="tr-TR" altLang="tr-TR" dirty="0"/>
              <a:t>Cinsel sağlık ve üreme sağlığı problemleri yaşamasına ve</a:t>
            </a:r>
            <a:endParaRPr lang="tr-TR" altLang="tr-TR" dirty="0"/>
          </a:p>
          <a:p>
            <a:pPr lvl="1"/>
            <a:r>
              <a:rPr lang="tr-TR" altLang="tr-TR" dirty="0"/>
              <a:t>Anne –bebek ölümlerine yol açmaktadır. </a:t>
            </a:r>
            <a:endParaRPr lang="tr-TR" altLang="tr-TR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ÇOCUK RUH SAĞLIĞI AÇISINDAN SAKINCALARI</a:t>
            </a:r>
            <a:endParaRPr lang="tr-TR" altLang="tr-TR" dirty="0"/>
          </a:p>
        </p:txBody>
      </p:sp>
      <p:sp>
        <p:nvSpPr>
          <p:cNvPr id="18435" name="İçerik Yer Tutucusu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tr-TR" altLang="tr-TR" dirty="0"/>
              <a:t>Erken evlilik ve erken anneliğin psikolojik sonuçları:</a:t>
            </a:r>
            <a:endParaRPr lang="tr-TR" altLang="tr-TR" dirty="0"/>
          </a:p>
          <a:p>
            <a:pPr lvl="1"/>
            <a:r>
              <a:rPr lang="tr-TR" altLang="tr-TR" dirty="0"/>
              <a:t>Mutsuzluk</a:t>
            </a:r>
            <a:endParaRPr lang="tr-TR" altLang="tr-TR" dirty="0"/>
          </a:p>
          <a:p>
            <a:pPr lvl="1"/>
            <a:r>
              <a:rPr lang="tr-TR" altLang="tr-TR" dirty="0"/>
              <a:t>Güvensizlik</a:t>
            </a:r>
            <a:endParaRPr lang="tr-TR" altLang="tr-TR" dirty="0"/>
          </a:p>
          <a:p>
            <a:pPr lvl="1"/>
            <a:r>
              <a:rPr lang="tr-TR" altLang="tr-TR" dirty="0"/>
              <a:t>Ürkeklik</a:t>
            </a:r>
            <a:endParaRPr lang="tr-TR" altLang="tr-TR" dirty="0"/>
          </a:p>
          <a:p>
            <a:pPr lvl="1"/>
            <a:r>
              <a:rPr lang="tr-TR" altLang="tr-TR" dirty="0"/>
              <a:t>Depresyona ve intihara yatkınlık</a:t>
            </a:r>
            <a:endParaRPr lang="tr-TR" altLang="tr-TR" dirty="0"/>
          </a:p>
          <a:p>
            <a:pPr lvl="1"/>
            <a:r>
              <a:rPr lang="tr-TR" altLang="tr-TR" dirty="0"/>
              <a:t>Yetersiz ebeveynlik sonucu çocuklarını ihmal ve istismar riski</a:t>
            </a:r>
            <a:endParaRPr lang="tr-TR" altLang="tr-TR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ÜREME SAĞLIĞI AÇISINDAN SAKINCALARI</a:t>
            </a:r>
            <a:endParaRPr lang="tr-TR" altLang="tr-TR" dirty="0"/>
          </a:p>
        </p:txBody>
      </p:sp>
      <p:sp>
        <p:nvSpPr>
          <p:cNvPr id="19459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417638"/>
            <a:ext cx="8229600" cy="4713287"/>
          </a:xfrm>
          <a:ln/>
        </p:spPr>
        <p:txBody>
          <a:bodyPr vert="horz" wrap="square" lIns="91440" tIns="45720" rIns="91440" bIns="45720" anchor="t" anchorCtr="0"/>
          <a:p>
            <a:r>
              <a:rPr lang="tr-TR" altLang="tr-TR" sz="2800" dirty="0"/>
              <a:t>Üreme organları ile ilgili enfeksiyonlar</a:t>
            </a:r>
            <a:endParaRPr lang="tr-TR" altLang="tr-TR" sz="2800" dirty="0"/>
          </a:p>
          <a:p>
            <a:r>
              <a:rPr lang="tr-TR" altLang="tr-TR" sz="2800" dirty="0"/>
              <a:t>Cinsel yolla bulaşan hastalıklar</a:t>
            </a:r>
            <a:endParaRPr lang="tr-TR" altLang="tr-TR" sz="2800" dirty="0"/>
          </a:p>
          <a:p>
            <a:r>
              <a:rPr lang="tr-TR" altLang="tr-TR" sz="2800" dirty="0"/>
              <a:t>Gebe kalamama veya erken gebelikler</a:t>
            </a:r>
            <a:endParaRPr lang="tr-TR" altLang="tr-TR" sz="2800" dirty="0"/>
          </a:p>
          <a:p>
            <a:r>
              <a:rPr lang="tr-TR" altLang="tr-TR" sz="2800" dirty="0"/>
              <a:t>Rahim veya serviks kanseri</a:t>
            </a:r>
            <a:endParaRPr lang="tr-TR" altLang="tr-TR" sz="2800" dirty="0"/>
          </a:p>
          <a:p>
            <a:r>
              <a:rPr lang="tr-TR" altLang="tr-TR" sz="2800" dirty="0"/>
              <a:t>Çoklu istenmeyen gebelikler</a:t>
            </a:r>
            <a:endParaRPr lang="tr-TR" altLang="tr-TR" sz="2800" dirty="0"/>
          </a:p>
          <a:p>
            <a:r>
              <a:rPr lang="tr-TR" altLang="tr-TR" sz="2800" dirty="0"/>
              <a:t>Güvenli olmayan düşük yöntemleri</a:t>
            </a:r>
            <a:endParaRPr lang="tr-TR" altLang="tr-TR" sz="2800" dirty="0"/>
          </a:p>
          <a:p>
            <a:r>
              <a:rPr lang="tr-TR" altLang="tr-TR" sz="2800" dirty="0"/>
              <a:t>Gebelik zehirlenmesi, kanama, anemi,</a:t>
            </a:r>
            <a:endParaRPr lang="tr-TR" altLang="tr-TR" sz="2800" dirty="0"/>
          </a:p>
          <a:p>
            <a:r>
              <a:rPr lang="tr-TR" altLang="tr-TR" sz="2800" dirty="0"/>
              <a:t>Anne ve çocuk ölümleri </a:t>
            </a:r>
            <a:endParaRPr lang="tr-TR" altLang="tr-TR" sz="2800" dirty="0"/>
          </a:p>
          <a:p>
            <a:r>
              <a:rPr lang="tr-TR" altLang="tr-TR" sz="2800" dirty="0"/>
              <a:t>Bebeklerde büyüme geriliği, yetersiz beslenme  </a:t>
            </a:r>
            <a:endParaRPr lang="tr-TR" altLang="tr-TR" sz="2800" dirty="0"/>
          </a:p>
          <a:p>
            <a:endParaRPr lang="tr-TR" altLang="tr-TR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EĞİTİM FIRSATLARI AÇISINDAN SAKINCALARI</a:t>
            </a:r>
            <a:endParaRPr lang="tr-TR" altLang="tr-TR" dirty="0"/>
          </a:p>
        </p:txBody>
      </p:sp>
      <p:sp>
        <p:nvSpPr>
          <p:cNvPr id="16387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719263"/>
            <a:ext cx="8229600" cy="4411663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lnSpc>
                <a:spcPct val="90000"/>
              </a:lnSpc>
              <a:buNone/>
            </a:pPr>
            <a:r>
              <a:rPr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KSGM 2010</a:t>
            </a:r>
            <a:r>
              <a:rPr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raporu verilerine göre:</a:t>
            </a:r>
            <a:endParaRPr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 eaLnBrk="1" hangingPunct="1">
              <a:lnSpc>
                <a:spcPct val="90000"/>
              </a:lnSpc>
              <a:buNone/>
            </a:pPr>
            <a:r>
              <a:rPr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 </a:t>
            </a:r>
            <a:r>
              <a:rPr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okumaz-yazmazlık oranı:</a:t>
            </a:r>
            <a:endParaRPr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1997’de %23,1 (erkeklerde %6,1)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2006’da % 19,6 (erkeklerde %4) </a:t>
            </a:r>
            <a:endParaRPr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 eaLnBrk="1" hangingPunct="1">
              <a:lnSpc>
                <a:spcPct val="90000"/>
              </a:lnSpc>
              <a:buNone/>
            </a:pPr>
            <a:endParaRPr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 eaLnBrk="1" hangingPunct="1">
              <a:lnSpc>
                <a:spcPct val="90000"/>
              </a:lnSpc>
              <a:buNone/>
            </a:pP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Adrese Dayalı Nüfus Kayıt Sistemi (ADNKS) 2011 yılı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sonuçlarına göre: 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3.171.270 kişi okuma-yazma bilmeyen vatandaşın  </a:t>
            </a:r>
            <a:r>
              <a:rPr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2.617.566’sı kadın</a:t>
            </a:r>
            <a:endParaRPr sz="2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Okuma-yazma bilmeyen her </a:t>
            </a:r>
            <a:r>
              <a:rPr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kişiden 8’i kadın</a:t>
            </a:r>
            <a:endParaRPr sz="2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buNone/>
            </a:pP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000" dirty="0"/>
          </a:p>
          <a:p>
            <a:endParaRPr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sz="3600" dirty="0"/>
              <a:t>İŞGÜCÜNE KATILIM FIRSATLARI AÇISINDAN SAKINCALARI</a:t>
            </a:r>
            <a:endParaRPr lang="tr-TR" alt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719263"/>
            <a:ext cx="8229600" cy="4411663"/>
          </a:xfrm>
        </p:spPr>
        <p:txBody>
          <a:bodyPr vert="horz" wrap="square" lIns="91440" tIns="45720" rIns="91440" bIns="45720" numCol="1" anchor="t" anchorCtr="0" compatLnSpc="1"/>
          <a:p>
            <a:pPr eaLnBrk="1" hangingPunct="1">
              <a:buNone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TÜİK, 2011 Hanehalkı İşgücü Anketi Sonuçları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Kadınların işgücüne katılım oranı %28.8</a:t>
            </a:r>
            <a:endParaRPr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Erkeklerin işgücüne katılım oranı %71,7</a:t>
            </a:r>
            <a:endParaRPr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None/>
            </a:pPr>
            <a:endParaRPr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Kayıtsız çalışma oranı erkeklerde </a:t>
            </a: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35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 milyon 679 bin) kadınlarda</a:t>
            </a: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 55,9’dur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 milyon 501 bin). 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3200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4 Altbilgi Yer Tutucusu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/>
          </p:cNvSpPr>
          <p:nvPr>
            <p:ph type="title" hasCustomPrompt="1"/>
          </p:nvPr>
        </p:nvSpPr>
        <p:spPr>
          <a:xfrm>
            <a:off x="468313" y="122238"/>
            <a:ext cx="7532687" cy="1793875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br>
              <a:rPr lang="tr-TR" altLang="tr-TR" sz="3500" dirty="0"/>
            </a:br>
            <a:r>
              <a:rPr lang="tr-TR" alt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GELİNİN EKONOMİK GÜCÜ AÇISINDAN SAKINCALAR</a:t>
            </a:r>
            <a:br>
              <a:rPr lang="tr-TR" altLang="tr-T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3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2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 çocukları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evlenene kadar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tarlada veya ev işlerinde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ucuz işgücü / ücretsiz tarım işçisi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ev işlerinde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görünmeyen emek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konumunda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Evlenme yaşı geldiğinde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ailenin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başlık parası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karşılığında başka bir aileye devredebileceği bir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 (ticari mal)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haline geliyor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Evlenerek gittiği ailede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ekonomik değeri değişmiyor: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Ucuz/ ücretsiz tarım işçisi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ev işlerini üstlenecek </a:t>
            </a: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görünmeyen emek</a:t>
            </a:r>
            <a:endParaRPr lang="tr-TR" altLang="tr-TR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4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algn="ctr" eaLnBrk="1" hangingPunct="1">
              <a:buClrTx/>
              <a:buSzTx/>
              <a:buFontTx/>
            </a:pPr>
            <a:r>
              <a:rPr lang="tr-TR" altLang="tr-TR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Dolayısıyla</a:t>
            </a: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23555" name="Rectangle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lnSpc>
                <a:spcPct val="80000"/>
              </a:lnSpc>
              <a:buSzPct val="70000"/>
            </a:pPr>
            <a:r>
              <a:rPr lang="tr-TR" altLang="tr-TR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Toplumsal yaşamda çocuk gelinin payına düşen </a:t>
            </a:r>
            <a:endParaRPr lang="tr-TR" altLang="tr-TR" sz="2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SzPct val="70000"/>
            </a:pPr>
            <a:r>
              <a:rPr lang="tr-TR" altLang="tr-TR" sz="36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eğitimsizlik,</a:t>
            </a:r>
            <a:endParaRPr lang="tr-TR" altLang="tr-TR" sz="36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SzPct val="70000"/>
            </a:pPr>
            <a:r>
              <a:rPr lang="tr-TR" altLang="tr-TR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işsizlik, ekonomik bağımlılık, yoksulluk ve sosyal dışlanma</a:t>
            </a:r>
            <a:endParaRPr lang="tr-TR" altLang="tr-TR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SzPct val="70000"/>
            </a:pPr>
            <a:endParaRPr lang="tr-TR" altLang="tr-TR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4 Altbilgi Yer Tutucusu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GÜNCEL BİR ARAŞTIRMANIN SONUÇLARI</a:t>
            </a: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580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484313"/>
            <a:ext cx="8229600" cy="4646612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Gezici Araştırma Şirketi’nin 1-6 Nisan 2014 tarihleri arasında 38 il ve 179 ilçede 9-18 yaş arası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1932 erkek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1932 kız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çocukla yürüttükleri araştırmanın sonuçları: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9-18 yaş arası kız çocukların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%37,7’si okula gitmiyor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(erkeklerin % 22,6’sı)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Batı’dan doğuya gidildikçe ortaöğretime devam oranı hızla düşüyor (Doğu’da %50,9)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 Anadolu’da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ortaöğretime devam etmeyen kız çocuk oranı 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%74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Güney Doğu Anadolu’da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82,7</a:t>
            </a:r>
            <a:endParaRPr lang="tr-TR" alt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GÜNÜN ANLAM VE ÖNEMİ</a:t>
            </a:r>
            <a:endParaRPr lang="tr-TR" altLang="tr-TR" dirty="0"/>
          </a:p>
        </p:txBody>
      </p:sp>
      <p:sp>
        <p:nvSpPr>
          <p:cNvPr id="512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628775"/>
            <a:ext cx="8229600" cy="4502150"/>
          </a:xfrm>
          <a:ln/>
        </p:spPr>
        <p:txBody>
          <a:bodyPr vert="horz" wrap="square" lIns="91440" tIns="45720" rIns="91440" bIns="45720" anchor="t" anchorCtr="0"/>
          <a:p>
            <a:r>
              <a:rPr lang="tr-TR" altLang="tr-TR" sz="2800" dirty="0"/>
              <a:t>Birleşmiş Milletler Genel Kurulunda 2012 yılından itibaren 11 Ekim’lerin </a:t>
            </a:r>
            <a:r>
              <a:rPr lang="tr-TR" altLang="tr-TR" sz="2800" dirty="0">
                <a:solidFill>
                  <a:srgbClr val="FF0000"/>
                </a:solidFill>
              </a:rPr>
              <a:t>«Dünya Kız Çocukları Günü» </a:t>
            </a:r>
            <a:r>
              <a:rPr lang="tr-TR" altLang="tr-TR" sz="2800" dirty="0"/>
              <a:t>olarak kabul edilmesine ve 2012 yılı boyunca ana tema olarak «çocuk  gelinler sorununun» ele alınmasına oybirliği ile karar verilmiştir. </a:t>
            </a:r>
            <a:endParaRPr lang="tr-TR" altLang="tr-TR" sz="2800" dirty="0"/>
          </a:p>
          <a:p>
            <a:r>
              <a:rPr lang="tr-TR" altLang="tr-TR" sz="2800" dirty="0"/>
              <a:t>Amaç, kız çocukların çocuk haklarından eşit olarak yararlanması, kız çocuklarının desteklenmesi, güçlendirilmesi, ayrımcılığa ve şiddete uğramalarının önlenmesi  </a:t>
            </a:r>
            <a:endParaRPr lang="tr-TR" altLang="tr-TR" sz="2800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4 Altbilgi Yer Tutucusu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algn="ctr" eaLnBrk="1" hangingPunct="1"/>
            <a:r>
              <a:rPr lang="tr-TR" altLang="tr-TR" dirty="0"/>
              <a:t>ÜLKEMİZİN ÇOCUK GELİN TABLOSU</a:t>
            </a:r>
            <a:endParaRPr lang="tr-TR" altLang="tr-TR" dirty="0"/>
          </a:p>
        </p:txBody>
      </p:sp>
      <p:sp>
        <p:nvSpPr>
          <p:cNvPr id="25604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557338"/>
            <a:ext cx="8229600" cy="457358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ÇOCUK GELİN:</a:t>
            </a:r>
            <a:r>
              <a:rPr lang="tr-TR" altLang="tr-TR" sz="2600" dirty="0"/>
              <a:t> Her üç kadından biri çocuk yaşta evlenmiş </a:t>
            </a:r>
            <a:endParaRPr lang="tr-TR" altLang="tr-TR" sz="2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İŞSİZLİK:</a:t>
            </a:r>
            <a:r>
              <a:rPr lang="tr-TR" altLang="tr-TR" sz="2600" dirty="0"/>
              <a:t> Çalışma çağındaki dört kadından üçü istihdam dışı</a:t>
            </a:r>
            <a:endParaRPr lang="tr-TR" altLang="tr-TR" sz="2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GÜVENCESİZLİK:</a:t>
            </a:r>
            <a:r>
              <a:rPr lang="tr-TR" altLang="tr-TR" sz="2600" dirty="0"/>
              <a:t>  Çalışan iki kadından biri kayıt dışı, herhangi bir güvenceden yoksun</a:t>
            </a:r>
            <a:endParaRPr lang="tr-TR" altLang="tr-TR" sz="2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EĞİTİMSİZLİK:</a:t>
            </a:r>
            <a:r>
              <a:rPr lang="tr-TR" altLang="tr-TR" sz="2600" dirty="0"/>
              <a:t> Okuma yazma bilmeyen nüfusun onda sekizi kadın, üç kız çocuğundan biri ortaöğretime devam etmiyor,</a:t>
            </a:r>
            <a:endParaRPr lang="tr-TR" altLang="tr-TR" sz="2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YOKSULLUK:</a:t>
            </a:r>
            <a:r>
              <a:rPr lang="tr-TR" altLang="tr-TR" sz="2600" dirty="0"/>
              <a:t> Üç yoksuldan ikisi kadın </a:t>
            </a:r>
            <a:endParaRPr lang="tr-TR" altLang="tr-TR" sz="2600" dirty="0"/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altLang="tr-TR" sz="2600" dirty="0">
                <a:solidFill>
                  <a:srgbClr val="FF0000"/>
                </a:solidFill>
              </a:rPr>
              <a:t>SONUÇ: YOKSULLUK, EKONOMİK BAĞIMLILIK, SOSYAL DIŞLANMA</a:t>
            </a:r>
            <a:r>
              <a:rPr lang="tr-TR" altLang="tr-TR" sz="2600" dirty="0"/>
              <a:t> </a:t>
            </a:r>
            <a:endParaRPr lang="tr-TR" altLang="tr-TR" sz="2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4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r>
              <a:rPr lang="tr-TR" altLang="tr-TR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Kız çocuklarını bu acı kaderden koruyalım</a:t>
            </a: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26627" name="Rectangle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buSzPct val="70000"/>
            </a:pPr>
            <a:endParaRPr lang="tr-TR" altLang="tr-TR" sz="4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eaLnBrk="1" hangingPunct="1">
              <a:buSzPct val="70000"/>
            </a:pPr>
            <a:r>
              <a:rPr lang="tr-TR" altLang="tr-TR" sz="4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NASIL?</a:t>
            </a:r>
            <a:r>
              <a:rPr lang="tr-TR" altLang="tr-TR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endParaRPr lang="tr-TR" altLang="tr-TR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4 Altbilgi Yer Tutucusu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/>
              <a:t>Zihniyet değişikliği yapalım</a:t>
            </a:r>
            <a:endParaRPr lang="tr-TR" altLang="tr-TR" dirty="0"/>
          </a:p>
        </p:txBody>
      </p:sp>
      <p:sp>
        <p:nvSpPr>
          <p:cNvPr id="27652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/>
              <a:t>Çocukları 18 yaşından önce evlendirmenin </a:t>
            </a:r>
            <a:r>
              <a:rPr lang="tr-TR" altLang="tr-TR" dirty="0">
                <a:solidFill>
                  <a:srgbClr val="FF0000"/>
                </a:solidFill>
              </a:rPr>
              <a:t>suç olmanın yanısıra:</a:t>
            </a:r>
            <a:r>
              <a:rPr lang="tr-TR" altLang="tr-TR" dirty="0"/>
              <a:t> 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Çocuğun geleceğine en büyük ihanet olacağını,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Onu eğitimsizliğe, işsizliğe, yoksulluğa ve mutsuzluğa mahkum etmiş olacağımızı,</a:t>
            </a:r>
            <a:endParaRPr lang="tr-TR" altLang="tr-TR" dirty="0"/>
          </a:p>
          <a:p>
            <a:pPr lvl="1" eaLnBrk="1" hangingPunct="1">
              <a:buNone/>
            </a:pPr>
            <a:r>
              <a:rPr lang="tr-TR" altLang="tr-TR" dirty="0"/>
              <a:t>  kabul edelim ve bu konudaki görüş ve düşüncemizi,</a:t>
            </a:r>
            <a:endParaRPr lang="tr-TR" altLang="tr-TR" dirty="0"/>
          </a:p>
          <a:p>
            <a:pPr lvl="1" algn="ctr" eaLnBrk="1" hangingPunct="1">
              <a:buNone/>
            </a:pPr>
            <a:r>
              <a:rPr lang="tr-TR" altLang="tr-TR" dirty="0"/>
              <a:t>	</a:t>
            </a:r>
            <a:r>
              <a:rPr lang="tr-TR" altLang="tr-TR" b="1" dirty="0">
                <a:solidFill>
                  <a:srgbClr val="FF0000"/>
                </a:solidFill>
              </a:rPr>
              <a:t>ZİHNİYETİMİZİ DEĞİŞTİRELİM</a:t>
            </a:r>
            <a:r>
              <a:rPr lang="tr-TR" altLang="tr-TR" dirty="0"/>
              <a:t> </a:t>
            </a:r>
            <a:endParaRPr lang="tr-TR" alt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4 Altbilgi Yer Tutucusu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/>
              <a:t>Çevremizin zihniyetine etki edelim</a:t>
            </a:r>
            <a:endParaRPr lang="tr-TR" altLang="tr-TR" dirty="0"/>
          </a:p>
        </p:txBody>
      </p:sp>
      <p:sp>
        <p:nvSpPr>
          <p:cNvPr id="28676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417638"/>
            <a:ext cx="8229600" cy="4713287"/>
          </a:xfrm>
          <a:ln/>
        </p:spPr>
        <p:txBody>
          <a:bodyPr vert="horz" wrap="square" lIns="91440" tIns="45720" rIns="91440" bIns="45720" anchor="t" anchorCtr="0"/>
          <a:p>
            <a:r>
              <a:rPr lang="tr-TR" altLang="tr-TR" dirty="0"/>
              <a:t>Erken evlendirmenin meşruiyetini reddedelim</a:t>
            </a:r>
            <a:endParaRPr lang="tr-TR" altLang="tr-TR" dirty="0"/>
          </a:p>
          <a:p>
            <a:r>
              <a:rPr lang="tr-TR" altLang="tr-TR" dirty="0"/>
              <a:t>Bu tür girişimlerin katılımcısı ve destekçisi değil caydırıcısı olmaya çalışalım</a:t>
            </a:r>
            <a:endParaRPr lang="tr-TR" altLang="tr-TR" dirty="0"/>
          </a:p>
          <a:p>
            <a:pPr eaLnBrk="1" hangingPunct="1"/>
            <a:r>
              <a:rPr lang="tr-TR" altLang="tr-TR" dirty="0"/>
              <a:t>Çevreden gelebilecek baskılara karşı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Bilinçlenelim, bilimin söylediklerini öğrenelim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Çocuğun hayatının nasıl olumsuz etkilenebileceğini çevremize anlatarak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Gerekirse yetkili kuruluşlara şikayette bulunarak</a:t>
            </a:r>
            <a:endParaRPr lang="tr-TR" altLang="tr-TR" dirty="0"/>
          </a:p>
          <a:p>
            <a:pPr lvl="1" algn="ctr" eaLnBrk="1" hangingPunct="1"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ÇEVREMİZİN ZİHNİYETİNE ETKİ EDELİM</a:t>
            </a:r>
            <a:endParaRPr lang="tr-TR" alt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4 Altbilgi Yer Tutucusu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hasCustomPrompt="1"/>
          </p:nvPr>
        </p:nvSpPr>
        <p:spPr>
          <a:xfrm>
            <a:off x="457200" y="122238"/>
            <a:ext cx="7543800" cy="1362075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sz="3200" dirty="0"/>
              <a:t>Çocukların eğitimlerini tamamlamasını ve meslek kazanmasını sağlayalım </a:t>
            </a:r>
            <a:endParaRPr lang="tr-TR" altLang="tr-TR" sz="3200" dirty="0"/>
          </a:p>
        </p:txBody>
      </p:sp>
      <p:sp>
        <p:nvSpPr>
          <p:cNvPr id="29700" name="Rectangle 3"/>
          <p:cNvSpPr>
            <a:spLocks noGrp="1"/>
          </p:cNvSpPr>
          <p:nvPr>
            <p:ph idx="1" hasCustomPrompt="1"/>
          </p:nvPr>
        </p:nvSpPr>
        <p:spPr>
          <a:xfrm>
            <a:off x="457200" y="1844675"/>
            <a:ext cx="8229600" cy="428625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tr-TR" altLang="tr-TR" dirty="0">
                <a:solidFill>
                  <a:srgbClr val="FF0000"/>
                </a:solidFill>
              </a:rPr>
              <a:t>	Önceliğimiz</a:t>
            </a:r>
            <a:r>
              <a:rPr lang="tr-TR" altLang="tr-TR" dirty="0"/>
              <a:t> çocukların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Bir birey olarak gelişmesi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12 yıllık temel eğitimini tamamlaması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Yetenekleri doğrultusunda eğitimini sürdürmesi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Bir meslek kazanması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Toplumsal yaşamda bir yer edinmesi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Yoksulluktan kurtulması olsun,</a:t>
            </a:r>
            <a:endParaRPr lang="tr-TR" altLang="tr-TR" dirty="0"/>
          </a:p>
          <a:p>
            <a:pPr lvl="2" algn="ctr" eaLnBrk="1" hangingPunct="1"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GELECEĞİ KURTULSUN </a:t>
            </a:r>
            <a:endParaRPr lang="tr-TR" alt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4 Altbilgi Yer Tutucusu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tr-TR" altLang="tr-TR" dirty="0"/>
              <a:t>Çocukların kendi eşlerini seçmesine izin verelim</a:t>
            </a:r>
            <a:endParaRPr lang="tr-TR" altLang="tr-TR" dirty="0"/>
          </a:p>
        </p:txBody>
      </p:sp>
      <p:sp>
        <p:nvSpPr>
          <p:cNvPr id="30724" name="Rectangle 3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tr-TR" altLang="tr-TR" dirty="0"/>
              <a:t>18 yaşına kadar temel eğitimini sürdüren ve bireysel gelişimini tamamlayan çocuklar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Anlaşabilecekleri eşlerini kendileri seçebilir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Daha mutlu evlilikler yapabilir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Daha sağlıklı çocuklar yetiştirebilir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Daha sağlıklı ve mutlu bireyler olabilirler</a:t>
            </a:r>
            <a:endParaRPr lang="tr-TR" altLang="tr-TR" dirty="0"/>
          </a:p>
          <a:p>
            <a:pPr lvl="1" eaLnBrk="1" hangingPunct="1">
              <a:buNone/>
            </a:pPr>
            <a:r>
              <a:rPr lang="tr-TR" altLang="tr-TR" dirty="0"/>
              <a:t>	</a:t>
            </a:r>
            <a:r>
              <a:rPr lang="tr-TR" altLang="tr-TR" dirty="0">
                <a:solidFill>
                  <a:srgbClr val="FF0000"/>
                </a:solidFill>
              </a:rPr>
              <a:t>KENDİ EŞLERİNİ SEÇMELERİNE İZİN VERELİM</a:t>
            </a:r>
            <a:endParaRPr lang="tr-TR" alt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4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r>
              <a:rPr lang="tr-TR" altLang="tr-TR" sz="4400" dirty="0">
                <a:latin typeface="+mj-lt"/>
                <a:ea typeface="+mj-ea"/>
                <a:cs typeface="+mj-cs"/>
              </a:rPr>
              <a:t>KIZ ÇOCUKLARIN KADERİ BİZİM ELİMİZDE! </a:t>
            </a:r>
            <a:endParaRPr lang="tr-TR" altLang="tr-T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31747" name="Rectangle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SzPct val="70000"/>
            </a:pPr>
            <a:r>
              <a:rPr lang="tr-TR" altLang="tr-TR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LÜTFEN ONLARIN HAYATINI KARARTMAYALIM</a:t>
            </a:r>
            <a:endParaRPr lang="tr-TR" altLang="tr-TR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4"/>
          <p:cNvSpPr>
            <a:spLocks noGrp="1"/>
          </p:cNvSpPr>
          <p:nvPr>
            <p:ph type="ctr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>
              <a:buClrTx/>
              <a:buSzTx/>
              <a:buFontTx/>
            </a:pPr>
            <a:endParaRPr lang="tr-TR" altLang="tr-TR" dirty="0"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32771" name="Rectangle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ctr" eaLnBrk="1" hangingPunct="1">
              <a:buSzPct val="70000"/>
            </a:pPr>
            <a:r>
              <a:rPr lang="tr-TR" altLang="tr-TR" sz="3600" i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BENİ DİNLEDİĞİNİZ İÇİN TEŞEKKÜRLER</a:t>
            </a:r>
            <a:endParaRPr lang="tr-TR" altLang="tr-TR" sz="36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ERKEN EVLİLİK SORUNU</a:t>
            </a:r>
            <a:endParaRPr lang="tr-TR" altLang="tr-TR" dirty="0"/>
          </a:p>
        </p:txBody>
      </p:sp>
      <p:sp>
        <p:nvSpPr>
          <p:cNvPr id="6147" name="İçerik Yer Tutucusu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tr-TR" altLang="tr-TR" dirty="0"/>
              <a:t>Fiziksel, fizyolojik ve ruhsal açıdan gelişimi tamamlamadan, evlilik ve çocuk doğurma sorumluluğu almaya hazır olmadan ve genellikle 18 yaşından önce gerçekleşen evliliklere </a:t>
            </a:r>
            <a:r>
              <a:rPr lang="tr-TR" altLang="tr-TR" dirty="0">
                <a:solidFill>
                  <a:srgbClr val="FF0000"/>
                </a:solidFill>
              </a:rPr>
              <a:t>ERKEN EVLİLİK </a:t>
            </a:r>
            <a:r>
              <a:rPr lang="tr-TR" altLang="tr-TR" dirty="0"/>
              <a:t>denmektedir. </a:t>
            </a:r>
            <a:endParaRPr lang="tr-TR" altLang="tr-TR" dirty="0"/>
          </a:p>
          <a:p>
            <a:r>
              <a:rPr lang="tr-TR" altLang="tr-TR" dirty="0"/>
              <a:t>Çocuğun bilinçli rızası dışında yapıldığı için </a:t>
            </a:r>
            <a:r>
              <a:rPr lang="tr-TR" altLang="tr-TR" dirty="0">
                <a:solidFill>
                  <a:srgbClr val="FF0000"/>
                </a:solidFill>
              </a:rPr>
              <a:t>ERKEN VE ZORLA YAPILAN EVLİLİK </a:t>
            </a:r>
            <a:r>
              <a:rPr lang="tr-TR" altLang="tr-TR" dirty="0"/>
              <a:t>olarak da adlandırılmaktadır. </a:t>
            </a:r>
            <a:endParaRPr lang="tr-TR" altLang="tr-TR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ÇOCUK GELİN AYIBI !!!!!</a:t>
            </a:r>
            <a:endParaRPr lang="tr-TR" altLang="tr-TR" dirty="0"/>
          </a:p>
        </p:txBody>
      </p:sp>
      <p:sp>
        <p:nvSpPr>
          <p:cNvPr id="7171" name="İçerik Yer Tutucusu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tr-TR" altLang="tr-TR" dirty="0"/>
              <a:t>Erken evlilik olgusu kız çocuklarında erkek çocuklara göre çok daha yaygın olduğu ve kız çocuklar bu olgudan çok daha fazla etkilendiği için, erken evlilik konusu bir </a:t>
            </a:r>
            <a:r>
              <a:rPr lang="tr-TR" altLang="tr-TR" dirty="0">
                <a:solidFill>
                  <a:srgbClr val="FF0000"/>
                </a:solidFill>
              </a:rPr>
              <a:t>ÇOCUK GELİN AYIBI </a:t>
            </a:r>
            <a:r>
              <a:rPr lang="tr-TR" altLang="tr-TR" dirty="0"/>
              <a:t>olarak ortaya çıkmaktadır.</a:t>
            </a:r>
            <a:endParaRPr lang="tr-TR" altLang="tr-TR" dirty="0"/>
          </a:p>
          <a:p>
            <a:r>
              <a:rPr lang="tr-TR" altLang="tr-TR" dirty="0"/>
              <a:t>2012 yılında resmi kayıtlara geçen 18 yaş altında evlendirilmiş, evli erkek çocuk sayısı 1903, kız çocuk sayısı 40.428 (</a:t>
            </a:r>
            <a:r>
              <a:rPr lang="tr-TR" altLang="tr-TR" dirty="0">
                <a:solidFill>
                  <a:srgbClr val="FF0000"/>
                </a:solidFill>
              </a:rPr>
              <a:t>21 kat fazla</a:t>
            </a:r>
            <a:r>
              <a:rPr lang="tr-TR" altLang="tr-TR" dirty="0"/>
              <a:t>) </a:t>
            </a:r>
            <a:endParaRPr lang="tr-TR" altLang="tr-TR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ÜLKEMİZDE NE KADAR YAYGIN?</a:t>
            </a:r>
            <a:endParaRPr lang="tr-TR" altLang="tr-TR" dirty="0"/>
          </a:p>
        </p:txBody>
      </p:sp>
      <p:sp>
        <p:nvSpPr>
          <p:cNvPr id="8195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557338"/>
            <a:ext cx="8229600" cy="4573588"/>
          </a:xfrm>
        </p:spPr>
        <p:txBody>
          <a:bodyPr vert="horz" wrap="square" lIns="91440" tIns="45720" rIns="91440" bIns="45720" numCol="1" anchor="t" anchorCtr="0" compatLnSpc="1"/>
          <a:p>
            <a:pPr lvl="2" algn="ctr" eaLnBrk="1" hangingPunct="1">
              <a:lnSpc>
                <a:spcPct val="90000"/>
              </a:lnSpc>
              <a:buNone/>
            </a:pP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ÜLKEMİZDE YAKLAŞIK ÜÇ KADINDAN BİRİ ÇOCUK YAŞTA EVLENMİŞTİR, </a:t>
            </a:r>
            <a:endParaRPr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ctr" eaLnBrk="1" hangingPunct="1">
              <a:lnSpc>
                <a:spcPct val="90000"/>
              </a:lnSpc>
              <a:buNone/>
            </a:pPr>
            <a:r>
              <a:rPr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BUGÜN KIZLARIN %7,6’SI ÇOCUK YAŞTA EVLENMEKTEDİR</a:t>
            </a:r>
            <a:endParaRPr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Nüfus ve Sağlık Araştırması </a:t>
            </a:r>
            <a:r>
              <a:rPr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(TNSA-2003)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sonuçlarına göre: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yaşın altında</a:t>
            </a: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evlenen kadın nüfusu % 6.2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15-17 yaş arasında</a:t>
            </a: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evlenen kadın nüfusu % 27.8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 eaLnBrk="1" hangingPunct="1">
              <a:lnSpc>
                <a:spcPct val="90000"/>
              </a:lnSpc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Toplam: </a:t>
            </a: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%33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ve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Politikalar Bakanlığı Aile Yapısı Araştırması (2006-2011) sonuçlarına göre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2011’de ilk evlenme yaşı 18’in altında olan 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 nüfusu </a:t>
            </a:r>
            <a:r>
              <a:rPr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%30.5 / </a:t>
            </a:r>
            <a:r>
              <a:rPr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Erkek nüfusu </a:t>
            </a:r>
            <a:r>
              <a:rPr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8.8</a:t>
            </a:r>
            <a:endParaRPr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ctr" eaLnBrk="1" hangingPunct="1">
              <a:lnSpc>
                <a:spcPct val="90000"/>
              </a:lnSpc>
              <a:buNone/>
            </a:pPr>
            <a:endParaRPr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DÜNYADA NE KADAR YAYGIN</a:t>
            </a:r>
            <a:endParaRPr lang="tr-TR" alt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719263"/>
            <a:ext cx="8229600" cy="4411663"/>
          </a:xfrm>
        </p:spPr>
        <p:txBody>
          <a:bodyPr vert="horz" wrap="square" lIns="91440" tIns="45720" rIns="91440" bIns="45720" numCol="1" anchor="t" anchorCtr="0" compatLnSpc="1"/>
          <a:p>
            <a:r>
              <a:rPr dirty="0"/>
              <a:t>Birleşmiş Milletler Nüfus Fonu 2013 Çocuk Anneler Raporu: Gelişmekte olan ülkelerde </a:t>
            </a:r>
            <a:r>
              <a:rPr dirty="0">
                <a:solidFill>
                  <a:srgbClr val="FF0000"/>
                </a:solidFill>
              </a:rPr>
              <a:t>her gün</a:t>
            </a:r>
            <a:r>
              <a:rPr dirty="0"/>
              <a:t> 5 bini 15 yaşından küçük 39 bin kız çocuğu evlendirilmektedir. </a:t>
            </a:r>
            <a:endParaRPr dirty="0"/>
          </a:p>
          <a:p>
            <a:r>
              <a:rPr dirty="0"/>
              <a:t>Yılda 80 milyondan fazla «çocuk gelin» eğitimini yarıda bırakmak zorunda kalmaktadır.</a:t>
            </a:r>
            <a:endParaRPr dirty="0"/>
          </a:p>
          <a:p>
            <a:pPr>
              <a:buNone/>
            </a:pPr>
            <a:endParaRPr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BİR GELİŞMİŞLİK ÖLÇÜTÜ</a:t>
            </a:r>
            <a:endParaRPr lang="tr-TR" altLang="tr-TR" dirty="0"/>
          </a:p>
        </p:txBody>
      </p:sp>
      <p:sp>
        <p:nvSpPr>
          <p:cNvPr id="11267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417638"/>
            <a:ext cx="8229600" cy="4713287"/>
          </a:xfrm>
          <a:ln/>
        </p:spPr>
        <p:txBody>
          <a:bodyPr vert="horz" wrap="square" lIns="91440" tIns="45720" rIns="91440" bIns="45720" anchor="t" anchorCtr="0"/>
          <a:p>
            <a:r>
              <a:rPr lang="tr-TR" altLang="tr-TR" dirty="0"/>
              <a:t>Kız çocuklarında 18 yaş altında evlilik oranı</a:t>
            </a:r>
            <a:endParaRPr lang="tr-TR" altLang="tr-TR" dirty="0"/>
          </a:p>
          <a:p>
            <a:pPr lvl="1"/>
            <a:r>
              <a:rPr lang="tr-TR" altLang="tr-TR" dirty="0"/>
              <a:t>Nijer’de % 61.9</a:t>
            </a:r>
            <a:endParaRPr lang="tr-TR" altLang="tr-TR" dirty="0"/>
          </a:p>
          <a:p>
            <a:pPr lvl="1"/>
            <a:r>
              <a:rPr lang="tr-TR" altLang="tr-TR" dirty="0"/>
              <a:t>Kongo Cumhuriyetinde % 74.2</a:t>
            </a:r>
            <a:endParaRPr lang="tr-TR" altLang="tr-TR" dirty="0"/>
          </a:p>
          <a:p>
            <a:pPr lvl="1"/>
            <a:r>
              <a:rPr lang="tr-TR" altLang="tr-TR" dirty="0"/>
              <a:t>Bangladeş’te % 51.3</a:t>
            </a:r>
            <a:endParaRPr lang="tr-TR" altLang="tr-TR" dirty="0"/>
          </a:p>
          <a:p>
            <a:pPr lvl="1"/>
            <a:r>
              <a:rPr lang="tr-TR" altLang="tr-TR" dirty="0"/>
              <a:t>Afganistan’da % 53.7</a:t>
            </a:r>
            <a:endParaRPr lang="tr-TR" altLang="tr-TR" dirty="0"/>
          </a:p>
          <a:p>
            <a:pPr lvl="1"/>
            <a:r>
              <a:rPr lang="tr-TR" altLang="tr-TR" dirty="0"/>
              <a:t>Yemen’de % 52</a:t>
            </a:r>
            <a:endParaRPr lang="tr-TR" altLang="tr-TR" dirty="0"/>
          </a:p>
          <a:p>
            <a:pPr lvl="1"/>
            <a:r>
              <a:rPr lang="tr-TR" altLang="tr-TR" dirty="0">
                <a:solidFill>
                  <a:srgbClr val="FF0000"/>
                </a:solidFill>
              </a:rPr>
              <a:t>Türkiye % 33</a:t>
            </a:r>
            <a:endParaRPr lang="tr-TR" altLang="tr-TR" dirty="0">
              <a:solidFill>
                <a:srgbClr val="FF0000"/>
              </a:solidFill>
            </a:endParaRPr>
          </a:p>
          <a:p>
            <a:pPr lvl="1"/>
            <a:r>
              <a:rPr lang="tr-TR" altLang="tr-TR" dirty="0"/>
              <a:t>Almanya’da %1.2</a:t>
            </a:r>
            <a:endParaRPr lang="tr-TR" altLang="tr-TR" dirty="0"/>
          </a:p>
          <a:p>
            <a:pPr lvl="1"/>
            <a:r>
              <a:rPr lang="tr-TR" altLang="tr-TR" dirty="0"/>
              <a:t>İngiltere’de % 1.7</a:t>
            </a:r>
            <a:endParaRPr lang="tr-TR" altLang="tr-TR" dirty="0"/>
          </a:p>
          <a:p>
            <a:pPr lvl="1"/>
            <a:r>
              <a:rPr lang="tr-TR" altLang="tr-TR" dirty="0"/>
              <a:t>Kanada’da % 0.6 / ABD’de % 3.9</a:t>
            </a:r>
            <a:endParaRPr lang="tr-TR" altLang="tr-TR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ULUSLARARASI HUKUK AÇISINDAN</a:t>
            </a:r>
            <a:endParaRPr lang="tr-TR" altLang="tr-TR" dirty="0"/>
          </a:p>
        </p:txBody>
      </p:sp>
      <p:sp>
        <p:nvSpPr>
          <p:cNvPr id="12291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417638"/>
            <a:ext cx="8229600" cy="4713287"/>
          </a:xfrm>
          <a:ln/>
        </p:spPr>
        <p:txBody>
          <a:bodyPr vert="horz" wrap="square" lIns="91440" tIns="45720" rIns="91440" bIns="45720" anchor="t" anchorCtr="0"/>
          <a:p>
            <a:r>
              <a:rPr lang="tr-TR" altLang="tr-TR" sz="2200" dirty="0">
                <a:solidFill>
                  <a:srgbClr val="FF0000"/>
                </a:solidFill>
              </a:rPr>
              <a:t>BM Çocuk Hakları Sözleşmesi </a:t>
            </a:r>
            <a:r>
              <a:rPr lang="tr-TR" altLang="tr-TR" sz="2200" dirty="0"/>
              <a:t>(20 Kasım 1989-Türkiye 1995): 18 yaşına kadar tüm insanlar çocuk sayılır ve tüm yasalarda çocuğun üstün yararının gözetilmesi temel ilkedir. </a:t>
            </a:r>
            <a:endParaRPr lang="tr-TR" altLang="tr-TR" sz="2200" dirty="0"/>
          </a:p>
          <a:p>
            <a:r>
              <a:rPr lang="tr-TR" altLang="tr-TR" sz="2200" dirty="0">
                <a:solidFill>
                  <a:srgbClr val="FF0000"/>
                </a:solidFill>
              </a:rPr>
              <a:t>BM İnsan Hakları Evrensel Beyannamesi </a:t>
            </a:r>
            <a:r>
              <a:rPr lang="tr-TR" altLang="tr-TR" sz="2200" dirty="0"/>
              <a:t>(10 Aralık 1948): «Evlenme sözleşmesi ancak evleneceklerin özgür iradesi ile yapılır»</a:t>
            </a:r>
            <a:endParaRPr lang="tr-TR" altLang="tr-TR" sz="2200" dirty="0"/>
          </a:p>
          <a:p>
            <a:r>
              <a:rPr lang="tr-TR" altLang="tr-TR" sz="2200" dirty="0">
                <a:solidFill>
                  <a:srgbClr val="FF0000"/>
                </a:solidFill>
              </a:rPr>
              <a:t>BM Kadınlara Karşı Her Tür Ayrımcılığın Önlenmesi Sözleşmesi</a:t>
            </a:r>
            <a:r>
              <a:rPr lang="tr-TR" altLang="tr-TR" sz="2200" dirty="0"/>
              <a:t> –CEDAW (18 Aralık 1979): Hükümetlerden «Çocuğun erken yaşta nişanlanması veya evlenmesinin hiçbir yasal etkisi olmayacağı ve evlenme asgari yaşının belirlenmesi ve evlenmelerin resmi sicile kaydının zorunlu olması için yasal düzenlemelerin yapılması istenmiştir. </a:t>
            </a:r>
            <a:endParaRPr lang="tr-TR" altLang="tr-TR" sz="2200" dirty="0"/>
          </a:p>
          <a:p>
            <a:endParaRPr lang="tr-TR" altLang="tr-TR" sz="2200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lang="tr-TR" altLang="tr-TR" dirty="0"/>
              <a:t>ULUSLARARASI HUKUK AÇISINDAN</a:t>
            </a:r>
            <a:endParaRPr lang="tr-TR" altLang="tr-TR" dirty="0"/>
          </a:p>
        </p:txBody>
      </p:sp>
      <p:sp>
        <p:nvSpPr>
          <p:cNvPr id="13315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57200" y="1417638"/>
            <a:ext cx="8229600" cy="4713287"/>
          </a:xfrm>
          <a:ln/>
        </p:spPr>
        <p:txBody>
          <a:bodyPr vert="horz" wrap="square" lIns="91440" tIns="45720" rIns="91440" bIns="45720" anchor="t" anchorCtr="0"/>
          <a:p>
            <a:r>
              <a:rPr lang="tr-TR" altLang="tr-TR" sz="2600" dirty="0">
                <a:solidFill>
                  <a:srgbClr val="FF0000"/>
                </a:solidFill>
              </a:rPr>
              <a:t>BM Üçüncü Dünya Kadın Konferansı- </a:t>
            </a:r>
            <a:r>
              <a:rPr lang="tr-TR" altLang="tr-TR" sz="2600" dirty="0"/>
              <a:t>15-26 Temmuz 1985- Nairobi</a:t>
            </a:r>
            <a:endParaRPr lang="tr-TR" altLang="tr-TR" sz="2600" dirty="0"/>
          </a:p>
          <a:p>
            <a:r>
              <a:rPr lang="tr-TR" altLang="tr-TR" sz="2600" dirty="0">
                <a:solidFill>
                  <a:srgbClr val="FF0000"/>
                </a:solidFill>
              </a:rPr>
              <a:t>BM Dördüncü Dünya Kadın Konferansı- </a:t>
            </a:r>
            <a:r>
              <a:rPr lang="tr-TR" altLang="tr-TR" sz="2600" dirty="0"/>
              <a:t>4-15 Eylül 1995-Pekin Deklarasyonu</a:t>
            </a:r>
            <a:endParaRPr lang="tr-TR" altLang="tr-TR" sz="2600" dirty="0"/>
          </a:p>
          <a:p>
            <a:r>
              <a:rPr lang="tr-TR" altLang="tr-TR" sz="2600" dirty="0">
                <a:solidFill>
                  <a:srgbClr val="FF0000"/>
                </a:solidFill>
              </a:rPr>
              <a:t>BM Bin Yıl Kalkınma Hedefleri</a:t>
            </a:r>
            <a:endParaRPr lang="tr-TR" altLang="tr-TR" sz="2600" dirty="0">
              <a:solidFill>
                <a:srgbClr val="FF0000"/>
              </a:solidFill>
            </a:endParaRPr>
          </a:p>
          <a:p>
            <a:r>
              <a:rPr lang="tr-TR" altLang="tr-TR" sz="2600" dirty="0">
                <a:solidFill>
                  <a:srgbClr val="FF0000"/>
                </a:solidFill>
              </a:rPr>
              <a:t>BM Genel Kurulu- </a:t>
            </a:r>
            <a:r>
              <a:rPr lang="tr-TR" altLang="tr-TR" sz="2600" dirty="0"/>
              <a:t>Dünya Kız Çocukları Günü- 11 Ekim 2012</a:t>
            </a:r>
            <a:endParaRPr lang="tr-TR" altLang="tr-TR" sz="2600" dirty="0"/>
          </a:p>
          <a:p>
            <a:r>
              <a:rPr lang="tr-TR" altLang="tr-TR" sz="2600" dirty="0">
                <a:solidFill>
                  <a:srgbClr val="FF0000"/>
                </a:solidFill>
              </a:rPr>
              <a:t>İstanbul Sözleşmesi- </a:t>
            </a:r>
            <a:r>
              <a:rPr lang="tr-TR" altLang="tr-TR" sz="2600" dirty="0"/>
              <a:t>Kadınlara Yönelik Şiddet ve Aile İçi Şiddetin Önlenmesi ve Bunlarla Mücadeleye İlişkin Avrupa Konseyi Sözleşmesi- 11 Mayıs 2011 imza / 1 Ağustos 2014 yürürlük</a:t>
            </a:r>
            <a:endParaRPr lang="tr-TR" altLang="tr-TR" sz="2600" dirty="0"/>
          </a:p>
        </p:txBody>
      </p:sp>
      <p:sp>
        <p:nvSpPr>
          <p:cNvPr id="4" name="Altbilgi Yer Tutucusu 3"/>
          <p:cNvSpPr txBox="1">
            <a:spLocks noGrp="1"/>
          </p:cNvSpPr>
          <p:nvPr>
            <p:ph type="ftr" sz="quarter" idx="11"/>
          </p:nvPr>
        </p:nvSpPr>
        <p:spPr bwMode="auto">
          <a:ln/>
        </p:spPr>
        <p:txBody>
          <a:bodyPr vert="horz" wrap="square" lIns="91440" tIns="45720" rIns="91440" bIns="45720" numCol="1" anchor="t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tr-T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FULYA SARVAN, Türk Üniversiteli Kadınlar Derneği, Antalya Şubesi</a:t>
            </a:r>
            <a:endParaRPr lang="tr-TR" altLang="en-US" sz="1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0</TotalTime>
  <Words>10195</Words>
  <Application>WPS Presentation</Application>
  <PresentationFormat>Ekran Gösterisi (4:3)</PresentationFormat>
  <Paragraphs>264</Paragraphs>
  <Slides>27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4" baseType="lpstr">
      <vt:lpstr>Arial</vt:lpstr>
      <vt:lpstr>SimSun</vt:lpstr>
      <vt:lpstr>Wingdings</vt:lpstr>
      <vt:lpstr>Times New Roman</vt:lpstr>
      <vt:lpstr>Microsoft YaHei</vt:lpstr>
      <vt:lpstr>Arial Unicode MS</vt:lpstr>
      <vt:lpstr>Network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GELİNLERİN EKONOMİK KADERİ: YOKSULLUK</dc:title>
  <dc:creator>vista</dc:creator>
  <cp:lastModifiedBy>tukd antalya</cp:lastModifiedBy>
  <cp:revision>44</cp:revision>
  <dcterms:created xsi:type="dcterms:W3CDTF">2014-04-21T11:21:17Z</dcterms:created>
  <dcterms:modified xsi:type="dcterms:W3CDTF">2024-08-26T14:52:12Z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74025442A7B64A4886BC812F4F25487D_13</vt:lpwstr>
  </property>
  <property fmtid="{D5CDD505-2E9C-101B-9397-08002B2CF9AE}" pid="3" name="KSOProductBuildVer">
    <vt:lpwstr>1033-12.2.0.17562</vt:lpwstr>
  </property>
</Properties>
</file>